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70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FEE5-5B37-46EF-97A0-8AB13B833D5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778CB-703F-42EF-AFC8-7B72D60DA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4703-6651-4B7D-B933-A8ACE65DFE47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4CC9-433A-43E4-8F87-6DA69E902387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9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301A-F4F9-47AC-9C41-01165C3AE3DB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6E5B-9192-4ADA-AE96-16A0B246D56A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7207-44EB-4201-8FF2-59350414AB67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7B5-D3E3-40B4-A968-7B2A6016F907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C2C4-50D8-44E3-A081-0C10D8A5F214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3BC0-A8C7-4897-B87A-D3FD93DFB1AB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D7A8-29EC-47AA-8BA8-FC4810BE4A70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6E61-5390-49C9-ABFA-F4D7631BCA97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1CF8-6F56-454B-BD71-E464FAA93804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4E43-BF81-4C04-9214-29DFA8C507EF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00000"/>
                </a:solidFill>
              </a:rPr>
              <a:t>Lecture 8 </a:t>
            </a:r>
            <a:endParaRPr lang="en-IN" sz="24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2510" y="1791900"/>
            <a:ext cx="10972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0" i="0" dirty="0">
                <a:solidFill>
                  <a:srgbClr val="610B38"/>
                </a:solidFill>
                <a:effectLst/>
                <a:latin typeface="erdana"/>
              </a:rPr>
              <a:t>Doubt’s Session</a:t>
            </a:r>
          </a:p>
          <a:p>
            <a:pPr algn="ctr"/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CFD4C-D0BF-8008-E4AA-8BAD12882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33" y="552623"/>
            <a:ext cx="2159577" cy="1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7156A3-ADAF-6B0E-64DC-AAC3F905391C}"/>
              </a:ext>
            </a:extLst>
          </p:cNvPr>
          <p:cNvSpPr txBox="1"/>
          <p:nvPr/>
        </p:nvSpPr>
        <p:spPr>
          <a:xfrm>
            <a:off x="1311965" y="1961322"/>
            <a:ext cx="92500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System.out.print</a:t>
            </a:r>
            <a:r>
              <a:rPr lang="en-IN" dirty="0"/>
              <a:t>("Insert a number: ");</a:t>
            </a:r>
          </a:p>
          <a:p>
            <a:r>
              <a:rPr lang="en-IN" dirty="0"/>
              <a:t>int number = </a:t>
            </a:r>
            <a:r>
              <a:rPr lang="en-IN" dirty="0" err="1"/>
              <a:t>input.nextInt</a:t>
            </a:r>
            <a:r>
              <a:rPr lang="en-IN" dirty="0"/>
              <a:t>();</a:t>
            </a:r>
          </a:p>
          <a:p>
            <a:r>
              <a:rPr lang="en-IN" dirty="0" err="1"/>
              <a:t>input.nextLine</a:t>
            </a:r>
            <a:r>
              <a:rPr lang="en-IN" dirty="0"/>
              <a:t>(); // This line you have to add (It consumes the \n character)</a:t>
            </a:r>
          </a:p>
          <a:p>
            <a:r>
              <a:rPr lang="en-IN" dirty="0" err="1"/>
              <a:t>System.out.print</a:t>
            </a:r>
            <a:r>
              <a:rPr lang="en-IN" dirty="0"/>
              <a:t>("Text1: ");</a:t>
            </a:r>
          </a:p>
          <a:p>
            <a:r>
              <a:rPr lang="en-IN" dirty="0"/>
              <a:t>String text1 = </a:t>
            </a:r>
            <a:r>
              <a:rPr lang="en-IN" dirty="0" err="1"/>
              <a:t>input.nextLine</a:t>
            </a:r>
            <a:r>
              <a:rPr lang="en-IN" dirty="0"/>
              <a:t>();</a:t>
            </a:r>
          </a:p>
          <a:p>
            <a:r>
              <a:rPr lang="en-IN" dirty="0" err="1"/>
              <a:t>System.out.print</a:t>
            </a:r>
            <a:r>
              <a:rPr lang="en-IN" dirty="0"/>
              <a:t>("Text2: ");</a:t>
            </a:r>
          </a:p>
          <a:p>
            <a:r>
              <a:rPr lang="en-IN" dirty="0"/>
              <a:t>String text2 = </a:t>
            </a:r>
            <a:r>
              <a:rPr lang="en-IN" dirty="0" err="1"/>
              <a:t>input.nextLine</a:t>
            </a:r>
            <a:r>
              <a:rPr lang="en-IN" dirty="0"/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E5C6E-07B8-521B-8E90-9882487BB103}"/>
              </a:ext>
            </a:extLst>
          </p:cNvPr>
          <p:cNvSpPr txBox="1"/>
          <p:nvPr/>
        </p:nvSpPr>
        <p:spPr>
          <a:xfrm>
            <a:off x="463826" y="4568184"/>
            <a:ext cx="11145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when you are reading data from the console, it allows the user to type his response and when he is done he needs to </a:t>
            </a:r>
            <a:r>
              <a:rPr lang="en-US" b="0" i="1" dirty="0">
                <a:solidFill>
                  <a:srgbClr val="232629"/>
                </a:solidFill>
                <a:effectLst/>
                <a:latin typeface="inherit"/>
              </a:rPr>
              <a:t>somehow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confirm that fact. To do so, the user is required to press "enter"/"return" key on the keyboard.</a:t>
            </a:r>
          </a:p>
        </p:txBody>
      </p:sp>
    </p:spTree>
    <p:extLst>
      <p:ext uri="{BB962C8B-B14F-4D97-AF65-F5344CB8AC3E}">
        <p14:creationId xmlns:p14="http://schemas.microsoft.com/office/powerpoint/2010/main" val="75423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F5067-B113-FE49-CA5D-DD9C977D1081}"/>
              </a:ext>
            </a:extLst>
          </p:cNvPr>
          <p:cNvSpPr txBox="1"/>
          <p:nvPr/>
        </p:nvSpPr>
        <p:spPr>
          <a:xfrm>
            <a:off x="583095" y="167165"/>
            <a:ext cx="967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print Smallest number among three numbers using nested if else.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D8740-817F-3879-348A-49067236D7FD}"/>
              </a:ext>
            </a:extLst>
          </p:cNvPr>
          <p:cNvSpPr txBox="1"/>
          <p:nvPr/>
        </p:nvSpPr>
        <p:spPr>
          <a:xfrm>
            <a:off x="689112" y="3059668"/>
            <a:ext cx="950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https://ide.geeksforgeeks.org/eea076fc-3a9c-4d14-990c-31061104a91c</a:t>
            </a:r>
          </a:p>
        </p:txBody>
      </p:sp>
    </p:spTree>
    <p:extLst>
      <p:ext uri="{BB962C8B-B14F-4D97-AF65-F5344CB8AC3E}">
        <p14:creationId xmlns:p14="http://schemas.microsoft.com/office/powerpoint/2010/main" val="1736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25263A-67E6-A679-096E-4297B3263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3" y="450573"/>
            <a:ext cx="8401878" cy="58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8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4B08E4-0DFC-448D-EAEE-378A6E93FCDF}"/>
              </a:ext>
            </a:extLst>
          </p:cNvPr>
          <p:cNvSpPr txBox="1"/>
          <p:nvPr/>
        </p:nvSpPr>
        <p:spPr>
          <a:xfrm>
            <a:off x="3048000" y="144715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java.io.*;</a:t>
            </a:r>
          </a:p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public class q {</a:t>
            </a:r>
          </a:p>
          <a:p>
            <a:r>
              <a:rPr lang="en-IN" dirty="0"/>
              <a:t>	public static void main 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	  Scanner </a:t>
            </a:r>
            <a:r>
              <a:rPr lang="en-IN" dirty="0" err="1"/>
              <a:t>sc</a:t>
            </a:r>
            <a:r>
              <a:rPr lang="en-IN" dirty="0"/>
              <a:t>=new Scanner(System.in);</a:t>
            </a:r>
          </a:p>
          <a:p>
            <a:r>
              <a:rPr lang="en-IN" dirty="0"/>
              <a:t>	  int a=</a:t>
            </a:r>
            <a:r>
              <a:rPr lang="en-IN" dirty="0" err="1"/>
              <a:t>sc.nextInt</a:t>
            </a:r>
            <a:r>
              <a:rPr lang="en-IN" dirty="0"/>
              <a:t>();</a:t>
            </a:r>
          </a:p>
          <a:p>
            <a:r>
              <a:rPr lang="en-IN" dirty="0"/>
              <a:t>	  float b=</a:t>
            </a:r>
            <a:r>
              <a:rPr lang="en-IN" dirty="0" err="1"/>
              <a:t>sc.nextFloat</a:t>
            </a:r>
            <a:r>
              <a:rPr lang="en-IN" dirty="0"/>
              <a:t>();</a:t>
            </a:r>
          </a:p>
          <a:p>
            <a:r>
              <a:rPr lang="en-IN" dirty="0"/>
              <a:t>	  double c=</a:t>
            </a:r>
            <a:r>
              <a:rPr lang="en-IN" dirty="0" err="1"/>
              <a:t>sc.nextDouble</a:t>
            </a:r>
            <a:r>
              <a:rPr lang="en-IN" dirty="0"/>
              <a:t>();</a:t>
            </a:r>
          </a:p>
          <a:p>
            <a:r>
              <a:rPr lang="en-IN" dirty="0"/>
              <a:t>	  </a:t>
            </a:r>
            <a:r>
              <a:rPr lang="en-IN" dirty="0" err="1"/>
              <a:t>System.out.println</a:t>
            </a:r>
            <a:r>
              <a:rPr lang="en-IN" dirty="0"/>
              <a:t>((float)a);</a:t>
            </a:r>
          </a:p>
          <a:p>
            <a:r>
              <a:rPr lang="en-IN" dirty="0"/>
              <a:t>	   </a:t>
            </a:r>
            <a:r>
              <a:rPr lang="en-IN" dirty="0" err="1"/>
              <a:t>System.out.println</a:t>
            </a:r>
            <a:r>
              <a:rPr lang="en-IN" dirty="0"/>
              <a:t>((int)b);</a:t>
            </a:r>
          </a:p>
          <a:p>
            <a:r>
              <a:rPr lang="en-IN" dirty="0"/>
              <a:t>	    </a:t>
            </a:r>
            <a:r>
              <a:rPr lang="en-IN" dirty="0" err="1"/>
              <a:t>System.out.println</a:t>
            </a:r>
            <a:r>
              <a:rPr lang="en-IN" dirty="0"/>
              <a:t>((float)b);</a:t>
            </a:r>
          </a:p>
          <a:p>
            <a:r>
              <a:rPr lang="en-IN" dirty="0"/>
              <a:t>	  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5F172E-C6D1-0AC3-084B-55AEA7C34A5B}"/>
              </a:ext>
            </a:extLst>
          </p:cNvPr>
          <p:cNvSpPr/>
          <p:nvPr/>
        </p:nvSpPr>
        <p:spPr>
          <a:xfrm>
            <a:off x="3375511" y="0"/>
            <a:ext cx="54409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0" dirty="0">
                <a:solidFill>
                  <a:srgbClr val="25265E"/>
                </a:solidFill>
                <a:effectLst/>
                <a:latin typeface="euclid_circular_a"/>
              </a:rPr>
              <a:t>Java Scanner Class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CE0ED-4D3F-D1EC-1687-02C1413AB175}"/>
              </a:ext>
            </a:extLst>
          </p:cNvPr>
          <p:cNvSpPr txBox="1"/>
          <p:nvPr/>
        </p:nvSpPr>
        <p:spPr>
          <a:xfrm>
            <a:off x="1702904" y="1431958"/>
            <a:ext cx="87861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// read input from the input stream</a:t>
            </a:r>
          </a:p>
          <a:p>
            <a:r>
              <a:rPr lang="en-IN" dirty="0"/>
              <a:t>Scanner sc1 = new Scanner(</a:t>
            </a:r>
            <a:r>
              <a:rPr lang="en-IN" dirty="0" err="1"/>
              <a:t>InputStream</a:t>
            </a:r>
            <a:r>
              <a:rPr lang="en-IN" dirty="0"/>
              <a:t> input);</a:t>
            </a:r>
          </a:p>
          <a:p>
            <a:endParaRPr lang="en-IN" dirty="0"/>
          </a:p>
          <a:p>
            <a:r>
              <a:rPr lang="en-IN" dirty="0"/>
              <a:t>// read input from files</a:t>
            </a:r>
          </a:p>
          <a:p>
            <a:r>
              <a:rPr lang="en-IN" dirty="0"/>
              <a:t>Scanner sc2 = new Scanner(File file);</a:t>
            </a:r>
          </a:p>
          <a:p>
            <a:endParaRPr lang="en-IN" dirty="0"/>
          </a:p>
          <a:p>
            <a:r>
              <a:rPr lang="en-IN" dirty="0"/>
              <a:t>// read input from a string</a:t>
            </a:r>
          </a:p>
          <a:p>
            <a:r>
              <a:rPr lang="en-IN" dirty="0"/>
              <a:t>Scanner sc3 = new Scanner(String str);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06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390A76-47F4-87FA-2ED4-22ED07F7DCE1}"/>
              </a:ext>
            </a:extLst>
          </p:cNvPr>
          <p:cNvSpPr/>
          <p:nvPr/>
        </p:nvSpPr>
        <p:spPr>
          <a:xfrm>
            <a:off x="2453055" y="0"/>
            <a:ext cx="70673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0" dirty="0">
                <a:solidFill>
                  <a:srgbClr val="25265E"/>
                </a:solidFill>
                <a:effectLst/>
                <a:latin typeface="euclid_circular_a"/>
              </a:rPr>
              <a:t>Java Scanner Methods to Take Input</a:t>
            </a:r>
          </a:p>
          <a:p>
            <a:pPr algn="ctr"/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C7012-0545-9785-4EBC-3DA77BBB0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25" y="990259"/>
            <a:ext cx="8592749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1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EB340D-BE86-0108-15DA-45677FA1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EAA9C-4785-470E-785A-CF075830B8F6}"/>
              </a:ext>
            </a:extLst>
          </p:cNvPr>
          <p:cNvSpPr/>
          <p:nvPr/>
        </p:nvSpPr>
        <p:spPr>
          <a:xfrm>
            <a:off x="4607744" y="0"/>
            <a:ext cx="268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NextInt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15AD7-56E3-DC77-D6CE-2FC1E810792E}"/>
              </a:ext>
            </a:extLst>
          </p:cNvPr>
          <p:cNvSpPr txBox="1"/>
          <p:nvPr/>
        </p:nvSpPr>
        <p:spPr>
          <a:xfrm>
            <a:off x="2332383" y="1100683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Main {</a:t>
            </a:r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/>
              <a:t>    // creates a Scanner object</a:t>
            </a:r>
          </a:p>
          <a:p>
            <a:r>
              <a:rPr lang="en-IN" dirty="0"/>
              <a:t>    Scanner input = new Scanner(System.in);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("Enter an integer: ");</a:t>
            </a:r>
          </a:p>
          <a:p>
            <a:endParaRPr lang="en-IN" dirty="0"/>
          </a:p>
          <a:p>
            <a:r>
              <a:rPr lang="en-IN" dirty="0"/>
              <a:t>    // reads an int value</a:t>
            </a:r>
          </a:p>
          <a:p>
            <a:r>
              <a:rPr lang="en-IN" dirty="0"/>
              <a:t>    int data1 = </a:t>
            </a:r>
            <a:r>
              <a:rPr lang="en-IN" dirty="0" err="1"/>
              <a:t>input.nextInt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("Using </a:t>
            </a:r>
            <a:r>
              <a:rPr lang="en-IN" dirty="0" err="1"/>
              <a:t>nextInt</a:t>
            </a:r>
            <a:r>
              <a:rPr lang="en-IN" dirty="0"/>
              <a:t>(): " + data1);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input.close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03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1A9E6-0654-D0FE-8534-3BD72214C8B6}"/>
              </a:ext>
            </a:extLst>
          </p:cNvPr>
          <p:cNvSpPr txBox="1"/>
          <p:nvPr/>
        </p:nvSpPr>
        <p:spPr>
          <a:xfrm>
            <a:off x="4518992" y="1365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Java Scanner </a:t>
            </a:r>
            <a:r>
              <a:rPr lang="en-IN" b="1" i="0" dirty="0" err="1">
                <a:solidFill>
                  <a:srgbClr val="25265E"/>
                </a:solidFill>
                <a:effectLst/>
                <a:latin typeface="euclid_circular_a"/>
              </a:rPr>
              <a:t>nextDouble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6C997-DF8E-7D6B-52AD-96B153605A56}"/>
              </a:ext>
            </a:extLst>
          </p:cNvPr>
          <p:cNvSpPr txBox="1"/>
          <p:nvPr/>
        </p:nvSpPr>
        <p:spPr>
          <a:xfrm>
            <a:off x="3048000" y="117015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Main {</a:t>
            </a:r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/>
              <a:t>    // creates an object of Scanner</a:t>
            </a:r>
          </a:p>
          <a:p>
            <a:r>
              <a:rPr lang="en-IN" dirty="0"/>
              <a:t>    Scanner input = new Scanner(System.in);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</a:t>
            </a:r>
            <a:r>
              <a:rPr lang="en-IN" dirty="0"/>
              <a:t>("Enter Double value: ");</a:t>
            </a:r>
          </a:p>
          <a:p>
            <a:endParaRPr lang="en-IN" dirty="0"/>
          </a:p>
          <a:p>
            <a:r>
              <a:rPr lang="en-IN" dirty="0"/>
              <a:t>    // reads the double value</a:t>
            </a:r>
          </a:p>
          <a:p>
            <a:r>
              <a:rPr lang="en-IN" dirty="0"/>
              <a:t>    double value = </a:t>
            </a:r>
            <a:r>
              <a:rPr lang="en-IN" dirty="0" err="1"/>
              <a:t>input.nextDouble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("Using </a:t>
            </a:r>
            <a:r>
              <a:rPr lang="en-IN" dirty="0" err="1"/>
              <a:t>nextDouble</a:t>
            </a:r>
            <a:r>
              <a:rPr lang="en-IN" dirty="0"/>
              <a:t>(): " + value);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input.close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20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893CBD-3203-684C-D070-FAFC787D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B121D-6312-5C43-7C77-4C4E3892797B}"/>
              </a:ext>
            </a:extLst>
          </p:cNvPr>
          <p:cNvSpPr/>
          <p:nvPr/>
        </p:nvSpPr>
        <p:spPr>
          <a:xfrm>
            <a:off x="3240667" y="0"/>
            <a:ext cx="57106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0" dirty="0">
                <a:solidFill>
                  <a:srgbClr val="25265E"/>
                </a:solidFill>
                <a:effectLst/>
                <a:latin typeface="euclid_circular_a"/>
              </a:rPr>
              <a:t>Java Scanner next()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1F6F1-4917-ED08-FAA7-4FA6DD6A2E5E}"/>
              </a:ext>
            </a:extLst>
          </p:cNvPr>
          <p:cNvSpPr txBox="1"/>
          <p:nvPr/>
        </p:nvSpPr>
        <p:spPr>
          <a:xfrm>
            <a:off x="3048000" y="137556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Main {</a:t>
            </a:r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/>
              <a:t>    // creates an object of Scanner</a:t>
            </a:r>
          </a:p>
          <a:p>
            <a:r>
              <a:rPr lang="en-IN" dirty="0"/>
              <a:t>    Scanner input = new Scanner(System.in);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</a:t>
            </a:r>
            <a:r>
              <a:rPr lang="en-IN" dirty="0"/>
              <a:t>("Enter your name: ");</a:t>
            </a:r>
          </a:p>
          <a:p>
            <a:endParaRPr lang="en-IN" dirty="0"/>
          </a:p>
          <a:p>
            <a:r>
              <a:rPr lang="en-IN" dirty="0"/>
              <a:t>    // reads the entire word</a:t>
            </a:r>
          </a:p>
          <a:p>
            <a:r>
              <a:rPr lang="en-IN" dirty="0"/>
              <a:t>    String value = </a:t>
            </a:r>
            <a:r>
              <a:rPr lang="en-IN" dirty="0" err="1"/>
              <a:t>input.next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("Using next(): " + value);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input.close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834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3A02C0-6727-2A8B-9393-3625D6ADAEDE}"/>
              </a:ext>
            </a:extLst>
          </p:cNvPr>
          <p:cNvSpPr/>
          <p:nvPr/>
        </p:nvSpPr>
        <p:spPr>
          <a:xfrm>
            <a:off x="2849616" y="0"/>
            <a:ext cx="68936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0" dirty="0">
                <a:solidFill>
                  <a:srgbClr val="25265E"/>
                </a:solidFill>
                <a:effectLst/>
                <a:latin typeface="euclid_circular_a"/>
              </a:rPr>
              <a:t>Java Scanner </a:t>
            </a:r>
            <a:r>
              <a:rPr lang="en-IN" sz="5400" b="1" i="0" dirty="0" err="1">
                <a:solidFill>
                  <a:srgbClr val="25265E"/>
                </a:solidFill>
                <a:effectLst/>
                <a:latin typeface="euclid_circular_a"/>
              </a:rPr>
              <a:t>nextLine</a:t>
            </a:r>
            <a:r>
              <a:rPr lang="en-IN" sz="5400" b="1" i="0" dirty="0"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69E2C-8644-CD09-91AA-8A6C39E3ACF9}"/>
              </a:ext>
            </a:extLst>
          </p:cNvPr>
          <p:cNvSpPr txBox="1"/>
          <p:nvPr/>
        </p:nvSpPr>
        <p:spPr>
          <a:xfrm>
            <a:off x="3048000" y="108401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Main {</a:t>
            </a:r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/>
              <a:t>    // creates an object of Scanner</a:t>
            </a:r>
          </a:p>
          <a:p>
            <a:r>
              <a:rPr lang="en-IN" dirty="0"/>
              <a:t>    Scanner input = new Scanner(System.in);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</a:t>
            </a:r>
            <a:r>
              <a:rPr lang="en-IN" dirty="0"/>
              <a:t>("Enter your name: ");</a:t>
            </a:r>
          </a:p>
          <a:p>
            <a:endParaRPr lang="en-IN" dirty="0"/>
          </a:p>
          <a:p>
            <a:r>
              <a:rPr lang="en-IN" dirty="0"/>
              <a:t>    // reads the entire line</a:t>
            </a:r>
          </a:p>
          <a:p>
            <a:r>
              <a:rPr lang="en-IN" dirty="0"/>
              <a:t>    String value = </a:t>
            </a:r>
            <a:r>
              <a:rPr lang="en-IN" dirty="0" err="1"/>
              <a:t>input.nextLine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("Using </a:t>
            </a:r>
            <a:r>
              <a:rPr lang="en-IN" dirty="0" err="1"/>
              <a:t>nextLine</a:t>
            </a:r>
            <a:r>
              <a:rPr lang="en-IN" dirty="0"/>
              <a:t>(): " + value);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input.close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36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E55474-1F38-267C-F33C-E5F5E21AD612}"/>
              </a:ext>
            </a:extLst>
          </p:cNvPr>
          <p:cNvSpPr/>
          <p:nvPr/>
        </p:nvSpPr>
        <p:spPr>
          <a:xfrm>
            <a:off x="2094145" y="141061"/>
            <a:ext cx="777623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0" dirty="0">
                <a:solidFill>
                  <a:srgbClr val="25265E"/>
                </a:solidFill>
                <a:effectLst/>
                <a:latin typeface="euclid_circular_a"/>
              </a:rPr>
              <a:t>Java Scanner with </a:t>
            </a:r>
            <a:r>
              <a:rPr lang="en-US" sz="3200" b="1" i="0" dirty="0" err="1">
                <a:solidFill>
                  <a:srgbClr val="25265E"/>
                </a:solidFill>
                <a:effectLst/>
                <a:latin typeface="euclid_circular_a"/>
              </a:rPr>
              <a:t>BigInteger</a:t>
            </a:r>
            <a:r>
              <a:rPr lang="en-US" sz="3200" b="1" i="0" dirty="0">
                <a:solidFill>
                  <a:srgbClr val="25265E"/>
                </a:solidFill>
                <a:effectLst/>
                <a:latin typeface="euclid_circular_a"/>
              </a:rPr>
              <a:t> and </a:t>
            </a:r>
            <a:r>
              <a:rPr lang="en-US" sz="3200" b="1" i="0" dirty="0" err="1">
                <a:solidFill>
                  <a:srgbClr val="25265E"/>
                </a:solidFill>
                <a:effectLst/>
                <a:latin typeface="euclid_circular_a"/>
              </a:rPr>
              <a:t>BigDecimal</a:t>
            </a:r>
            <a:endParaRPr lang="en-US" sz="3200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 algn="ctr"/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190D-CFC9-CD6B-5806-F11E9FD433F7}"/>
              </a:ext>
            </a:extLst>
          </p:cNvPr>
          <p:cNvSpPr txBox="1"/>
          <p:nvPr/>
        </p:nvSpPr>
        <p:spPr>
          <a:xfrm>
            <a:off x="702365" y="12182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nextBigInteger</a:t>
            </a:r>
            <a:r>
              <a:rPr lang="en-US" b="1" i="0" dirty="0">
                <a:effectLst/>
                <a:latin typeface="euclid_circular_a"/>
              </a:rPr>
              <a:t>()</a:t>
            </a:r>
            <a:r>
              <a:rPr lang="en-US" b="0" i="0" dirty="0">
                <a:effectLst/>
                <a:latin typeface="euclid_circular_a"/>
              </a:rPr>
              <a:t> - reads the big integer value from the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nextBigDecimal</a:t>
            </a:r>
            <a:r>
              <a:rPr lang="en-US" b="1" i="0" dirty="0">
                <a:effectLst/>
                <a:latin typeface="euclid_circular_a"/>
              </a:rPr>
              <a:t>()</a:t>
            </a:r>
            <a:r>
              <a:rPr lang="en-US" b="0" i="0" dirty="0">
                <a:effectLst/>
                <a:latin typeface="euclid_circular_a"/>
              </a:rPr>
              <a:t> - reads the big decimal value from the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499BA-BFE6-C098-D5C8-E7A12469F307}"/>
              </a:ext>
            </a:extLst>
          </p:cNvPr>
          <p:cNvSpPr txBox="1"/>
          <p:nvPr/>
        </p:nvSpPr>
        <p:spPr>
          <a:xfrm>
            <a:off x="1908313" y="2295497"/>
            <a:ext cx="71694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java.math.BigDecimal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java.math.BigInteger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Main {</a:t>
            </a:r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Scanner input = new Scanner(System.in);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</a:t>
            </a:r>
            <a:r>
              <a:rPr lang="en-IN" dirty="0"/>
              <a:t>("Enter a big integer: ");</a:t>
            </a:r>
          </a:p>
          <a:p>
            <a:r>
              <a:rPr lang="en-IN" dirty="0" err="1"/>
              <a:t>BigInteger</a:t>
            </a:r>
            <a:r>
              <a:rPr lang="en-IN" dirty="0"/>
              <a:t> value1 = </a:t>
            </a:r>
            <a:r>
              <a:rPr lang="en-IN" dirty="0" err="1"/>
              <a:t>input.nextBigInteger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("Using </a:t>
            </a:r>
            <a:r>
              <a:rPr lang="en-IN" dirty="0" err="1"/>
              <a:t>nextBigInteger</a:t>
            </a:r>
            <a:r>
              <a:rPr lang="en-IN" dirty="0"/>
              <a:t>(): " + value1);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</a:t>
            </a:r>
            <a:r>
              <a:rPr lang="en-IN" dirty="0"/>
              <a:t>("Enter a big decimal: ");</a:t>
            </a:r>
          </a:p>
          <a:p>
            <a:r>
              <a:rPr lang="en-IN" dirty="0" err="1"/>
              <a:t>BigDecimal</a:t>
            </a:r>
            <a:r>
              <a:rPr lang="en-IN" dirty="0"/>
              <a:t> value2 = </a:t>
            </a:r>
            <a:r>
              <a:rPr lang="en-IN" dirty="0" err="1"/>
              <a:t>input.nextBigDecimal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("Using </a:t>
            </a:r>
            <a:r>
              <a:rPr lang="en-IN" dirty="0" err="1"/>
              <a:t>nextBigDecimal</a:t>
            </a:r>
            <a:r>
              <a:rPr lang="en-IN" dirty="0"/>
              <a:t>(): " + value2);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222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BCFE0-19FA-C5F3-0F8D-81D9A5ACB917}"/>
              </a:ext>
            </a:extLst>
          </p:cNvPr>
          <p:cNvSpPr txBox="1"/>
          <p:nvPr/>
        </p:nvSpPr>
        <p:spPr>
          <a:xfrm>
            <a:off x="4916557" y="13652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25265E"/>
                </a:solidFill>
                <a:effectLst/>
                <a:latin typeface="euclid_circular_a"/>
              </a:rPr>
              <a:t>Working of Java Scanner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90550-72BD-3CDF-EE1F-E854F1D405E3}"/>
              </a:ext>
            </a:extLst>
          </p:cNvPr>
          <p:cNvSpPr txBox="1"/>
          <p:nvPr/>
        </p:nvSpPr>
        <p:spPr>
          <a:xfrm>
            <a:off x="602974" y="1386872"/>
            <a:ext cx="86271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Scanner class reads an entire line and divides the line into tokens. Tokens are small elements that have some meaning to the Java compiler. For example,</a:t>
            </a:r>
          </a:p>
          <a:p>
            <a:endParaRPr lang="en-IN" dirty="0"/>
          </a:p>
          <a:p>
            <a:r>
              <a:rPr lang="en-IN" dirty="0"/>
              <a:t>Suppose there is an input string:</a:t>
            </a:r>
          </a:p>
          <a:p>
            <a:endParaRPr lang="en-IN" dirty="0"/>
          </a:p>
          <a:p>
            <a:r>
              <a:rPr lang="en-IN" dirty="0"/>
              <a:t>He is 22</a:t>
            </a:r>
          </a:p>
          <a:p>
            <a:r>
              <a:rPr lang="en-IN" dirty="0"/>
              <a:t>In this case, the scanner object will read the entire line and divides the string into tokens: "He", "is" and "22". The object then iterates over each token and reads each token using its different methods.</a:t>
            </a:r>
          </a:p>
          <a:p>
            <a:endParaRPr lang="en-IN" dirty="0"/>
          </a:p>
          <a:p>
            <a:r>
              <a:rPr lang="en-IN" dirty="0"/>
              <a:t>Note: By default, whitespace is used to divide tokens.</a:t>
            </a:r>
          </a:p>
        </p:txBody>
      </p:sp>
    </p:spTree>
    <p:extLst>
      <p:ext uri="{BB962C8B-B14F-4D97-AF65-F5344CB8AC3E}">
        <p14:creationId xmlns:p14="http://schemas.microsoft.com/office/powerpoint/2010/main" val="266066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940</Words>
  <Application>Microsoft Office PowerPoint</Application>
  <PresentationFormat>Widescreen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erdana</vt:lpstr>
      <vt:lpstr>euclid_circular_a</vt:lpstr>
      <vt:lpstr>inherit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Pepsi</dc:creator>
  <cp:lastModifiedBy>Ashish Kumar</cp:lastModifiedBy>
  <cp:revision>595</cp:revision>
  <dcterms:created xsi:type="dcterms:W3CDTF">2014-12-13T17:58:35Z</dcterms:created>
  <dcterms:modified xsi:type="dcterms:W3CDTF">2022-11-12T11:04:40Z</dcterms:modified>
</cp:coreProperties>
</file>