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5" r:id="rId3"/>
    <p:sldId id="276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70" autoAdjust="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6FEE5-5B37-46EF-97A0-8AB13B833D58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778CB-703F-42EF-AFC8-7B72D60DAE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00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66D3F-8A7F-445D-AD41-50CCC3A2595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55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4703-6651-4B7D-B933-A8ACE65DFE47}" type="datetime1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/>
              <a:t>Sawal</a:t>
            </a:r>
            <a:r>
              <a:rPr lang="en-US" dirty="0"/>
              <a:t> </a:t>
            </a:r>
            <a:r>
              <a:rPr lang="en-US" dirty="0" err="1"/>
              <a:t>Tandon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8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4CC9-433A-43E4-8F87-6DA69E902387}" type="datetime1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/>
              <a:t>Sawal</a:t>
            </a:r>
            <a:r>
              <a:rPr lang="en-US" dirty="0"/>
              <a:t> </a:t>
            </a:r>
            <a:r>
              <a:rPr lang="en-US" dirty="0" err="1"/>
              <a:t>Tandon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9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301A-F4F9-47AC-9C41-01165C3AE3DB}" type="datetime1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/>
              <a:t>Sawal</a:t>
            </a:r>
            <a:r>
              <a:rPr lang="en-US" dirty="0"/>
              <a:t> </a:t>
            </a:r>
            <a:r>
              <a:rPr lang="en-US" dirty="0" err="1"/>
              <a:t>Tandon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0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6E5B-9192-4ADA-AE96-16A0B246D56A}" type="datetime1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/>
              <a:t>Sawal</a:t>
            </a:r>
            <a:r>
              <a:rPr lang="en-US" dirty="0"/>
              <a:t> </a:t>
            </a:r>
            <a:r>
              <a:rPr lang="en-US" dirty="0" err="1"/>
              <a:t>Tandon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1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E7207-44EB-4201-8FF2-59350414AB67}" type="datetime1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/>
              <a:t>Sawal</a:t>
            </a:r>
            <a:r>
              <a:rPr lang="en-US" dirty="0"/>
              <a:t> </a:t>
            </a:r>
            <a:r>
              <a:rPr lang="en-US" dirty="0" err="1"/>
              <a:t>Tandon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4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F7B5-D3E3-40B4-A968-7B2A6016F907}" type="datetime1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/>
              <a:t>Sawal</a:t>
            </a:r>
            <a:r>
              <a:rPr lang="en-US" dirty="0"/>
              <a:t> </a:t>
            </a:r>
            <a:r>
              <a:rPr lang="en-US" dirty="0" err="1"/>
              <a:t>Tandon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0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C2C4-50D8-44E3-A081-0C10D8A5F214}" type="datetime1">
              <a:rPr lang="en-US" smtClean="0"/>
              <a:pPr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/>
              <a:t>Sawal</a:t>
            </a:r>
            <a:r>
              <a:rPr lang="en-US" dirty="0"/>
              <a:t> </a:t>
            </a:r>
            <a:r>
              <a:rPr lang="en-US" dirty="0" err="1"/>
              <a:t>Tandon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5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3BC0-A8C7-4897-B87A-D3FD93DFB1AB}" type="datetime1">
              <a:rPr lang="en-US" smtClean="0"/>
              <a:pPr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/>
              <a:t>Sawal</a:t>
            </a:r>
            <a:r>
              <a:rPr lang="en-US" dirty="0"/>
              <a:t> </a:t>
            </a:r>
            <a:r>
              <a:rPr lang="en-US" dirty="0" err="1"/>
              <a:t>Tandon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0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D7A8-29EC-47AA-8BA8-FC4810BE4A70}" type="datetime1">
              <a:rPr lang="en-US" smtClean="0"/>
              <a:pPr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/>
              <a:t>Sawal</a:t>
            </a:r>
            <a:r>
              <a:rPr lang="en-US" dirty="0"/>
              <a:t> </a:t>
            </a:r>
            <a:r>
              <a:rPr lang="en-US" dirty="0" err="1"/>
              <a:t>Tandon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3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6E61-5390-49C9-ABFA-F4D7631BCA97}" type="datetime1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/>
              <a:t>Sawal</a:t>
            </a:r>
            <a:r>
              <a:rPr lang="en-US" dirty="0"/>
              <a:t> </a:t>
            </a:r>
            <a:r>
              <a:rPr lang="en-US" dirty="0" err="1"/>
              <a:t>Tandon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7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1CF8-6F56-454B-BD71-E464FAA93804}" type="datetime1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/>
              <a:t>Sawal</a:t>
            </a:r>
            <a:r>
              <a:rPr lang="en-US" dirty="0"/>
              <a:t> </a:t>
            </a:r>
            <a:r>
              <a:rPr lang="en-US" dirty="0" err="1"/>
              <a:t>Tandon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7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34E43-BF81-4C04-9214-29DFA8C507EF}" type="datetime1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</a:t>
            </a:r>
            <a:r>
              <a:rPr lang="en-US" dirty="0" err="1"/>
              <a:t>Sawal</a:t>
            </a:r>
            <a:r>
              <a:rPr lang="en-US" dirty="0"/>
              <a:t> </a:t>
            </a:r>
            <a:r>
              <a:rPr lang="en-US" dirty="0" err="1"/>
              <a:t>Tandon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DD8FD-8D8E-40FA-BB39-D2DDC6730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3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object-and-class-in-java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0" y="-4088"/>
            <a:ext cx="8948383" cy="55671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C00000"/>
                </a:solidFill>
              </a:rPr>
              <a:t>Lecture 8 </a:t>
            </a:r>
            <a:endParaRPr lang="en-IN" sz="2400" dirty="0">
              <a:solidFill>
                <a:srgbClr val="C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566271"/>
            <a:ext cx="12192000" cy="23042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6503139"/>
            <a:ext cx="12192000" cy="38781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72510" y="1791900"/>
            <a:ext cx="109728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0" i="0" dirty="0">
                <a:solidFill>
                  <a:srgbClr val="610B38"/>
                </a:solidFill>
                <a:effectLst/>
                <a:latin typeface="erdana"/>
              </a:rPr>
              <a:t>Polymorphism</a:t>
            </a:r>
          </a:p>
          <a:p>
            <a:pPr algn="ctr"/>
            <a:endParaRPr 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CFD4C-D0BF-8008-E4AA-8BAD128828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733" y="552623"/>
            <a:ext cx="2159577" cy="115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0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B6DF2BB-DA00-338D-03A5-E6C1507751AB}"/>
              </a:ext>
            </a:extLst>
          </p:cNvPr>
          <p:cNvSpPr/>
          <p:nvPr/>
        </p:nvSpPr>
        <p:spPr>
          <a:xfrm>
            <a:off x="390916" y="290396"/>
            <a:ext cx="11999868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i="0" dirty="0">
                <a:solidFill>
                  <a:srgbClr val="610B38"/>
                </a:solidFill>
                <a:effectLst/>
                <a:latin typeface="erdana"/>
              </a:rPr>
              <a:t>Java Runtime Polymorphism with Data Member</a:t>
            </a:r>
          </a:p>
          <a:p>
            <a:pPr algn="ctr"/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3E74B-EB7C-1C40-19CF-03E6E6189917}"/>
              </a:ext>
            </a:extLst>
          </p:cNvPr>
          <p:cNvSpPr txBox="1"/>
          <p:nvPr/>
        </p:nvSpPr>
        <p:spPr>
          <a:xfrm>
            <a:off x="1886779" y="1228397"/>
            <a:ext cx="841844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IN" sz="28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 Bike{  </a:t>
            </a:r>
          </a:p>
          <a:p>
            <a:pPr algn="just">
              <a:buFont typeface="+mj-lt"/>
              <a:buAutoNum type="arabicPeriod"/>
            </a:pP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8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800" b="0" i="0" dirty="0" err="1">
                <a:solidFill>
                  <a:srgbClr val="000000"/>
                </a:solidFill>
                <a:effectLst/>
                <a:latin typeface="inter-regular"/>
              </a:rPr>
              <a:t>speedlimit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IN" sz="2800" b="0" i="0" dirty="0">
                <a:solidFill>
                  <a:srgbClr val="C00000"/>
                </a:solidFill>
                <a:effectLst/>
                <a:latin typeface="inter-regular"/>
              </a:rPr>
              <a:t>90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>
              <a:buFont typeface="+mj-lt"/>
              <a:buAutoNum type="arabicPeriod"/>
            </a:pP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>
              <a:buFont typeface="+mj-lt"/>
              <a:buAutoNum type="arabicPeriod"/>
            </a:pPr>
            <a:r>
              <a:rPr lang="en-IN" sz="28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 Honda3 </a:t>
            </a:r>
            <a:r>
              <a:rPr lang="en-IN" sz="2800" b="1" i="0" dirty="0">
                <a:solidFill>
                  <a:srgbClr val="006699"/>
                </a:solidFill>
                <a:effectLst/>
                <a:latin typeface="inter-regular"/>
              </a:rPr>
              <a:t>extends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 Bike{  </a:t>
            </a:r>
          </a:p>
          <a:p>
            <a:pPr algn="just">
              <a:buFont typeface="+mj-lt"/>
              <a:buAutoNum type="arabicPeriod"/>
            </a:pP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8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800" b="0" i="0" dirty="0" err="1">
                <a:solidFill>
                  <a:srgbClr val="000000"/>
                </a:solidFill>
                <a:effectLst/>
                <a:latin typeface="inter-regular"/>
              </a:rPr>
              <a:t>speedlimit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IN" sz="2800" b="0" i="0" dirty="0">
                <a:solidFill>
                  <a:srgbClr val="C00000"/>
                </a:solidFill>
                <a:effectLst/>
                <a:latin typeface="inter-regular"/>
              </a:rPr>
              <a:t>150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>
              <a:buFont typeface="+mj-lt"/>
              <a:buAutoNum type="arabicPeriod"/>
            </a:pP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8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8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8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 main(String </a:t>
            </a:r>
            <a:r>
              <a:rPr lang="en-IN" sz="2800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[]){  </a:t>
            </a:r>
          </a:p>
          <a:p>
            <a:pPr algn="just">
              <a:buFont typeface="+mj-lt"/>
              <a:buAutoNum type="arabicPeriod"/>
            </a:pP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  Bike </a:t>
            </a:r>
            <a:r>
              <a:rPr lang="en-IN" sz="2800" b="0" i="0" dirty="0" err="1">
                <a:solidFill>
                  <a:srgbClr val="000000"/>
                </a:solidFill>
                <a:effectLst/>
                <a:latin typeface="inter-regular"/>
              </a:rPr>
              <a:t>obj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IN" sz="28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 Honda3();  </a:t>
            </a:r>
          </a:p>
          <a:p>
            <a:pPr algn="just">
              <a:buFont typeface="+mj-lt"/>
              <a:buAutoNum type="arabicPeriod"/>
            </a:pP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IN" sz="28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2800" b="0" i="0" dirty="0" err="1">
                <a:solidFill>
                  <a:srgbClr val="000000"/>
                </a:solidFill>
                <a:effectLst/>
                <a:latin typeface="inter-regular"/>
              </a:rPr>
              <a:t>obj.speedlimit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);</a:t>
            </a:r>
          </a:p>
          <a:p>
            <a:pPr algn="just">
              <a:buFont typeface="+mj-lt"/>
              <a:buAutoNum type="arabicPeriod"/>
            </a:pP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226944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B24027-674E-9500-7C8A-0FFA818D78FC}"/>
              </a:ext>
            </a:extLst>
          </p:cNvPr>
          <p:cNvSpPr txBox="1"/>
          <p:nvPr/>
        </p:nvSpPr>
        <p:spPr>
          <a:xfrm>
            <a:off x="1563755" y="106882"/>
            <a:ext cx="9886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0" i="0" dirty="0">
                <a:solidFill>
                  <a:srgbClr val="610B38"/>
                </a:solidFill>
                <a:effectLst/>
                <a:latin typeface="erdana"/>
              </a:rPr>
              <a:t>Java Runtime Polymorphism with Multilevel Inheritance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6669F5-5930-0E92-9C44-649A177984D4}"/>
              </a:ext>
            </a:extLst>
          </p:cNvPr>
          <p:cNvSpPr txBox="1"/>
          <p:nvPr/>
        </p:nvSpPr>
        <p:spPr>
          <a:xfrm>
            <a:off x="2146851" y="853400"/>
            <a:ext cx="769951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Animal{  </a:t>
            </a:r>
          </a:p>
          <a:p>
            <a:pPr algn="just">
              <a:buFont typeface="+mj-lt"/>
              <a:buAutoNum type="arabicPeriod"/>
            </a:pP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eat(){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2000" b="0" i="0" dirty="0">
                <a:solidFill>
                  <a:srgbClr val="0000FF"/>
                </a:solidFill>
                <a:effectLst/>
                <a:latin typeface="inter-regular"/>
              </a:rPr>
              <a:t>"eating"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);}  </a:t>
            </a:r>
          </a:p>
          <a:p>
            <a:pPr algn="just">
              <a:buFont typeface="+mj-lt"/>
              <a:buAutoNum type="arabicPeriod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>
              <a:buFont typeface="+mj-lt"/>
              <a:buAutoNum type="arabicPeriod"/>
            </a:pP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Dog 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extends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Animal{  </a:t>
            </a:r>
          </a:p>
          <a:p>
            <a:pPr algn="just">
              <a:buFont typeface="+mj-lt"/>
              <a:buAutoNum type="arabicPeriod"/>
            </a:pP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eat(){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2000" b="0" i="0" dirty="0">
                <a:solidFill>
                  <a:srgbClr val="0000FF"/>
                </a:solidFill>
                <a:effectLst/>
                <a:latin typeface="inter-regular"/>
              </a:rPr>
              <a:t>"eating fruits"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);}  </a:t>
            </a:r>
          </a:p>
          <a:p>
            <a:pPr algn="just">
              <a:buFont typeface="+mj-lt"/>
              <a:buAutoNum type="arabicPeriod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>
              <a:buFont typeface="+mj-lt"/>
              <a:buAutoNum type="arabicPeriod"/>
            </a:pP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BabyDog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extends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Dog{  </a:t>
            </a:r>
          </a:p>
          <a:p>
            <a:pPr algn="just">
              <a:buFont typeface="+mj-lt"/>
              <a:buAutoNum type="arabicPeriod"/>
            </a:pP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eat(){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2000" b="0" i="0" dirty="0">
                <a:solidFill>
                  <a:srgbClr val="0000FF"/>
                </a:solidFill>
                <a:effectLst/>
                <a:latin typeface="inter-regular"/>
              </a:rPr>
              <a:t>"drinking milk"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);}  </a:t>
            </a:r>
          </a:p>
          <a:p>
            <a:pPr algn="just">
              <a:buFont typeface="+mj-lt"/>
              <a:buAutoNum type="arabicPeriod"/>
            </a:pP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main(String 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[]){  </a:t>
            </a:r>
          </a:p>
          <a:p>
            <a:pPr algn="just">
              <a:buFont typeface="+mj-lt"/>
              <a:buAutoNum type="arabicPeriod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Animal a1,a2,a3;  </a:t>
            </a:r>
          </a:p>
          <a:p>
            <a:pPr algn="just">
              <a:buFont typeface="+mj-lt"/>
              <a:buAutoNum type="arabicPeriod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a1=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Animal();  </a:t>
            </a:r>
          </a:p>
          <a:p>
            <a:pPr algn="just">
              <a:buFont typeface="+mj-lt"/>
              <a:buAutoNum type="arabicPeriod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a2=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Dog();  </a:t>
            </a:r>
          </a:p>
          <a:p>
            <a:pPr algn="just">
              <a:buFont typeface="+mj-lt"/>
              <a:buAutoNum type="arabicPeriod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a3=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BabyDog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();  </a:t>
            </a:r>
          </a:p>
          <a:p>
            <a:pPr algn="just">
              <a:buFont typeface="+mj-lt"/>
              <a:buAutoNum type="arabicPeriod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a1.eat();  </a:t>
            </a:r>
          </a:p>
          <a:p>
            <a:pPr algn="just">
              <a:buFont typeface="+mj-lt"/>
              <a:buAutoNum type="arabicPeriod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a2.eat();  </a:t>
            </a:r>
          </a:p>
          <a:p>
            <a:pPr algn="just">
              <a:buFont typeface="+mj-lt"/>
              <a:buAutoNum type="arabicPeriod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a3.eat();  </a:t>
            </a:r>
          </a:p>
          <a:p>
            <a:pPr algn="just">
              <a:buFont typeface="+mj-lt"/>
              <a:buAutoNum type="arabicPeriod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>
              <a:buFont typeface="+mj-lt"/>
              <a:buAutoNum type="arabicPeriod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2548220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DC325B-912F-EE03-1194-556F2E562C15}"/>
              </a:ext>
            </a:extLst>
          </p:cNvPr>
          <p:cNvSpPr txBox="1"/>
          <p:nvPr/>
        </p:nvSpPr>
        <p:spPr>
          <a:xfrm>
            <a:off x="1583635" y="428178"/>
            <a:ext cx="902473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IN" sz="32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Animal{  </a:t>
            </a:r>
          </a:p>
          <a:p>
            <a:pPr algn="just">
              <a:buFont typeface="+mj-lt"/>
              <a:buAutoNum type="arabicPeriod"/>
            </a:pPr>
            <a:r>
              <a:rPr lang="en-IN" sz="32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eat(){</a:t>
            </a:r>
            <a:r>
              <a:rPr lang="en-IN" sz="32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3200" b="0" i="0" dirty="0">
                <a:solidFill>
                  <a:srgbClr val="0000FF"/>
                </a:solidFill>
                <a:effectLst/>
                <a:latin typeface="inter-regular"/>
              </a:rPr>
              <a:t>"animal is eating..."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);}  </a:t>
            </a:r>
          </a:p>
          <a:p>
            <a:pPr algn="just">
              <a:buFont typeface="+mj-lt"/>
              <a:buAutoNum type="arabicPeriod"/>
            </a:pP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>
              <a:buFont typeface="+mj-lt"/>
              <a:buAutoNum type="arabicPeriod"/>
            </a:pPr>
            <a:r>
              <a:rPr lang="en-IN" sz="32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Dog </a:t>
            </a:r>
            <a:r>
              <a:rPr lang="en-IN" sz="3200" b="1" i="0" dirty="0">
                <a:solidFill>
                  <a:srgbClr val="006699"/>
                </a:solidFill>
                <a:effectLst/>
                <a:latin typeface="inter-regular"/>
              </a:rPr>
              <a:t>extends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Animal{  </a:t>
            </a:r>
          </a:p>
          <a:p>
            <a:pPr algn="just">
              <a:buFont typeface="+mj-lt"/>
              <a:buAutoNum type="arabicPeriod"/>
            </a:pPr>
            <a:r>
              <a:rPr lang="en-IN" sz="32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eat(){</a:t>
            </a:r>
            <a:r>
              <a:rPr lang="en-IN" sz="32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3200" b="0" i="0" dirty="0">
                <a:solidFill>
                  <a:srgbClr val="0000FF"/>
                </a:solidFill>
                <a:effectLst/>
                <a:latin typeface="inter-regular"/>
              </a:rPr>
              <a:t>"dog is eating..."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);}  </a:t>
            </a:r>
          </a:p>
          <a:p>
            <a:pPr algn="just">
              <a:buFont typeface="+mj-lt"/>
              <a:buAutoNum type="arabicPeriod"/>
            </a:pP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>
              <a:buFont typeface="+mj-lt"/>
              <a:buAutoNum type="arabicPeriod"/>
            </a:pPr>
            <a:r>
              <a:rPr lang="en-IN" sz="32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BabyDog1 </a:t>
            </a:r>
            <a:r>
              <a:rPr lang="en-IN" sz="3200" b="1" i="0" dirty="0">
                <a:solidFill>
                  <a:srgbClr val="006699"/>
                </a:solidFill>
                <a:effectLst/>
                <a:latin typeface="inter-regular"/>
              </a:rPr>
              <a:t>extends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Dog{  </a:t>
            </a:r>
          </a:p>
          <a:p>
            <a:pPr algn="just">
              <a:buFont typeface="+mj-lt"/>
              <a:buAutoNum type="arabicPeriod"/>
            </a:pPr>
            <a:r>
              <a:rPr lang="en-IN" sz="32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32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32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main(String </a:t>
            </a:r>
            <a:r>
              <a:rPr lang="en-IN" sz="3200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[]){  </a:t>
            </a:r>
          </a:p>
          <a:p>
            <a:pPr algn="just">
              <a:buFont typeface="+mj-lt"/>
              <a:buAutoNum type="arabicPeriod"/>
            </a:pP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Animal a=</a:t>
            </a:r>
            <a:r>
              <a:rPr lang="en-IN" sz="32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 BabyDog1();  </a:t>
            </a:r>
          </a:p>
          <a:p>
            <a:pPr algn="just">
              <a:buFont typeface="+mj-lt"/>
              <a:buAutoNum type="arabicPeriod"/>
            </a:pPr>
            <a:r>
              <a:rPr lang="en-IN" sz="3200" b="0" i="0" dirty="0" err="1">
                <a:solidFill>
                  <a:srgbClr val="000000"/>
                </a:solidFill>
                <a:effectLst/>
                <a:latin typeface="inter-regular"/>
              </a:rPr>
              <a:t>a.eat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();  </a:t>
            </a:r>
          </a:p>
          <a:p>
            <a:pPr algn="just">
              <a:buFont typeface="+mj-lt"/>
              <a:buAutoNum type="arabicPeriod"/>
            </a:pPr>
            <a:r>
              <a:rPr lang="en-IN" sz="3200" b="0" i="0" dirty="0">
                <a:solidFill>
                  <a:srgbClr val="000000"/>
                </a:solidFill>
                <a:effectLst/>
                <a:latin typeface="inter-regular"/>
              </a:rPr>
              <a:t>}} </a:t>
            </a:r>
          </a:p>
        </p:txBody>
      </p:sp>
    </p:spTree>
    <p:extLst>
      <p:ext uri="{BB962C8B-B14F-4D97-AF65-F5344CB8AC3E}">
        <p14:creationId xmlns:p14="http://schemas.microsoft.com/office/powerpoint/2010/main" val="3473462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763361-51F1-D062-083E-2F969694AB5A}"/>
              </a:ext>
            </a:extLst>
          </p:cNvPr>
          <p:cNvSpPr/>
          <p:nvPr/>
        </p:nvSpPr>
        <p:spPr>
          <a:xfrm>
            <a:off x="2080317" y="0"/>
            <a:ext cx="803136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i="0" dirty="0">
                <a:solidFill>
                  <a:srgbClr val="610B38"/>
                </a:solidFill>
                <a:effectLst/>
                <a:latin typeface="erdana"/>
              </a:rPr>
              <a:t>Method Overloading in Java</a:t>
            </a:r>
          </a:p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0D9EF-1E46-1C16-0816-205676D74DB0}"/>
              </a:ext>
            </a:extLst>
          </p:cNvPr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430B5F-E545-2778-0289-0D9D48EAD37F}"/>
              </a:ext>
            </a:extLst>
          </p:cNvPr>
          <p:cNvSpPr txBox="1"/>
          <p:nvPr/>
        </p:nvSpPr>
        <p:spPr>
          <a:xfrm>
            <a:off x="277894" y="1277272"/>
            <a:ext cx="1182093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If a </a:t>
            </a:r>
            <a:r>
              <a:rPr lang="en-US" sz="2800" b="0" i="0" u="none" strike="noStrike" dirty="0">
                <a:solidFill>
                  <a:srgbClr val="008000"/>
                </a:solidFill>
                <a:effectLst/>
                <a:latin typeface="inter-regular"/>
                <a:hlinkClick r:id="rId2"/>
              </a:rPr>
              <a:t>class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 has multiple methods having same name but different in parameters, it is known as 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inter-bold"/>
              </a:rPr>
              <a:t>Method Overloading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endParaRPr lang="en-IN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50690-2635-2606-F495-B4492294628F}"/>
              </a:ext>
            </a:extLst>
          </p:cNvPr>
          <p:cNvSpPr txBox="1"/>
          <p:nvPr/>
        </p:nvSpPr>
        <p:spPr>
          <a:xfrm>
            <a:off x="404191" y="3031598"/>
            <a:ext cx="71760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There are two ways to overload the method in java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By changing number of arguments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By changing the data type</a:t>
            </a:r>
          </a:p>
        </p:txBody>
      </p:sp>
    </p:spTree>
    <p:extLst>
      <p:ext uri="{BB962C8B-B14F-4D97-AF65-F5344CB8AC3E}">
        <p14:creationId xmlns:p14="http://schemas.microsoft.com/office/powerpoint/2010/main" val="1765322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389CEC-A016-F2CC-573C-E68C73421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Sawal Tandon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639FDF-E072-C55E-8E4D-A9EF38F84893}"/>
              </a:ext>
            </a:extLst>
          </p:cNvPr>
          <p:cNvSpPr txBox="1"/>
          <p:nvPr/>
        </p:nvSpPr>
        <p:spPr>
          <a:xfrm>
            <a:off x="1086678" y="292413"/>
            <a:ext cx="82561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dirty="0">
                <a:solidFill>
                  <a:srgbClr val="610B4B"/>
                </a:solidFill>
                <a:effectLst/>
                <a:latin typeface="tahoma" panose="020B0604030504040204" pitchFamily="34" charset="0"/>
              </a:rPr>
              <a:t>1) Method Overloading: changing no. of arguments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465D6C-54ED-7FA7-A114-A36ED57C6B6D}"/>
              </a:ext>
            </a:extLst>
          </p:cNvPr>
          <p:cNvSpPr txBox="1"/>
          <p:nvPr/>
        </p:nvSpPr>
        <p:spPr>
          <a:xfrm>
            <a:off x="1086678" y="1675826"/>
            <a:ext cx="899822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Adder{  </a:t>
            </a:r>
          </a:p>
          <a:p>
            <a:pPr algn="just">
              <a:buFont typeface="+mj-lt"/>
              <a:buAutoNum type="arabicPeriod"/>
            </a:pP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add(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a,</a:t>
            </a:r>
            <a:r>
              <a:rPr lang="en-IN" sz="2000" b="1" i="0" dirty="0" err="1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b){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a+b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;}  </a:t>
            </a:r>
          </a:p>
          <a:p>
            <a:pPr algn="just">
              <a:buFont typeface="+mj-lt"/>
              <a:buAutoNum type="arabicPeriod"/>
            </a:pP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add(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a,</a:t>
            </a:r>
            <a:r>
              <a:rPr lang="en-IN" sz="2000" b="1" i="0" dirty="0" err="1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b,</a:t>
            </a:r>
            <a:r>
              <a:rPr lang="en-IN" sz="2000" b="1" i="0" dirty="0" err="1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c){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a+b+c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;}  </a:t>
            </a:r>
          </a:p>
          <a:p>
            <a:pPr algn="just">
              <a:buFont typeface="+mj-lt"/>
              <a:buAutoNum type="arabicPeriod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>
              <a:buFont typeface="+mj-lt"/>
              <a:buAutoNum type="arabicPeriod"/>
            </a:pP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TestOverloading1{  </a:t>
            </a:r>
          </a:p>
          <a:p>
            <a:pPr algn="just">
              <a:buFont typeface="+mj-lt"/>
              <a:buAutoNum type="arabicPeriod"/>
            </a:pP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main(String[] 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){  </a:t>
            </a:r>
          </a:p>
          <a:p>
            <a:pPr algn="just">
              <a:buFont typeface="+mj-lt"/>
              <a:buAutoNum type="arabicPeriod"/>
            </a:pP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Adder.add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2000" b="0" i="0" dirty="0">
                <a:solidFill>
                  <a:srgbClr val="C00000"/>
                </a:solidFill>
                <a:effectLst/>
                <a:latin typeface="inter-regular"/>
              </a:rPr>
              <a:t>11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sz="2000" b="0" i="0" dirty="0">
                <a:solidFill>
                  <a:srgbClr val="C00000"/>
                </a:solidFill>
                <a:effectLst/>
                <a:latin typeface="inter-regular"/>
              </a:rPr>
              <a:t>11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));  </a:t>
            </a:r>
          </a:p>
          <a:p>
            <a:pPr algn="just">
              <a:buFont typeface="+mj-lt"/>
              <a:buAutoNum type="arabicPeriod"/>
            </a:pP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Adder.add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2000" b="0" i="0" dirty="0">
                <a:solidFill>
                  <a:srgbClr val="C00000"/>
                </a:solidFill>
                <a:effectLst/>
                <a:latin typeface="inter-regular"/>
              </a:rPr>
              <a:t>11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sz="2000" b="0" i="0" dirty="0">
                <a:solidFill>
                  <a:srgbClr val="C00000"/>
                </a:solidFill>
                <a:effectLst/>
                <a:latin typeface="inter-regular"/>
              </a:rPr>
              <a:t>11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sz="2000" b="0" i="0" dirty="0">
                <a:solidFill>
                  <a:srgbClr val="C00000"/>
                </a:solidFill>
                <a:effectLst/>
                <a:latin typeface="inter-regular"/>
              </a:rPr>
              <a:t>11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));  </a:t>
            </a:r>
          </a:p>
          <a:p>
            <a:pPr algn="just">
              <a:buFont typeface="+mj-lt"/>
              <a:buAutoNum type="arabicPeriod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}}  </a:t>
            </a:r>
          </a:p>
        </p:txBody>
      </p:sp>
    </p:spTree>
    <p:extLst>
      <p:ext uri="{BB962C8B-B14F-4D97-AF65-F5344CB8AC3E}">
        <p14:creationId xmlns:p14="http://schemas.microsoft.com/office/powerpoint/2010/main" val="2192489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BDD966-94A3-03C7-01AA-A5C3C0B1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Sawal Tandon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321546-728E-7A82-2CBE-EEF1132CAD8D}"/>
              </a:ext>
            </a:extLst>
          </p:cNvPr>
          <p:cNvSpPr/>
          <p:nvPr/>
        </p:nvSpPr>
        <p:spPr>
          <a:xfrm>
            <a:off x="2746044" y="409665"/>
            <a:ext cx="669991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dirty="0">
                <a:solidFill>
                  <a:srgbClr val="610B4B"/>
                </a:solidFill>
                <a:effectLst/>
                <a:latin typeface="tahoma" panose="020B0604030504040204" pitchFamily="34" charset="0"/>
              </a:rPr>
              <a:t>2) Method Overloading: changing data type of arguments</a:t>
            </a:r>
          </a:p>
          <a:p>
            <a:pPr algn="ctr"/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8EDC1-211D-ABE8-FBAB-43C19406BE3D}"/>
              </a:ext>
            </a:extLst>
          </p:cNvPr>
          <p:cNvSpPr txBox="1"/>
          <p:nvPr/>
        </p:nvSpPr>
        <p:spPr>
          <a:xfrm>
            <a:off x="3047999" y="1238504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Adder{  </a:t>
            </a:r>
          </a:p>
          <a:p>
            <a:pPr algn="just">
              <a:buFont typeface="+mj-lt"/>
              <a:buAutoNum type="arabicPeriod"/>
            </a:pP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add(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a,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b){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a+b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;}  </a:t>
            </a:r>
          </a:p>
          <a:p>
            <a:pPr algn="just">
              <a:buFont typeface="+mj-lt"/>
              <a:buAutoNum type="arabicPeriod"/>
            </a:pP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double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add(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double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a,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double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b){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a+b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;}  </a:t>
            </a:r>
          </a:p>
          <a:p>
            <a:pPr algn="just"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>
              <a:buFont typeface="+mj-lt"/>
              <a:buAutoNum type="arabicPeriod"/>
            </a:pP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TestOverloading2{  </a:t>
            </a:r>
          </a:p>
          <a:p>
            <a:pPr algn="just">
              <a:buFont typeface="+mj-lt"/>
              <a:buAutoNum type="arabicPeriod"/>
            </a:pP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main(String[]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){  </a:t>
            </a:r>
          </a:p>
          <a:p>
            <a:pPr algn="just">
              <a:buFont typeface="+mj-lt"/>
              <a:buAutoNum type="arabicPeriod"/>
            </a:pP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Adder.add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2400" b="0" i="0" dirty="0">
                <a:solidFill>
                  <a:srgbClr val="C00000"/>
                </a:solidFill>
                <a:effectLst/>
                <a:latin typeface="inter-regular"/>
              </a:rPr>
              <a:t>11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sz="2400" b="0" i="0" dirty="0">
                <a:solidFill>
                  <a:srgbClr val="C00000"/>
                </a:solidFill>
                <a:effectLst/>
                <a:latin typeface="inter-regular"/>
              </a:rPr>
              <a:t>11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));  </a:t>
            </a:r>
          </a:p>
          <a:p>
            <a:pPr algn="just">
              <a:buFont typeface="+mj-lt"/>
              <a:buAutoNum type="arabicPeriod"/>
            </a:pP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Adder.add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2400" b="0" i="0" dirty="0">
                <a:solidFill>
                  <a:srgbClr val="C00000"/>
                </a:solidFill>
                <a:effectLst/>
                <a:latin typeface="inter-regular"/>
              </a:rPr>
              <a:t>12.3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sz="2400" b="0" i="0" dirty="0">
                <a:solidFill>
                  <a:srgbClr val="C00000"/>
                </a:solidFill>
                <a:effectLst/>
                <a:latin typeface="inter-regular"/>
              </a:rPr>
              <a:t>12.6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));  </a:t>
            </a:r>
          </a:p>
          <a:p>
            <a:pPr algn="just"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}}  </a:t>
            </a:r>
          </a:p>
        </p:txBody>
      </p:sp>
    </p:spTree>
    <p:extLst>
      <p:ext uri="{BB962C8B-B14F-4D97-AF65-F5344CB8AC3E}">
        <p14:creationId xmlns:p14="http://schemas.microsoft.com/office/powerpoint/2010/main" val="2988031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E8C841-A473-773B-7040-09F3F121A8C4}"/>
              </a:ext>
            </a:extLst>
          </p:cNvPr>
          <p:cNvSpPr/>
          <p:nvPr/>
        </p:nvSpPr>
        <p:spPr>
          <a:xfrm>
            <a:off x="1498395" y="343405"/>
            <a:ext cx="91952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i="0" dirty="0">
                <a:solidFill>
                  <a:srgbClr val="610B4B"/>
                </a:solidFill>
                <a:effectLst/>
                <a:latin typeface="erdana"/>
              </a:rPr>
              <a:t> Why Method Overloading is not possible by changing the return type of method only?</a:t>
            </a:r>
          </a:p>
          <a:p>
            <a:pPr algn="ctr"/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7DFE5D-11DB-778E-B0EA-4A3481F32750}"/>
              </a:ext>
            </a:extLst>
          </p:cNvPr>
          <p:cNvSpPr txBox="1"/>
          <p:nvPr/>
        </p:nvSpPr>
        <p:spPr>
          <a:xfrm>
            <a:off x="1498395" y="1234613"/>
            <a:ext cx="79380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 java, method overloading is not possible by changing the return type of the method only because of ambiguity. Let's see how ambiguity may occur: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4FDF0-2C51-4ED0-99A6-90379834D9C0}"/>
              </a:ext>
            </a:extLst>
          </p:cNvPr>
          <p:cNvSpPr txBox="1"/>
          <p:nvPr/>
        </p:nvSpPr>
        <p:spPr>
          <a:xfrm>
            <a:off x="1603513" y="2278151"/>
            <a:ext cx="754048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Adder{  </a:t>
            </a:r>
          </a:p>
          <a:p>
            <a:pPr algn="just">
              <a:buFont typeface="+mj-lt"/>
              <a:buAutoNum type="arabicPeriod"/>
            </a:pP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add(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a,</a:t>
            </a:r>
            <a:r>
              <a:rPr lang="en-IN" sz="2400" b="1" i="0" dirty="0" err="1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b){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a+b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;}  </a:t>
            </a:r>
          </a:p>
          <a:p>
            <a:pPr algn="just">
              <a:buFont typeface="+mj-lt"/>
              <a:buAutoNum type="arabicPeriod"/>
            </a:pP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double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add(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a,</a:t>
            </a:r>
            <a:r>
              <a:rPr lang="en-IN" sz="2400" b="1" i="0" dirty="0" err="1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b){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a+b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;}  </a:t>
            </a:r>
          </a:p>
          <a:p>
            <a:pPr algn="just"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>
              <a:buFont typeface="+mj-lt"/>
              <a:buAutoNum type="arabicPeriod"/>
            </a:pP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TestOverloading3{  </a:t>
            </a:r>
          </a:p>
          <a:p>
            <a:pPr algn="just">
              <a:buFont typeface="+mj-lt"/>
              <a:buAutoNum type="arabicPeriod"/>
            </a:pP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main(String[]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){  </a:t>
            </a:r>
          </a:p>
          <a:p>
            <a:pPr algn="just">
              <a:buFont typeface="+mj-lt"/>
              <a:buAutoNum type="arabicPeriod"/>
            </a:pP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Adder.add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2400" b="0" i="0" dirty="0">
                <a:solidFill>
                  <a:srgbClr val="C00000"/>
                </a:solidFill>
                <a:effectLst/>
                <a:latin typeface="inter-regular"/>
              </a:rPr>
              <a:t>11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sz="2400" b="0" i="0" dirty="0">
                <a:solidFill>
                  <a:srgbClr val="C00000"/>
                </a:solidFill>
                <a:effectLst/>
                <a:latin typeface="inter-regular"/>
              </a:rPr>
              <a:t>11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));</a:t>
            </a:r>
            <a:r>
              <a:rPr lang="en-IN" sz="2400" b="0" i="0" dirty="0">
                <a:solidFill>
                  <a:srgbClr val="008200"/>
                </a:solidFill>
                <a:effectLst/>
                <a:latin typeface="inter-regular"/>
              </a:rPr>
              <a:t>//ambiguity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}}  </a:t>
            </a:r>
          </a:p>
        </p:txBody>
      </p:sp>
    </p:spTree>
    <p:extLst>
      <p:ext uri="{BB962C8B-B14F-4D97-AF65-F5344CB8AC3E}">
        <p14:creationId xmlns:p14="http://schemas.microsoft.com/office/powerpoint/2010/main" val="986489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39C633-BE83-D4D4-5719-82A0A7090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Sawal Tandon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D5ECD-D0FD-C95C-E744-4AE59D774F4D}"/>
              </a:ext>
            </a:extLst>
          </p:cNvPr>
          <p:cNvSpPr/>
          <p:nvPr/>
        </p:nvSpPr>
        <p:spPr>
          <a:xfrm>
            <a:off x="985438" y="0"/>
            <a:ext cx="1083072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i="0" dirty="0">
                <a:solidFill>
                  <a:srgbClr val="610B4B"/>
                </a:solidFill>
                <a:effectLst/>
                <a:latin typeface="erdana"/>
              </a:rPr>
              <a:t>Can we overload java main() method?</a:t>
            </a:r>
          </a:p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48C12-89FE-711A-BB8C-FD93E3CB49E6}"/>
              </a:ext>
            </a:extLst>
          </p:cNvPr>
          <p:cNvSpPr txBox="1"/>
          <p:nvPr/>
        </p:nvSpPr>
        <p:spPr>
          <a:xfrm>
            <a:off x="1202252" y="1754326"/>
            <a:ext cx="1083072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TestOverloading4{  </a:t>
            </a:r>
          </a:p>
          <a:p>
            <a:pPr algn="just">
              <a:buFont typeface="+mj-lt"/>
              <a:buAutoNum type="arabicPeriod"/>
            </a:pP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main(String[]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){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2400" b="0" i="0" dirty="0">
                <a:solidFill>
                  <a:srgbClr val="0000FF"/>
                </a:solidFill>
                <a:effectLst/>
                <a:latin typeface="inter-regular"/>
              </a:rPr>
              <a:t>"main with String[]"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);}  </a:t>
            </a:r>
          </a:p>
          <a:p>
            <a:pPr algn="just">
              <a:buFont typeface="+mj-lt"/>
              <a:buAutoNum type="arabicPeriod"/>
            </a:pP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main(String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){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2400" b="0" i="0" dirty="0">
                <a:solidFill>
                  <a:srgbClr val="0000FF"/>
                </a:solidFill>
                <a:effectLst/>
                <a:latin typeface="inter-regular"/>
              </a:rPr>
              <a:t>"main with String"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);}  </a:t>
            </a:r>
          </a:p>
          <a:p>
            <a:pPr algn="just">
              <a:buFont typeface="+mj-lt"/>
              <a:buAutoNum type="arabicPeriod"/>
            </a:pP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main(){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2400" b="0" i="0" dirty="0">
                <a:solidFill>
                  <a:srgbClr val="0000FF"/>
                </a:solidFill>
                <a:effectLst/>
                <a:latin typeface="inter-regular"/>
              </a:rPr>
              <a:t>"main without </a:t>
            </a:r>
            <a:r>
              <a:rPr lang="en-IN" sz="2400" b="0" i="0" dirty="0" err="1">
                <a:solidFill>
                  <a:srgbClr val="0000FF"/>
                </a:solidFill>
                <a:effectLst/>
                <a:latin typeface="inter-regular"/>
              </a:rPr>
              <a:t>args</a:t>
            </a:r>
            <a:r>
              <a:rPr lang="en-IN" sz="2400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);}  </a:t>
            </a:r>
          </a:p>
          <a:p>
            <a:pPr algn="just"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327764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7199E2-8194-6A76-4150-5C490C7C2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Sawal Tandon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440D72-9DC1-32D2-B76C-8C6333FB84A9}"/>
              </a:ext>
            </a:extLst>
          </p:cNvPr>
          <p:cNvSpPr txBox="1"/>
          <p:nvPr/>
        </p:nvSpPr>
        <p:spPr>
          <a:xfrm>
            <a:off x="2504660" y="136525"/>
            <a:ext cx="8123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0" i="0" dirty="0">
                <a:solidFill>
                  <a:srgbClr val="610B38"/>
                </a:solidFill>
                <a:effectLst/>
                <a:latin typeface="erdana"/>
              </a:rPr>
              <a:t>Method Overloading and Type Promotion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EF465C-5CF2-228C-8FF9-60355DD2F31C}"/>
              </a:ext>
            </a:extLst>
          </p:cNvPr>
          <p:cNvSpPr txBox="1"/>
          <p:nvPr/>
        </p:nvSpPr>
        <p:spPr>
          <a:xfrm>
            <a:off x="1126435" y="1585654"/>
            <a:ext cx="801756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OverloadingCalculation1{  </a:t>
            </a:r>
          </a:p>
          <a:p>
            <a:pPr algn="just">
              <a:buFont typeface="+mj-lt"/>
              <a:buAutoNum type="arabicPeriod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sum(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a,</a:t>
            </a:r>
            <a:r>
              <a:rPr lang="en-IN" sz="2000" b="1" i="0" dirty="0" err="1">
                <a:solidFill>
                  <a:srgbClr val="006699"/>
                </a:solidFill>
                <a:effectLst/>
                <a:latin typeface="inter-regular"/>
              </a:rPr>
              <a:t>long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b){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a+b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);}  </a:t>
            </a:r>
          </a:p>
          <a:p>
            <a:pPr algn="just">
              <a:buFont typeface="+mj-lt"/>
              <a:buAutoNum type="arabicPeriod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sum(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a,</a:t>
            </a:r>
            <a:r>
              <a:rPr lang="en-IN" sz="2000" b="1" i="0" dirty="0" err="1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b,</a:t>
            </a:r>
            <a:r>
              <a:rPr lang="en-IN" sz="2000" b="1" i="0" dirty="0" err="1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c){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a+b+c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);}  </a:t>
            </a:r>
          </a:p>
          <a:p>
            <a:pPr algn="just">
              <a:buFont typeface="+mj-lt"/>
              <a:buAutoNum type="arabicPeriod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main(String 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[]){  </a:t>
            </a:r>
          </a:p>
          <a:p>
            <a:pPr algn="just">
              <a:buFont typeface="+mj-lt"/>
              <a:buAutoNum type="arabicPeriod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OverloadingCalculation1 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obj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OverloadingCalculation1();  </a:t>
            </a:r>
          </a:p>
          <a:p>
            <a:pPr algn="just">
              <a:buFont typeface="+mj-lt"/>
              <a:buAutoNum type="arabicPeriod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obj.sum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2000" b="0" i="0" dirty="0">
                <a:solidFill>
                  <a:srgbClr val="C00000"/>
                </a:solidFill>
                <a:effectLst/>
                <a:latin typeface="inter-regular"/>
              </a:rPr>
              <a:t>20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sz="2000" b="0" i="0" dirty="0">
                <a:solidFill>
                  <a:srgbClr val="C00000"/>
                </a:solidFill>
                <a:effectLst/>
                <a:latin typeface="inter-regular"/>
              </a:rPr>
              <a:t>20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);</a:t>
            </a:r>
            <a:r>
              <a:rPr lang="en-IN" sz="2000" b="0" i="0" dirty="0">
                <a:solidFill>
                  <a:srgbClr val="008200"/>
                </a:solidFill>
                <a:effectLst/>
                <a:latin typeface="inter-regular"/>
              </a:rPr>
              <a:t>//now second int literal will be promoted to long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obj.sum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2000" b="0" i="0" dirty="0">
                <a:solidFill>
                  <a:srgbClr val="C00000"/>
                </a:solidFill>
                <a:effectLst/>
                <a:latin typeface="inter-regular"/>
              </a:rPr>
              <a:t>20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sz="2000" b="0" i="0" dirty="0">
                <a:solidFill>
                  <a:srgbClr val="C00000"/>
                </a:solidFill>
                <a:effectLst/>
                <a:latin typeface="inter-regular"/>
              </a:rPr>
              <a:t>20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sz="2000" b="0" i="0" dirty="0">
                <a:solidFill>
                  <a:srgbClr val="C00000"/>
                </a:solidFill>
                <a:effectLst/>
                <a:latin typeface="inter-regular"/>
              </a:rPr>
              <a:t>20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}  </a:t>
            </a:r>
          </a:p>
          <a:p>
            <a:pPr algn="just">
              <a:buFont typeface="+mj-lt"/>
              <a:buAutoNum type="arabicPeriod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097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0FA167-84A1-91B6-8D2F-ECFB0D0E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Sawal Tandon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4BC2E-6975-6B8E-99DD-01C5BD374647}"/>
              </a:ext>
            </a:extLst>
          </p:cNvPr>
          <p:cNvSpPr txBox="1"/>
          <p:nvPr/>
        </p:nvSpPr>
        <p:spPr>
          <a:xfrm>
            <a:off x="1113182" y="233427"/>
            <a:ext cx="106414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dirty="0">
                <a:solidFill>
                  <a:srgbClr val="610B4B"/>
                </a:solidFill>
                <a:effectLst/>
                <a:latin typeface="tahoma" panose="020B0604030504040204" pitchFamily="34" charset="0"/>
              </a:rPr>
              <a:t>Example of Method Overloading with Type Promotion if matching found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846468-E562-4966-DEAC-45CBD74A15D9}"/>
              </a:ext>
            </a:extLst>
          </p:cNvPr>
          <p:cNvSpPr txBox="1"/>
          <p:nvPr/>
        </p:nvSpPr>
        <p:spPr>
          <a:xfrm>
            <a:off x="2345633" y="1618136"/>
            <a:ext cx="870667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OverloadingCalculation2{  </a:t>
            </a:r>
          </a:p>
          <a:p>
            <a:pPr algn="just">
              <a:buFont typeface="+mj-lt"/>
              <a:buAutoNum type="arabicPeriod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sum(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a,</a:t>
            </a:r>
            <a:r>
              <a:rPr lang="en-IN" sz="2000" b="1" i="0" dirty="0" err="1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b){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2000" b="0" i="0" dirty="0">
                <a:solidFill>
                  <a:srgbClr val="0000FF"/>
                </a:solidFill>
                <a:effectLst/>
                <a:latin typeface="inter-regular"/>
              </a:rPr>
              <a:t>"int </a:t>
            </a:r>
            <a:r>
              <a:rPr lang="en-IN" sz="2000" b="0" i="0" dirty="0" err="1">
                <a:solidFill>
                  <a:srgbClr val="0000FF"/>
                </a:solidFill>
                <a:effectLst/>
                <a:latin typeface="inter-regular"/>
              </a:rPr>
              <a:t>arg</a:t>
            </a:r>
            <a:r>
              <a:rPr lang="en-IN" sz="2000" b="0" i="0" dirty="0">
                <a:solidFill>
                  <a:srgbClr val="0000FF"/>
                </a:solidFill>
                <a:effectLst/>
                <a:latin typeface="inter-regular"/>
              </a:rPr>
              <a:t> method invoked"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);}  </a:t>
            </a:r>
          </a:p>
          <a:p>
            <a:pPr algn="just">
              <a:buFont typeface="+mj-lt"/>
              <a:buAutoNum type="arabicPeriod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sum(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long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a,</a:t>
            </a:r>
            <a:r>
              <a:rPr lang="en-IN" sz="2000" b="1" i="0" dirty="0" err="1">
                <a:solidFill>
                  <a:srgbClr val="006699"/>
                </a:solidFill>
                <a:effectLst/>
                <a:latin typeface="inter-regular"/>
              </a:rPr>
              <a:t>long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b){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2000" b="0" i="0" dirty="0">
                <a:solidFill>
                  <a:srgbClr val="0000FF"/>
                </a:solidFill>
                <a:effectLst/>
                <a:latin typeface="inter-regular"/>
              </a:rPr>
              <a:t>"long </a:t>
            </a:r>
            <a:r>
              <a:rPr lang="en-IN" sz="2000" b="0" i="0" dirty="0" err="1">
                <a:solidFill>
                  <a:srgbClr val="0000FF"/>
                </a:solidFill>
                <a:effectLst/>
                <a:latin typeface="inter-regular"/>
              </a:rPr>
              <a:t>arg</a:t>
            </a:r>
            <a:r>
              <a:rPr lang="en-IN" sz="2000" b="0" i="0" dirty="0">
                <a:solidFill>
                  <a:srgbClr val="0000FF"/>
                </a:solidFill>
                <a:effectLst/>
                <a:latin typeface="inter-regular"/>
              </a:rPr>
              <a:t> method invoked"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);}  </a:t>
            </a:r>
          </a:p>
          <a:p>
            <a:pPr algn="just">
              <a:buFont typeface="+mj-lt"/>
              <a:buAutoNum type="arabicPeriod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main(String 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[]){  </a:t>
            </a:r>
          </a:p>
          <a:p>
            <a:pPr algn="just">
              <a:buFont typeface="+mj-lt"/>
              <a:buAutoNum type="arabicPeriod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OverloadingCalculation2 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obj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OverloadingCalculation2();  </a:t>
            </a:r>
          </a:p>
          <a:p>
            <a:pPr algn="just">
              <a:buFont typeface="+mj-lt"/>
              <a:buAutoNum type="arabicPeriod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obj.sum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2000" b="0" i="0" dirty="0">
                <a:solidFill>
                  <a:srgbClr val="C00000"/>
                </a:solidFill>
                <a:effectLst/>
                <a:latin typeface="inter-regular"/>
              </a:rPr>
              <a:t>20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sz="2000" b="0" i="0" dirty="0">
                <a:solidFill>
                  <a:srgbClr val="C00000"/>
                </a:solidFill>
                <a:effectLst/>
                <a:latin typeface="inter-regular"/>
              </a:rPr>
              <a:t>20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);</a:t>
            </a:r>
            <a:r>
              <a:rPr lang="en-IN" sz="2000" b="0" i="0" dirty="0">
                <a:solidFill>
                  <a:srgbClr val="008200"/>
                </a:solidFill>
                <a:effectLst/>
                <a:latin typeface="inter-regular"/>
              </a:rPr>
              <a:t>//now int </a:t>
            </a:r>
            <a:r>
              <a:rPr lang="en-IN" sz="2000" b="0" i="0" dirty="0" err="1">
                <a:solidFill>
                  <a:srgbClr val="008200"/>
                </a:solidFill>
                <a:effectLst/>
                <a:latin typeface="inter-regular"/>
              </a:rPr>
              <a:t>arg</a:t>
            </a:r>
            <a:r>
              <a:rPr lang="en-IN" sz="2000" b="0" i="0" dirty="0">
                <a:solidFill>
                  <a:srgbClr val="008200"/>
                </a:solidFill>
                <a:effectLst/>
                <a:latin typeface="inter-regular"/>
              </a:rPr>
              <a:t> sum() method gets invoked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}  </a:t>
            </a:r>
          </a:p>
          <a:p>
            <a:pPr algn="just">
              <a:buFont typeface="+mj-lt"/>
              <a:buAutoNum type="arabicPeriod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51581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4DB73E-19ED-B0C8-0097-22B3156C0C07}"/>
              </a:ext>
            </a:extLst>
          </p:cNvPr>
          <p:cNvSpPr/>
          <p:nvPr/>
        </p:nvSpPr>
        <p:spPr>
          <a:xfrm>
            <a:off x="3983695" y="369909"/>
            <a:ext cx="422461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3600" b="0" i="0" dirty="0">
                <a:solidFill>
                  <a:srgbClr val="610B38"/>
                </a:solidFill>
                <a:effectLst/>
                <a:latin typeface="erdana"/>
              </a:rPr>
              <a:t>Polymorphism in Java</a:t>
            </a:r>
          </a:p>
          <a:p>
            <a:pPr algn="ctr"/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8231E-A728-E6EE-708C-74694E007E71}"/>
              </a:ext>
            </a:extLst>
          </p:cNvPr>
          <p:cNvSpPr txBox="1"/>
          <p:nvPr/>
        </p:nvSpPr>
        <p:spPr>
          <a:xfrm>
            <a:off x="-85965" y="1401863"/>
            <a:ext cx="121671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Polymorphism in Java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 is a concept by which we can perform a 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inter-regular"/>
              </a:rPr>
              <a:t>single action in different ways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. Polymorphism is derived from 2 Greek words: poly and morphs. The word "poly" means many and "morphs" means forms. So polymorphism means many forms.</a:t>
            </a:r>
            <a:endParaRPr lang="en-US" sz="2000" b="0" i="0" dirty="0">
              <a:solidFill>
                <a:srgbClr val="FFFFFF"/>
              </a:solidFill>
              <a:effectLst/>
              <a:latin typeface="urw-din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31D0169-BFF9-8441-94B6-A2AF2A1B6D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587" y="-205540"/>
            <a:ext cx="2159577" cy="11508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13298F-4D56-B1B0-A4D1-17E37AD6C140}"/>
              </a:ext>
            </a:extLst>
          </p:cNvPr>
          <p:cNvSpPr txBox="1"/>
          <p:nvPr/>
        </p:nvSpPr>
        <p:spPr>
          <a:xfrm>
            <a:off x="0" y="2794246"/>
            <a:ext cx="121671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There are two types of polymorphism in Java: compile-time polymorphism and runtime polymorphism. We can perform polymorphism in java by method overloading and method overriding.</a:t>
            </a:r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F7CD8C-06E0-8CD1-C9E6-CBCE46ACF958}"/>
              </a:ext>
            </a:extLst>
          </p:cNvPr>
          <p:cNvSpPr txBox="1"/>
          <p:nvPr/>
        </p:nvSpPr>
        <p:spPr>
          <a:xfrm>
            <a:off x="0" y="4066360"/>
            <a:ext cx="95648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If you overload a static method in Java, it is the example of compile time polymorphism. </a:t>
            </a:r>
            <a:endParaRPr lang="en-US" sz="20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55802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947D09-22DE-952E-450E-D964921F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Sawal Tandon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8089CB-CCC1-30AE-2CE2-BEA7F0F32F1F}"/>
              </a:ext>
            </a:extLst>
          </p:cNvPr>
          <p:cNvSpPr txBox="1"/>
          <p:nvPr/>
        </p:nvSpPr>
        <p:spPr>
          <a:xfrm>
            <a:off x="980661" y="1406101"/>
            <a:ext cx="105089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OverloadingCalculation3{  </a:t>
            </a:r>
          </a:p>
          <a:p>
            <a:pPr algn="just"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sum(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a,</a:t>
            </a:r>
            <a:r>
              <a:rPr lang="en-IN" sz="2400" b="1" i="0" dirty="0" err="1">
                <a:solidFill>
                  <a:srgbClr val="006699"/>
                </a:solidFill>
                <a:effectLst/>
                <a:latin typeface="inter-regular"/>
              </a:rPr>
              <a:t>long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b){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2400" b="0" i="0" dirty="0">
                <a:solidFill>
                  <a:srgbClr val="0000FF"/>
                </a:solidFill>
                <a:effectLst/>
                <a:latin typeface="inter-regular"/>
              </a:rPr>
              <a:t>"a method invoked"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);}  </a:t>
            </a:r>
          </a:p>
          <a:p>
            <a:pPr algn="just"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sum(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long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a,</a:t>
            </a:r>
            <a:r>
              <a:rPr lang="en-IN" sz="2400" b="1" i="0" dirty="0" err="1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b){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2400" b="0" i="0" dirty="0">
                <a:solidFill>
                  <a:srgbClr val="0000FF"/>
                </a:solidFill>
                <a:effectLst/>
                <a:latin typeface="inter-regular"/>
              </a:rPr>
              <a:t>"b method invoked"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);}  </a:t>
            </a:r>
          </a:p>
          <a:p>
            <a:pPr algn="just"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main(String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[]){  </a:t>
            </a:r>
          </a:p>
          <a:p>
            <a:pPr algn="just"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OverloadingCalculation3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obj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OverloadingCalculation3();  </a:t>
            </a:r>
          </a:p>
          <a:p>
            <a:pPr algn="just"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obj.sum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2400" b="0" i="0" dirty="0">
                <a:solidFill>
                  <a:srgbClr val="C00000"/>
                </a:solidFill>
                <a:effectLst/>
                <a:latin typeface="inter-regular"/>
              </a:rPr>
              <a:t>20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sz="2400" b="0" i="0" dirty="0">
                <a:solidFill>
                  <a:srgbClr val="C00000"/>
                </a:solidFill>
                <a:effectLst/>
                <a:latin typeface="inter-regular"/>
              </a:rPr>
              <a:t>20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);</a:t>
            </a:r>
            <a:r>
              <a:rPr lang="en-IN" sz="2400" b="0" i="0" dirty="0">
                <a:solidFill>
                  <a:srgbClr val="008200"/>
                </a:solidFill>
                <a:effectLst/>
                <a:latin typeface="inter-regular"/>
              </a:rPr>
              <a:t>//now ambiguity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}  </a:t>
            </a:r>
          </a:p>
          <a:p>
            <a:pPr algn="just"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118951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42DBA7-BF18-526D-F706-12471B9B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8                                                                                                                                                                                                                                   © LPU :: CSE310 Programming in Java :: Sawal Tandon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21B64F-4A20-11F2-6806-ABFC71F13FE6}"/>
              </a:ext>
            </a:extLst>
          </p:cNvPr>
          <p:cNvSpPr txBox="1"/>
          <p:nvPr/>
        </p:nvSpPr>
        <p:spPr>
          <a:xfrm>
            <a:off x="3816627" y="13652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b="0" i="0" dirty="0">
                <a:solidFill>
                  <a:srgbClr val="610B38"/>
                </a:solidFill>
                <a:effectLst/>
                <a:latin typeface="erdana"/>
              </a:rPr>
              <a:t>Method Overriding in 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B20D4-D267-D3ED-0FE2-F0DFCF0294E6}"/>
              </a:ext>
            </a:extLst>
          </p:cNvPr>
          <p:cNvSpPr txBox="1"/>
          <p:nvPr/>
        </p:nvSpPr>
        <p:spPr>
          <a:xfrm>
            <a:off x="1497495" y="949043"/>
            <a:ext cx="772601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effectLst/>
                <a:latin typeface="arial" panose="020B0604020202020204" pitchFamily="34" charset="0"/>
              </a:rPr>
              <a:t>Method overriding is an example of runtime polymorphism.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65006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7B21875-9824-CCDC-E7B3-8EB96B2B14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243" y="-126250"/>
            <a:ext cx="2159577" cy="115089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3FF59E6-25E4-B386-2786-5425B12DCCE0}"/>
              </a:ext>
            </a:extLst>
          </p:cNvPr>
          <p:cNvSpPr/>
          <p:nvPr/>
        </p:nvSpPr>
        <p:spPr>
          <a:xfrm>
            <a:off x="1977194" y="674709"/>
            <a:ext cx="879420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i="0" dirty="0">
                <a:solidFill>
                  <a:srgbClr val="610B38"/>
                </a:solidFill>
                <a:effectLst/>
                <a:latin typeface="erdana"/>
              </a:rPr>
              <a:t>Runtime Polymorphism in Java</a:t>
            </a:r>
          </a:p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C9CC03-0294-3B3E-CA0E-04EF6C0E129F}"/>
              </a:ext>
            </a:extLst>
          </p:cNvPr>
          <p:cNvSpPr txBox="1"/>
          <p:nvPr/>
        </p:nvSpPr>
        <p:spPr>
          <a:xfrm>
            <a:off x="224014" y="2105869"/>
            <a:ext cx="107740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Runtime polymorphism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 or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Dynamic Method Dispatch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 is a process in which a call to an overridden method is resolved at runtime rather than compile-time.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6C4E60-F349-DD04-4565-EFD17006207D}"/>
              </a:ext>
            </a:extLst>
          </p:cNvPr>
          <p:cNvSpPr txBox="1"/>
          <p:nvPr/>
        </p:nvSpPr>
        <p:spPr>
          <a:xfrm>
            <a:off x="224014" y="3017814"/>
            <a:ext cx="1196798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Upcasting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If the reference variable of Parent class refers to the object of Child class, it is known as upcasting. For example: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07806A-CD69-2C20-8485-35D77B04C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468" y="3931420"/>
            <a:ext cx="49625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3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A2A1D-F332-465F-3B8F-0B40A88BC206}"/>
              </a:ext>
            </a:extLst>
          </p:cNvPr>
          <p:cNvSpPr txBox="1"/>
          <p:nvPr/>
        </p:nvSpPr>
        <p:spPr>
          <a:xfrm>
            <a:off x="1166191" y="896035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A{}  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B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  <a:t>extends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A{} 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74B41D-32F6-254D-64D3-4112272389E0}"/>
              </a:ext>
            </a:extLst>
          </p:cNvPr>
          <p:cNvSpPr txBox="1"/>
          <p:nvPr/>
        </p:nvSpPr>
        <p:spPr>
          <a:xfrm>
            <a:off x="3657600" y="200194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A a=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B();</a:t>
            </a:r>
            <a:r>
              <a:rPr lang="en-US" sz="2400" b="0" i="0" dirty="0">
                <a:solidFill>
                  <a:srgbClr val="008200"/>
                </a:solidFill>
                <a:effectLst/>
                <a:latin typeface="inter-regular"/>
              </a:rPr>
              <a:t>//upcasting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659878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2D654D0-5EB5-E9EE-C9D7-8C6D2D5F7C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423" y="-159307"/>
            <a:ext cx="2159577" cy="115089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44A40C8-36DA-8653-3BD8-FD412DAB8B53}"/>
              </a:ext>
            </a:extLst>
          </p:cNvPr>
          <p:cNvSpPr/>
          <p:nvPr/>
        </p:nvSpPr>
        <p:spPr>
          <a:xfrm>
            <a:off x="2615071" y="991590"/>
            <a:ext cx="7417352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dirty="0">
                <a:solidFill>
                  <a:srgbClr val="610B4B"/>
                </a:solidFill>
                <a:effectLst/>
                <a:latin typeface="tahoma" panose="020B0604030504040204" pitchFamily="34" charset="0"/>
              </a:rPr>
              <a:t>Example of Java Runtime Polymorphism</a:t>
            </a:r>
          </a:p>
          <a:p>
            <a:pPr algn="ctr"/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4FF655-1979-5FC4-31E9-C7F67D95715E}"/>
              </a:ext>
            </a:extLst>
          </p:cNvPr>
          <p:cNvSpPr txBox="1"/>
          <p:nvPr/>
        </p:nvSpPr>
        <p:spPr>
          <a:xfrm>
            <a:off x="2305878" y="2207210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Bike{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run(){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"running"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);}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>
              <a:buFont typeface="+mj-lt"/>
              <a:buAutoNum type="arabicPeriod"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Splendor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extends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Bike{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run(){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"running safely with 60km"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);}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main(String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[]){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Bike b =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Splendor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();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//upcasting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b.run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();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}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174873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736E2F-F019-28CF-860B-041388CF3E48}"/>
              </a:ext>
            </a:extLst>
          </p:cNvPr>
          <p:cNvSpPr txBox="1"/>
          <p:nvPr/>
        </p:nvSpPr>
        <p:spPr>
          <a:xfrm>
            <a:off x="2385391" y="428178"/>
            <a:ext cx="868017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400" dirty="0"/>
          </a:p>
          <a:p>
            <a:r>
              <a:rPr lang="en-IN" sz="2400" dirty="0"/>
              <a:t>class Bike{  </a:t>
            </a:r>
          </a:p>
          <a:p>
            <a:r>
              <a:rPr lang="en-IN" sz="2400" dirty="0"/>
              <a:t>    int a=10;</a:t>
            </a:r>
          </a:p>
          <a:p>
            <a:r>
              <a:rPr lang="en-IN" sz="2400" dirty="0"/>
              <a:t>  void run(){</a:t>
            </a:r>
            <a:r>
              <a:rPr lang="en-IN" sz="2400" dirty="0" err="1"/>
              <a:t>System.out.println</a:t>
            </a:r>
            <a:r>
              <a:rPr lang="en-IN" sz="2400" dirty="0"/>
              <a:t>("running");}  </a:t>
            </a:r>
          </a:p>
          <a:p>
            <a:r>
              <a:rPr lang="en-IN" sz="2400" dirty="0"/>
              <a:t>}  </a:t>
            </a:r>
          </a:p>
          <a:p>
            <a:endParaRPr lang="en-IN" sz="2400" dirty="0"/>
          </a:p>
          <a:p>
            <a:r>
              <a:rPr lang="en-IN" sz="2400" dirty="0"/>
              <a:t>class </a:t>
            </a:r>
            <a:r>
              <a:rPr lang="en-IN" sz="2400" dirty="0" err="1"/>
              <a:t>Splendor</a:t>
            </a:r>
            <a:r>
              <a:rPr lang="en-IN" sz="2400" dirty="0"/>
              <a:t> extends Bike</a:t>
            </a:r>
          </a:p>
          <a:p>
            <a:r>
              <a:rPr lang="en-IN" sz="2400" dirty="0"/>
              <a:t>{  </a:t>
            </a:r>
          </a:p>
          <a:p>
            <a:r>
              <a:rPr lang="en-IN" sz="2400" dirty="0"/>
              <a:t>    int a=100;</a:t>
            </a:r>
          </a:p>
          <a:p>
            <a:r>
              <a:rPr lang="en-IN" sz="2400" dirty="0"/>
              <a:t>  void run(){</a:t>
            </a:r>
            <a:r>
              <a:rPr lang="en-IN" sz="2400" dirty="0" err="1"/>
              <a:t>System.out.println</a:t>
            </a:r>
            <a:r>
              <a:rPr lang="en-IN" sz="2400" dirty="0"/>
              <a:t>("running safely with 60km");}  </a:t>
            </a:r>
          </a:p>
          <a:p>
            <a:r>
              <a:rPr lang="en-IN" sz="2400" dirty="0"/>
              <a:t>  </a:t>
            </a:r>
          </a:p>
          <a:p>
            <a:r>
              <a:rPr lang="en-IN" sz="2400" dirty="0"/>
              <a:t>  public static void main(String </a:t>
            </a:r>
            <a:r>
              <a:rPr lang="en-IN" sz="2400" dirty="0" err="1"/>
              <a:t>args</a:t>
            </a:r>
            <a:r>
              <a:rPr lang="en-IN" sz="2400" dirty="0"/>
              <a:t>[]){  </a:t>
            </a:r>
          </a:p>
          <a:p>
            <a:r>
              <a:rPr lang="en-IN" sz="2400" dirty="0"/>
              <a:t>    Bike b = new </a:t>
            </a:r>
            <a:r>
              <a:rPr lang="en-IN" sz="2400" dirty="0" err="1"/>
              <a:t>Splendor</a:t>
            </a:r>
            <a:r>
              <a:rPr lang="en-IN" sz="2400" dirty="0"/>
              <a:t>();//upcasting  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System.out.println</a:t>
            </a:r>
            <a:r>
              <a:rPr lang="en-IN" sz="2400" dirty="0"/>
              <a:t>(</a:t>
            </a:r>
            <a:r>
              <a:rPr lang="en-IN" sz="2400" dirty="0" err="1"/>
              <a:t>b.a</a:t>
            </a:r>
            <a:r>
              <a:rPr lang="en-IN" sz="2400" dirty="0"/>
              <a:t>); </a:t>
            </a:r>
          </a:p>
          <a:p>
            <a:r>
              <a:rPr lang="en-IN" sz="2400" dirty="0"/>
              <a:t>  }  </a:t>
            </a:r>
          </a:p>
          <a:p>
            <a:r>
              <a:rPr lang="en-IN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393529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865063-6194-7441-79FE-426F8768121F}"/>
              </a:ext>
            </a:extLst>
          </p:cNvPr>
          <p:cNvSpPr/>
          <p:nvPr/>
        </p:nvSpPr>
        <p:spPr>
          <a:xfrm>
            <a:off x="2703838" y="0"/>
            <a:ext cx="742042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dirty="0">
                <a:solidFill>
                  <a:srgbClr val="610B38"/>
                </a:solidFill>
                <a:effectLst/>
                <a:latin typeface="erdana"/>
              </a:rPr>
              <a:t>Java Runtime Polymorphism Example: Bank</a:t>
            </a:r>
          </a:p>
          <a:p>
            <a:pPr algn="ctr"/>
            <a:endParaRPr 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6CFFA0-13AD-65E4-D136-029549FDB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3" y="710026"/>
            <a:ext cx="11555895" cy="2867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2F16C2-4118-7BC8-26A5-CF63BA8641A4}"/>
              </a:ext>
            </a:extLst>
          </p:cNvPr>
          <p:cNvSpPr txBox="1"/>
          <p:nvPr/>
        </p:nvSpPr>
        <p:spPr>
          <a:xfrm>
            <a:off x="198783" y="4540383"/>
            <a:ext cx="1199321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For example, SBI, ICICI, and AXIS banks are providing 8.4%, 7.3%, and 9.7% rate of interest.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48030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72CFF0-2BE8-5BDE-EC02-33E0A5207B16}"/>
              </a:ext>
            </a:extLst>
          </p:cNvPr>
          <p:cNvSpPr txBox="1"/>
          <p:nvPr/>
        </p:nvSpPr>
        <p:spPr>
          <a:xfrm>
            <a:off x="649357" y="197346"/>
            <a:ext cx="8375374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Bank{  </a:t>
            </a:r>
          </a:p>
          <a:p>
            <a:pPr algn="just">
              <a:buFont typeface="+mj-lt"/>
              <a:buAutoNum type="arabicPeriod"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float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getRateOfInterest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(){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;}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>
              <a:buFont typeface="+mj-lt"/>
              <a:buAutoNum type="arabicPeriod"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SBI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extends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Bank{  </a:t>
            </a:r>
          </a:p>
          <a:p>
            <a:pPr algn="just">
              <a:buFont typeface="+mj-lt"/>
              <a:buAutoNum type="arabicPeriod"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float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getRateOfInterest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(){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8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.4f;}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>
              <a:buFont typeface="+mj-lt"/>
              <a:buAutoNum type="arabicPeriod"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ICICI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extends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Bank{  </a:t>
            </a:r>
          </a:p>
          <a:p>
            <a:pPr algn="just">
              <a:buFont typeface="+mj-lt"/>
              <a:buAutoNum type="arabicPeriod"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float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getRateOfInterest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(){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7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.3f;}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>
              <a:buFont typeface="+mj-lt"/>
              <a:buAutoNum type="arabicPeriod"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AXIS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extends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Bank{  </a:t>
            </a:r>
          </a:p>
          <a:p>
            <a:pPr algn="just">
              <a:buFont typeface="+mj-lt"/>
              <a:buAutoNum type="arabicPeriod"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float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getRateOfInterest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(){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9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.7f;}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>
              <a:buFont typeface="+mj-lt"/>
              <a:buAutoNum type="arabicPeriod"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TestPolymorphism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>
              <a:buFont typeface="+mj-lt"/>
              <a:buAutoNum type="arabicPeriod"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main(String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[]){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Bank b;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b=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SBI();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"SBI Rate of Interest: 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+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b.getRateOfInterest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());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b=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ICICI();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"ICICI Rate of Interest: 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+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b.getRateOfInterest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());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b=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AXIS();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"AXIS Rate of Interest: 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+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b.getRateOfInterest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());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2881578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46AC51-793D-02C0-1BDF-BEAF2D3DE300}"/>
              </a:ext>
            </a:extLst>
          </p:cNvPr>
          <p:cNvSpPr txBox="1"/>
          <p:nvPr/>
        </p:nvSpPr>
        <p:spPr>
          <a:xfrm>
            <a:off x="3048000" y="893157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abstract class Bike{  </a:t>
            </a:r>
          </a:p>
          <a:p>
            <a:r>
              <a:rPr lang="en-IN" dirty="0"/>
              <a:t>  abstract void run();  </a:t>
            </a:r>
          </a:p>
          <a:p>
            <a:r>
              <a:rPr lang="en-IN" dirty="0"/>
              <a:t>  public void f()</a:t>
            </a:r>
          </a:p>
          <a:p>
            <a:r>
              <a:rPr lang="en-IN" dirty="0"/>
              <a:t>  {</a:t>
            </a:r>
          </a:p>
          <a:p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ashosh</a:t>
            </a:r>
            <a:r>
              <a:rPr lang="en-IN" dirty="0"/>
              <a:t>");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class Honda4 extends Bike{  </a:t>
            </a:r>
          </a:p>
          <a:p>
            <a:r>
              <a:rPr lang="en-IN" dirty="0"/>
              <a:t>     public void f()</a:t>
            </a:r>
          </a:p>
          <a:p>
            <a:r>
              <a:rPr lang="en-IN" dirty="0"/>
              <a:t>  {</a:t>
            </a:r>
          </a:p>
          <a:p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qqqqqqqqqqqq</a:t>
            </a:r>
            <a:r>
              <a:rPr lang="en-IN" dirty="0"/>
              <a:t>");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void run(){</a:t>
            </a:r>
            <a:r>
              <a:rPr lang="en-IN" dirty="0" err="1"/>
              <a:t>System.out.println</a:t>
            </a:r>
            <a:r>
              <a:rPr lang="en-IN" dirty="0"/>
              <a:t>("running safely");}  </a:t>
            </a:r>
          </a:p>
          <a:p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[]){  </a:t>
            </a:r>
          </a:p>
          <a:p>
            <a:r>
              <a:rPr lang="en-IN" dirty="0"/>
              <a:t> Bike </a:t>
            </a:r>
            <a:r>
              <a:rPr lang="en-IN" dirty="0" err="1"/>
              <a:t>obj</a:t>
            </a:r>
            <a:r>
              <a:rPr lang="en-IN" dirty="0"/>
              <a:t> = new Honda4();  </a:t>
            </a:r>
          </a:p>
          <a:p>
            <a:r>
              <a:rPr lang="en-IN" dirty="0"/>
              <a:t> </a:t>
            </a:r>
            <a:r>
              <a:rPr lang="en-IN" dirty="0" err="1"/>
              <a:t>obj.f</a:t>
            </a:r>
            <a:r>
              <a:rPr lang="en-IN" dirty="0"/>
              <a:t>();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19293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2309</TotalTime>
  <Words>1510</Words>
  <Application>Microsoft Office PowerPoint</Application>
  <PresentationFormat>Widescreen</PresentationFormat>
  <Paragraphs>207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Arial</vt:lpstr>
      <vt:lpstr>Calibri</vt:lpstr>
      <vt:lpstr>Calibri Light</vt:lpstr>
      <vt:lpstr>erdana</vt:lpstr>
      <vt:lpstr>inter-bold</vt:lpstr>
      <vt:lpstr>inter-regular</vt:lpstr>
      <vt:lpstr>tahoma</vt:lpstr>
      <vt:lpstr>urw-din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Pepsi</dc:creator>
  <cp:lastModifiedBy>Ashish Kumar</cp:lastModifiedBy>
  <cp:revision>594</cp:revision>
  <dcterms:created xsi:type="dcterms:W3CDTF">2014-12-13T17:58:35Z</dcterms:created>
  <dcterms:modified xsi:type="dcterms:W3CDTF">2022-11-10T04:37:45Z</dcterms:modified>
</cp:coreProperties>
</file>