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570" autoAdjust="0"/>
  </p:normalViewPr>
  <p:slideViewPr>
    <p:cSldViewPr snapToGrid="0">
      <p:cViewPr varScale="1">
        <p:scale>
          <a:sx n="69" d="100"/>
          <a:sy n="69" d="100"/>
        </p:scale>
        <p:origin x="76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FEE5-5B37-46EF-97A0-8AB13B833D58}" type="datetimeFigureOut">
              <a:rPr lang="en-US" smtClean="0"/>
              <a:pPr/>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778CB-703F-42EF-AFC8-7B72D60DAE6E}" type="slidenum">
              <a:rPr lang="en-US" smtClean="0"/>
              <a:pPr/>
              <a:t>‹#›</a:t>
            </a:fld>
            <a:endParaRPr lang="en-US"/>
          </a:p>
        </p:txBody>
      </p:sp>
    </p:spTree>
    <p:extLst>
      <p:ext uri="{BB962C8B-B14F-4D97-AF65-F5344CB8AC3E}">
        <p14:creationId xmlns:p14="http://schemas.microsoft.com/office/powerpoint/2010/main" val="236860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866D3F-8A7F-445D-AD41-50CCC3A25955}" type="slidenum">
              <a:rPr lang="en-US" smtClean="0"/>
              <a:pPr/>
              <a:t>1</a:t>
            </a:fld>
            <a:endParaRPr lang="en-US"/>
          </a:p>
        </p:txBody>
      </p:sp>
    </p:spTree>
    <p:extLst>
      <p:ext uri="{BB962C8B-B14F-4D97-AF65-F5344CB8AC3E}">
        <p14:creationId xmlns:p14="http://schemas.microsoft.com/office/powerpoint/2010/main" val="315685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866D3F-8A7F-445D-AD41-50CCC3A25955}" type="slidenum">
              <a:rPr lang="en-US" smtClean="0"/>
              <a:pPr/>
              <a:t>2</a:t>
            </a:fld>
            <a:endParaRPr lang="en-US"/>
          </a:p>
        </p:txBody>
      </p:sp>
    </p:spTree>
    <p:extLst>
      <p:ext uri="{BB962C8B-B14F-4D97-AF65-F5344CB8AC3E}">
        <p14:creationId xmlns:p14="http://schemas.microsoft.com/office/powerpoint/2010/main" val="324354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424703-6651-4B7D-B933-A8ACE65DFE47}" type="datetime1">
              <a:rPr lang="en-US" smtClean="0"/>
              <a:pPr/>
              <a:t>11/3/2022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06148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D84CC9-433A-43E4-8F87-6DA69E902387}" type="datetime1">
              <a:rPr lang="en-US" smtClean="0"/>
              <a:pPr/>
              <a:t>11/3/2022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40959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6A301A-F4F9-47AC-9C41-01165C3AE3DB}" type="datetime1">
              <a:rPr lang="en-US" smtClean="0"/>
              <a:pPr/>
              <a:t>11/3/2022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86460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FF6E5B-9192-4ADA-AE96-16A0B246D56A}" type="datetime1">
              <a:rPr lang="en-US" smtClean="0"/>
              <a:pPr/>
              <a:t>11/3/2022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71041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2E7207-44EB-4201-8FF2-59350414AB67}" type="datetime1">
              <a:rPr lang="en-US" smtClean="0"/>
              <a:pPr/>
              <a:t>11/3/2022</a:t>
            </a:fld>
            <a:endParaRPr lang="en-US"/>
          </a:p>
        </p:txBody>
      </p:sp>
      <p:sp>
        <p:nvSpPr>
          <p:cNvPr id="5" name="Footer Placeholder 4"/>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60514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50F7B5-D3E3-40B4-A968-7B2A6016F907}" type="datetime1">
              <a:rPr lang="en-US" smtClean="0"/>
              <a:pPr/>
              <a:t>11/3/2022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421990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F8C2C4-50D8-44E3-A081-0C10D8A5F214}" type="datetime1">
              <a:rPr lang="en-US" smtClean="0"/>
              <a:pPr/>
              <a:t>11/3/2022</a:t>
            </a:fld>
            <a:endParaRPr lang="en-US"/>
          </a:p>
        </p:txBody>
      </p:sp>
      <p:sp>
        <p:nvSpPr>
          <p:cNvPr id="8" name="Footer Placeholder 7"/>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9" name="Slide Number Placeholder 8"/>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78515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683BC0-A8C7-4897-B87A-D3FD93DFB1AB}" type="datetime1">
              <a:rPr lang="en-US" smtClean="0"/>
              <a:pPr/>
              <a:t>11/3/2022</a:t>
            </a:fld>
            <a:endParaRPr lang="en-US"/>
          </a:p>
        </p:txBody>
      </p:sp>
      <p:sp>
        <p:nvSpPr>
          <p:cNvPr id="4" name="Footer Placeholder 3"/>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5" name="Slide Number Placeholder 4"/>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03190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9D7A8-29EC-47AA-8BA8-FC4810BE4A70}" type="datetime1">
              <a:rPr lang="en-US" smtClean="0"/>
              <a:pPr/>
              <a:t>11/3/2022</a:t>
            </a:fld>
            <a:endParaRPr lang="en-US"/>
          </a:p>
        </p:txBody>
      </p:sp>
      <p:sp>
        <p:nvSpPr>
          <p:cNvPr id="3" name="Footer Placeholder 2"/>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4" name="Slide Number Placeholder 3"/>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99033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4E6E61-5390-49C9-ABFA-F4D7631BCA97}" type="datetime1">
              <a:rPr lang="en-US" smtClean="0"/>
              <a:pPr/>
              <a:t>11/3/2022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28817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7E1CF8-6F56-454B-BD71-E464FAA93804}" type="datetime1">
              <a:rPr lang="en-US" smtClean="0"/>
              <a:pPr/>
              <a:t>11/3/2022</a:t>
            </a:fld>
            <a:endParaRPr lang="en-US"/>
          </a:p>
        </p:txBody>
      </p:sp>
      <p:sp>
        <p:nvSpPr>
          <p:cNvPr id="6" name="Footer Placeholder 5"/>
          <p:cNvSpPr>
            <a:spLocks noGrp="1"/>
          </p:cNvSpPr>
          <p:nvPr>
            <p:ph type="ftr" sz="quarter" idx="11"/>
          </p:nvPr>
        </p:nvSpPr>
        <p:spPr/>
        <p:txBody>
          <a:bodyPr/>
          <a:lstStyle/>
          <a:p>
            <a:r>
              <a:rPr lang="en-US" dirty="0"/>
              <a:t>Lecture 8                                                                                                                                                                                                                                   © LPU :: CSE310 Programming in Java :: </a:t>
            </a:r>
            <a:r>
              <a:rPr lang="en-US" dirty="0" err="1"/>
              <a:t>Sawal</a:t>
            </a:r>
            <a:r>
              <a:rPr lang="en-US" dirty="0"/>
              <a:t> </a:t>
            </a:r>
            <a:r>
              <a:rPr lang="en-US" dirty="0" err="1"/>
              <a:t>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57117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34E43-BF81-4C04-9214-29DFA8C507EF}" type="datetime1">
              <a:rPr lang="en-US" smtClean="0"/>
              <a:pPr/>
              <a:t>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8                                                                                                                                                                                                                                   © LPU :: CSE310 Programming in Java :: </a:t>
            </a:r>
            <a:r>
              <a:rPr lang="en-US" dirty="0" err="1"/>
              <a:t>Sawal</a:t>
            </a:r>
            <a:r>
              <a:rPr lang="en-US" dirty="0"/>
              <a:t> </a:t>
            </a:r>
            <a:r>
              <a:rPr lang="en-US" dirty="0" err="1"/>
              <a:t>Tandon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DD8FD-8D8E-40FA-BB39-D2DDC6730428}" type="slidenum">
              <a:rPr lang="en-US" smtClean="0"/>
              <a:pPr/>
              <a:t>‹#›</a:t>
            </a:fld>
            <a:endParaRPr lang="en-US"/>
          </a:p>
        </p:txBody>
      </p:sp>
    </p:spTree>
    <p:extLst>
      <p:ext uri="{BB962C8B-B14F-4D97-AF65-F5344CB8AC3E}">
        <p14:creationId xmlns:p14="http://schemas.microsoft.com/office/powerpoint/2010/main" val="379873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0" y="-4088"/>
            <a:ext cx="8948383" cy="556711"/>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00000"/>
                </a:solidFill>
              </a:rPr>
              <a:t>Lecture 8 </a:t>
            </a:r>
            <a:endParaRPr lang="en-IN" sz="2400" dirty="0">
              <a:solidFill>
                <a:srgbClr val="C00000"/>
              </a:solidFill>
            </a:endParaRPr>
          </a:p>
        </p:txBody>
      </p:sp>
      <p:cxnSp>
        <p:nvCxnSpPr>
          <p:cNvPr id="10" name="Straight Connector 9"/>
          <p:cNvCxnSpPr/>
          <p:nvPr/>
        </p:nvCxnSpPr>
        <p:spPr>
          <a:xfrm flipV="1">
            <a:off x="0" y="566271"/>
            <a:ext cx="12192000" cy="23042"/>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0" y="6503139"/>
            <a:ext cx="12192000" cy="38781"/>
          </a:xfrm>
          <a:prstGeom prst="line">
            <a:avLst/>
          </a:prstGeom>
          <a:ln w="28575"/>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772510" y="1791900"/>
            <a:ext cx="10972800" cy="923330"/>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Abstract Classes and Interfaces</a:t>
            </a:r>
          </a:p>
        </p:txBody>
      </p:sp>
    </p:spTree>
    <p:extLst>
      <p:ext uri="{BB962C8B-B14F-4D97-AF65-F5344CB8AC3E}">
        <p14:creationId xmlns:p14="http://schemas.microsoft.com/office/powerpoint/2010/main" val="417250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3A53C9-538B-62AB-E9DE-4243D443CF96}"/>
              </a:ext>
            </a:extLst>
          </p:cNvPr>
          <p:cNvSpPr/>
          <p:nvPr/>
        </p:nvSpPr>
        <p:spPr>
          <a:xfrm>
            <a:off x="1436102" y="237783"/>
            <a:ext cx="9319795" cy="1323439"/>
          </a:xfrm>
          <a:prstGeom prst="rect">
            <a:avLst/>
          </a:prstGeom>
          <a:noFill/>
        </p:spPr>
        <p:txBody>
          <a:bodyPr wrap="none" lIns="91440" tIns="45720" rIns="91440" bIns="45720">
            <a:spAutoFit/>
          </a:bodyPr>
          <a:lstStyle/>
          <a:p>
            <a:pPr algn="ctr"/>
            <a:r>
              <a:rPr lang="en-US" sz="4000" b="1" i="0" dirty="0">
                <a:solidFill>
                  <a:srgbClr val="292929"/>
                </a:solidFill>
                <a:effectLst/>
                <a:latin typeface="sohne"/>
              </a:rPr>
              <a:t>When we want to mark a class as abstract?</a:t>
            </a:r>
          </a:p>
          <a:p>
            <a:pPr algn="ctr"/>
            <a:endParaRPr lang="en-US" sz="40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73EB6B16-2210-2E78-6F0D-6DA4779BA26A}"/>
              </a:ext>
            </a:extLst>
          </p:cNvPr>
          <p:cNvSpPr txBox="1"/>
          <p:nvPr/>
        </p:nvSpPr>
        <p:spPr>
          <a:xfrm>
            <a:off x="1187827" y="1561222"/>
            <a:ext cx="9568070" cy="2862322"/>
          </a:xfrm>
          <a:prstGeom prst="rect">
            <a:avLst/>
          </a:prstGeom>
          <a:noFill/>
        </p:spPr>
        <p:txBody>
          <a:bodyPr wrap="square">
            <a:spAutoFit/>
          </a:bodyPr>
          <a:lstStyle/>
          <a:p>
            <a:pPr algn="l">
              <a:buFont typeface="+mj-lt"/>
              <a:buAutoNum type="arabicPeriod"/>
            </a:pPr>
            <a:r>
              <a:rPr lang="en-US" sz="3600" b="0" i="0" dirty="0">
                <a:solidFill>
                  <a:srgbClr val="292929"/>
                </a:solidFill>
                <a:effectLst/>
                <a:latin typeface="source-serif-pro"/>
              </a:rPr>
              <a:t>Stop having actual objects of that class.</a:t>
            </a:r>
          </a:p>
          <a:p>
            <a:pPr algn="l">
              <a:buFont typeface="+mj-lt"/>
              <a:buAutoNum type="arabicPeriod"/>
            </a:pPr>
            <a:r>
              <a:rPr lang="en-US" sz="3600" b="0" i="0" dirty="0">
                <a:solidFill>
                  <a:srgbClr val="292929"/>
                </a:solidFill>
                <a:effectLst/>
                <a:latin typeface="source-serif-pro"/>
              </a:rPr>
              <a:t>Force sub classes to implement abstract methods.</a:t>
            </a:r>
          </a:p>
          <a:p>
            <a:pPr algn="l">
              <a:buFont typeface="+mj-lt"/>
              <a:buAutoNum type="arabicPeriod"/>
            </a:pPr>
            <a:r>
              <a:rPr lang="en-US" sz="3600" b="0" i="0" dirty="0">
                <a:solidFill>
                  <a:srgbClr val="292929"/>
                </a:solidFill>
                <a:effectLst/>
                <a:latin typeface="source-serif-pro"/>
              </a:rPr>
              <a:t>Keep having class reference.</a:t>
            </a:r>
          </a:p>
          <a:p>
            <a:pPr algn="l">
              <a:buFont typeface="+mj-lt"/>
              <a:buAutoNum type="arabicPeriod"/>
            </a:pPr>
            <a:r>
              <a:rPr lang="en-US" sz="3600" b="0" i="0" dirty="0">
                <a:solidFill>
                  <a:srgbClr val="292929"/>
                </a:solidFill>
                <a:effectLst/>
                <a:latin typeface="source-serif-pro"/>
              </a:rPr>
              <a:t>Retain common class code.</a:t>
            </a:r>
          </a:p>
        </p:txBody>
      </p:sp>
    </p:spTree>
    <p:extLst>
      <p:ext uri="{BB962C8B-B14F-4D97-AF65-F5344CB8AC3E}">
        <p14:creationId xmlns:p14="http://schemas.microsoft.com/office/powerpoint/2010/main" val="294803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165B27-66D6-BAF4-B260-D656F96D5A43}"/>
              </a:ext>
            </a:extLst>
          </p:cNvPr>
          <p:cNvSpPr/>
          <p:nvPr/>
        </p:nvSpPr>
        <p:spPr>
          <a:xfrm>
            <a:off x="4147124" y="-136083"/>
            <a:ext cx="2749086" cy="1754326"/>
          </a:xfrm>
          <a:prstGeom prst="rect">
            <a:avLst/>
          </a:prstGeom>
          <a:noFill/>
        </p:spPr>
        <p:txBody>
          <a:bodyPr wrap="none" lIns="91440" tIns="45720" rIns="91440" bIns="45720">
            <a:spAutoFit/>
          </a:bodyPr>
          <a:lstStyle/>
          <a:p>
            <a:pPr algn="ctr"/>
            <a:r>
              <a:rPr lang="en-IN" sz="5400" b="1" i="0" dirty="0">
                <a:solidFill>
                  <a:srgbClr val="292929"/>
                </a:solidFill>
                <a:effectLst/>
                <a:latin typeface="sohne"/>
              </a:rPr>
              <a:t>Interface</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CF01B4EC-70F1-4849-AC89-F8E0519996FB}"/>
              </a:ext>
            </a:extLst>
          </p:cNvPr>
          <p:cNvSpPr txBox="1"/>
          <p:nvPr/>
        </p:nvSpPr>
        <p:spPr>
          <a:xfrm>
            <a:off x="110836" y="2509674"/>
            <a:ext cx="11416145" cy="646331"/>
          </a:xfrm>
          <a:prstGeom prst="rect">
            <a:avLst/>
          </a:prstGeom>
          <a:noFill/>
        </p:spPr>
        <p:txBody>
          <a:bodyPr wrap="square">
            <a:spAutoFit/>
          </a:bodyPr>
          <a:lstStyle/>
          <a:p>
            <a:pPr algn="l"/>
            <a:r>
              <a:rPr lang="en-US" b="0" i="0" dirty="0">
                <a:solidFill>
                  <a:srgbClr val="292929"/>
                </a:solidFill>
                <a:effectLst/>
                <a:latin typeface="source-serif-pro"/>
              </a:rPr>
              <a:t>An interface is 100% abstract. No constructors are allowed here. It represents an IS-A relationship.</a:t>
            </a:r>
          </a:p>
          <a:p>
            <a:pPr algn="l"/>
            <a:r>
              <a:rPr lang="en-US" b="1" i="0" dirty="0">
                <a:solidFill>
                  <a:srgbClr val="292929"/>
                </a:solidFill>
                <a:effectLst/>
                <a:latin typeface="source-serif-pro"/>
              </a:rPr>
              <a:t>NOTE: </a:t>
            </a:r>
            <a:r>
              <a:rPr lang="en-US" b="0" i="0" dirty="0">
                <a:solidFill>
                  <a:srgbClr val="292929"/>
                </a:solidFill>
                <a:effectLst/>
                <a:latin typeface="source-serif-pro"/>
              </a:rPr>
              <a:t>Interfaces only define required methods. We can not retain common code.</a:t>
            </a:r>
          </a:p>
        </p:txBody>
      </p:sp>
      <p:sp>
        <p:nvSpPr>
          <p:cNvPr id="7" name="TextBox 6">
            <a:extLst>
              <a:ext uri="{FF2B5EF4-FFF2-40B4-BE49-F238E27FC236}">
                <a16:creationId xmlns:a16="http://schemas.microsoft.com/office/drawing/2014/main" id="{CCB10544-C196-1294-1659-FC3734470738}"/>
              </a:ext>
            </a:extLst>
          </p:cNvPr>
          <p:cNvSpPr txBox="1"/>
          <p:nvPr/>
        </p:nvSpPr>
        <p:spPr>
          <a:xfrm>
            <a:off x="110836" y="1618243"/>
            <a:ext cx="6096000" cy="369332"/>
          </a:xfrm>
          <a:prstGeom prst="rect">
            <a:avLst/>
          </a:prstGeom>
          <a:noFill/>
        </p:spPr>
        <p:txBody>
          <a:bodyPr wrap="square">
            <a:spAutoFit/>
          </a:bodyPr>
          <a:lstStyle/>
          <a:p>
            <a:r>
              <a:rPr lang="en-US" b="1" i="0" dirty="0">
                <a:solidFill>
                  <a:srgbClr val="292929"/>
                </a:solidFill>
                <a:effectLst/>
                <a:latin typeface="source-serif-pro"/>
              </a:rPr>
              <a:t>An interface is a blueprint of a class.</a:t>
            </a:r>
            <a:endParaRPr lang="en-IN" dirty="0"/>
          </a:p>
        </p:txBody>
      </p:sp>
      <p:sp>
        <p:nvSpPr>
          <p:cNvPr id="10" name="TextBox 9">
            <a:extLst>
              <a:ext uri="{FF2B5EF4-FFF2-40B4-BE49-F238E27FC236}">
                <a16:creationId xmlns:a16="http://schemas.microsoft.com/office/drawing/2014/main" id="{8BE66A99-6E6B-276D-BF8C-343322F3F602}"/>
              </a:ext>
            </a:extLst>
          </p:cNvPr>
          <p:cNvSpPr txBox="1"/>
          <p:nvPr/>
        </p:nvSpPr>
        <p:spPr>
          <a:xfrm>
            <a:off x="110835" y="3372569"/>
            <a:ext cx="11845637" cy="646331"/>
          </a:xfrm>
          <a:prstGeom prst="rect">
            <a:avLst/>
          </a:prstGeom>
          <a:noFill/>
        </p:spPr>
        <p:txBody>
          <a:bodyPr wrap="square">
            <a:spAutoFit/>
          </a:bodyPr>
          <a:lstStyle/>
          <a:p>
            <a:r>
              <a:rPr lang="en-IN" dirty="0"/>
              <a:t>An interface can have only abstract methods, not concrete methods. By default, interface methods are public and abstract. So inside the interface, we don’t need to specify public and abstract.</a:t>
            </a:r>
          </a:p>
        </p:txBody>
      </p:sp>
      <p:sp>
        <p:nvSpPr>
          <p:cNvPr id="13" name="TextBox 12">
            <a:extLst>
              <a:ext uri="{FF2B5EF4-FFF2-40B4-BE49-F238E27FC236}">
                <a16:creationId xmlns:a16="http://schemas.microsoft.com/office/drawing/2014/main" id="{D7BF9395-A04D-2823-2ACF-4B8C4F391855}"/>
              </a:ext>
            </a:extLst>
          </p:cNvPr>
          <p:cNvSpPr txBox="1"/>
          <p:nvPr/>
        </p:nvSpPr>
        <p:spPr>
          <a:xfrm>
            <a:off x="110834" y="4235464"/>
            <a:ext cx="12081165" cy="923330"/>
          </a:xfrm>
          <a:prstGeom prst="rect">
            <a:avLst/>
          </a:prstGeom>
          <a:noFill/>
        </p:spPr>
        <p:txBody>
          <a:bodyPr wrap="square">
            <a:spAutoFit/>
          </a:bodyPr>
          <a:lstStyle/>
          <a:p>
            <a:r>
              <a:rPr lang="en-IN" dirty="0"/>
              <a:t>So when a class implements an interface’s method without specifying the access level of that method, the compiler will throw an error stating “Cannot reduce the visibility of the inherited method from interface”. So that implemented method’s access level must be set to public.</a:t>
            </a:r>
          </a:p>
        </p:txBody>
      </p:sp>
    </p:spTree>
    <p:extLst>
      <p:ext uri="{BB962C8B-B14F-4D97-AF65-F5344CB8AC3E}">
        <p14:creationId xmlns:p14="http://schemas.microsoft.com/office/powerpoint/2010/main" val="288157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D42C44-13F7-1C5F-5BB6-5BB892546DDC}"/>
              </a:ext>
            </a:extLst>
          </p:cNvPr>
          <p:cNvSpPr>
            <a:spLocks noChangeArrowheads="1"/>
          </p:cNvSpPr>
          <p:nvPr/>
        </p:nvSpPr>
        <p:spPr bwMode="auto">
          <a:xfrm>
            <a:off x="1149928" y="921238"/>
            <a:ext cx="9019308" cy="419810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99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enlo"/>
              </a:rPr>
              <a:t>interface Runnable {</a:t>
            </a:r>
            <a:br>
              <a:rPr kumimoji="0" lang="en-US" altLang="en-US" sz="2000" b="0" i="0" u="none" strike="noStrike" cap="none" normalizeH="0" baseline="0" dirty="0">
                <a:ln>
                  <a:noFill/>
                </a:ln>
                <a:solidFill>
                  <a:srgbClr val="292929"/>
                </a:solidFill>
                <a:effectLst/>
                <a:latin typeface="Menlo"/>
              </a:rPr>
            </a:br>
            <a:r>
              <a:rPr kumimoji="0" lang="en-US" altLang="en-US" sz="2000" b="0" i="0" u="none" strike="noStrike" cap="none" normalizeH="0" baseline="0" dirty="0">
                <a:ln>
                  <a:noFill/>
                </a:ln>
                <a:solidFill>
                  <a:srgbClr val="292929"/>
                </a:solidFill>
                <a:effectLst/>
                <a:latin typeface="Menlo"/>
              </a:rPr>
              <a:t>     int a</a:t>
            </a:r>
            <a:r>
              <a:rPr kumimoji="0" lang="en-US" altLang="en-US" sz="2000" b="0" i="1" u="none" strike="noStrike" cap="none" normalizeH="0" baseline="0" dirty="0">
                <a:ln>
                  <a:noFill/>
                </a:ln>
                <a:solidFill>
                  <a:srgbClr val="292929"/>
                </a:solidFill>
                <a:effectLst/>
                <a:latin typeface="Menlo"/>
              </a:rPr>
              <a:t> </a:t>
            </a:r>
            <a:r>
              <a:rPr kumimoji="0" lang="en-US" altLang="en-US" sz="2000" b="0" i="0" u="none" strike="noStrike" cap="none" normalizeH="0" baseline="0" dirty="0">
                <a:ln>
                  <a:noFill/>
                </a:ln>
                <a:solidFill>
                  <a:srgbClr val="292929"/>
                </a:solidFill>
                <a:effectLst/>
                <a:latin typeface="Menlo"/>
              </a:rPr>
              <a:t>= 10; //similar to: public static final int a = 10;</a:t>
            </a:r>
            <a:br>
              <a:rPr kumimoji="0" lang="en-US" altLang="en-US" sz="2000" b="0" i="0" u="none" strike="noStrike" cap="none" normalizeH="0" baseline="0" dirty="0">
                <a:ln>
                  <a:noFill/>
                </a:ln>
                <a:solidFill>
                  <a:srgbClr val="292929"/>
                </a:solidFill>
                <a:effectLst/>
                <a:latin typeface="Menlo"/>
              </a:rPr>
            </a:br>
            <a:r>
              <a:rPr kumimoji="0" lang="en-US" altLang="en-US" sz="2000" b="0" i="0" u="none" strike="noStrike" cap="none" normalizeH="0" baseline="0" dirty="0">
                <a:ln>
                  <a:noFill/>
                </a:ln>
                <a:solidFill>
                  <a:srgbClr val="292929"/>
                </a:solidFill>
                <a:effectLst/>
                <a:latin typeface="Menlo"/>
              </a:rPr>
              <a:t>     void run(); //similar to: public abstract void run();</a:t>
            </a:r>
            <a:br>
              <a:rPr kumimoji="0" lang="en-US" altLang="en-US" sz="2000" b="0" i="0" u="none" strike="noStrike" cap="none" normalizeH="0" baseline="0" dirty="0">
                <a:ln>
                  <a:noFill/>
                </a:ln>
                <a:solidFill>
                  <a:srgbClr val="292929"/>
                </a:solidFill>
                <a:effectLst/>
                <a:latin typeface="Menlo"/>
              </a:rPr>
            </a:br>
            <a:r>
              <a:rPr kumimoji="0" lang="en-US" altLang="en-US"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enlo"/>
              </a:rPr>
              <a:t>public class </a:t>
            </a:r>
            <a:r>
              <a:rPr kumimoji="0" lang="en-US" altLang="en-US" sz="2000" b="0" i="0" u="none" strike="noStrike" cap="none" normalizeH="0" baseline="0" dirty="0" err="1">
                <a:ln>
                  <a:noFill/>
                </a:ln>
                <a:solidFill>
                  <a:srgbClr val="292929"/>
                </a:solidFill>
                <a:effectLst/>
                <a:latin typeface="Menlo"/>
              </a:rPr>
              <a:t>InterfaceChecker</a:t>
            </a:r>
            <a:r>
              <a:rPr kumimoji="0" lang="en-US" altLang="en-US" sz="2000" b="0" i="0" u="none" strike="noStrike" cap="none" normalizeH="0" baseline="0" dirty="0">
                <a:ln>
                  <a:noFill/>
                </a:ln>
                <a:solidFill>
                  <a:srgbClr val="292929"/>
                </a:solidFill>
                <a:effectLst/>
                <a:latin typeface="Menlo"/>
              </a:rPr>
              <a:t> implements Runnable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enlo"/>
              </a:rPr>
              <a:t>{</a:t>
            </a:r>
            <a:br>
              <a:rPr kumimoji="0" lang="en-US" altLang="en-US" sz="2000" b="0" i="0" u="none" strike="noStrike" cap="none" normalizeH="0" baseline="0" dirty="0">
                <a:ln>
                  <a:noFill/>
                </a:ln>
                <a:solidFill>
                  <a:srgbClr val="292929"/>
                </a:solidFill>
                <a:effectLst/>
                <a:latin typeface="Menlo"/>
              </a:rPr>
            </a:br>
            <a:r>
              <a:rPr kumimoji="0" lang="en-US" altLang="en-US" sz="2000" b="0" i="0" u="none" strike="noStrike" cap="none" normalizeH="0" baseline="0" dirty="0">
                <a:ln>
                  <a:noFill/>
                </a:ln>
                <a:solidFill>
                  <a:srgbClr val="292929"/>
                </a:solidFill>
                <a:effectLst/>
                <a:latin typeface="Menlo"/>
              </a:rPr>
              <a:t>    public static void main(String[] </a:t>
            </a:r>
            <a:r>
              <a:rPr kumimoji="0" lang="en-US" altLang="en-US" sz="2000" b="0" i="0" u="none" strike="noStrike" cap="none" normalizeH="0" baseline="0" dirty="0" err="1">
                <a:ln>
                  <a:noFill/>
                </a:ln>
                <a:solidFill>
                  <a:srgbClr val="292929"/>
                </a:solidFill>
                <a:effectLst/>
                <a:latin typeface="Menlo"/>
              </a:rPr>
              <a:t>args</a:t>
            </a:r>
            <a:r>
              <a:rPr kumimoji="0" lang="en-US" altLang="en-US" sz="2000" b="0" i="0" u="none" strike="noStrike" cap="none" normalizeH="0" baseline="0" dirty="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92929"/>
                </a:solidFill>
                <a:effectLst/>
                <a:latin typeface="Menlo"/>
              </a:rPr>
              <a:t> {</a:t>
            </a:r>
            <a:br>
              <a:rPr kumimoji="0" lang="en-US" altLang="en-US" sz="2000" b="0" i="0" u="none" strike="noStrike" cap="none" normalizeH="0" baseline="0" dirty="0">
                <a:ln>
                  <a:noFill/>
                </a:ln>
                <a:solidFill>
                  <a:srgbClr val="292929"/>
                </a:solidFill>
                <a:effectLst/>
                <a:latin typeface="Menlo"/>
              </a:rPr>
            </a:br>
            <a:r>
              <a:rPr kumimoji="0" lang="en-US" altLang="en-US" sz="2000" b="0" i="0" u="none" strike="noStrike" cap="none" normalizeH="0" baseline="0" dirty="0">
                <a:ln>
                  <a:noFill/>
                </a:ln>
                <a:solidFill>
                  <a:srgbClr val="292929"/>
                </a:solidFill>
                <a:effectLst/>
                <a:latin typeface="Menlo"/>
              </a:rPr>
              <a:t>     </a:t>
            </a:r>
            <a:r>
              <a:rPr kumimoji="0" lang="en-US" altLang="en-US" sz="2000" b="0" i="0" u="none" strike="noStrike" cap="none" normalizeH="0" baseline="0" dirty="0" err="1">
                <a:ln>
                  <a:noFill/>
                </a:ln>
                <a:solidFill>
                  <a:srgbClr val="292929"/>
                </a:solidFill>
                <a:effectLst/>
                <a:latin typeface="Menlo"/>
              </a:rPr>
              <a:t>Runnable.a</a:t>
            </a:r>
            <a:r>
              <a:rPr kumimoji="0" lang="en-US" altLang="en-US" sz="2000" b="0" i="1" u="none" strike="noStrike" cap="none" normalizeH="0" baseline="0" dirty="0">
                <a:ln>
                  <a:noFill/>
                </a:ln>
                <a:solidFill>
                  <a:srgbClr val="292929"/>
                </a:solidFill>
                <a:effectLst/>
                <a:latin typeface="Menlo"/>
              </a:rPr>
              <a:t> </a:t>
            </a:r>
            <a:r>
              <a:rPr kumimoji="0" lang="en-US" altLang="en-US" sz="2000" b="0" i="0" u="none" strike="noStrike" cap="none" normalizeH="0" baseline="0" dirty="0">
                <a:ln>
                  <a:noFill/>
                </a:ln>
                <a:solidFill>
                  <a:srgbClr val="292929"/>
                </a:solidFill>
                <a:effectLst/>
                <a:latin typeface="Menlo"/>
              </a:rPr>
              <a:t>= 5;//The final field </a:t>
            </a:r>
            <a:r>
              <a:rPr kumimoji="0" lang="en-US" altLang="en-US" sz="2000" b="0" i="0" u="none" strike="noStrike" cap="none" normalizeH="0" baseline="0" dirty="0" err="1">
                <a:ln>
                  <a:noFill/>
                </a:ln>
                <a:solidFill>
                  <a:srgbClr val="292929"/>
                </a:solidFill>
                <a:effectLst/>
                <a:latin typeface="Menlo"/>
              </a:rPr>
              <a:t>Runnable.a</a:t>
            </a:r>
            <a:r>
              <a:rPr kumimoji="0" lang="en-US" altLang="en-US" sz="2000" b="0" i="0" u="none" strike="noStrike" cap="none" normalizeH="0" baseline="0" dirty="0">
                <a:ln>
                  <a:noFill/>
                </a:ln>
                <a:solidFill>
                  <a:srgbClr val="292929"/>
                </a:solidFill>
                <a:effectLst/>
                <a:latin typeface="Menlo"/>
              </a:rPr>
              <a:t> cannot be assigned.</a:t>
            </a:r>
            <a:br>
              <a:rPr kumimoji="0" lang="en-US" altLang="en-US" sz="2000" b="0" i="0" u="none" strike="noStrike" cap="none" normalizeH="0" baseline="0" dirty="0">
                <a:ln>
                  <a:noFill/>
                </a:ln>
                <a:solidFill>
                  <a:srgbClr val="292929"/>
                </a:solidFill>
                <a:effectLst/>
                <a:latin typeface="Menlo"/>
              </a:rPr>
            </a:br>
            <a:r>
              <a:rPr kumimoji="0" lang="en-US" altLang="en-US" sz="2000" b="0" i="0" u="none" strike="noStrike" cap="none" normalizeH="0" baseline="0" dirty="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92929"/>
                </a:solidFill>
                <a:latin typeface="Menlo"/>
              </a:rPr>
              <a:t>}</a:t>
            </a:r>
            <a:br>
              <a:rPr kumimoji="0" lang="en-US" altLang="en-US" sz="2000" b="0" i="0" u="none" strike="noStrike" cap="none" normalizeH="0" baseline="0" dirty="0">
                <a:ln>
                  <a:noFill/>
                </a:ln>
                <a:solidFill>
                  <a:srgbClr val="292929"/>
                </a:solidFill>
                <a:effectLst/>
                <a:latin typeface="Menlo"/>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929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302ED5-907A-5645-652C-4FFBAB6FD602}"/>
              </a:ext>
            </a:extLst>
          </p:cNvPr>
          <p:cNvSpPr txBox="1"/>
          <p:nvPr/>
        </p:nvSpPr>
        <p:spPr>
          <a:xfrm>
            <a:off x="3048000" y="1097477"/>
            <a:ext cx="6096000" cy="3970318"/>
          </a:xfrm>
          <a:prstGeom prst="rect">
            <a:avLst/>
          </a:prstGeom>
          <a:noFill/>
        </p:spPr>
        <p:txBody>
          <a:bodyPr wrap="square">
            <a:spAutoFit/>
          </a:bodyPr>
          <a:lstStyle/>
          <a:p>
            <a:r>
              <a:rPr lang="en-IN" dirty="0"/>
              <a:t>interface Drawable {</a:t>
            </a:r>
          </a:p>
          <a:p>
            <a:r>
              <a:rPr lang="en-IN" dirty="0"/>
              <a:t>    void draw();</a:t>
            </a:r>
          </a:p>
          <a:p>
            <a:r>
              <a:rPr lang="en-IN" dirty="0"/>
              <a:t>}</a:t>
            </a:r>
          </a:p>
          <a:p>
            <a:r>
              <a:rPr lang="en-IN" dirty="0"/>
              <a:t>class Circle implements Drawable{</a:t>
            </a:r>
          </a:p>
          <a:p>
            <a:r>
              <a:rPr lang="en-IN" dirty="0"/>
              <a:t>    public void draw() {</a:t>
            </a:r>
          </a:p>
          <a:p>
            <a:r>
              <a:rPr lang="en-IN" dirty="0"/>
              <a:t>        </a:t>
            </a:r>
            <a:r>
              <a:rPr lang="en-IN" dirty="0" err="1"/>
              <a:t>System.out.println</a:t>
            </a:r>
            <a:r>
              <a:rPr lang="en-IN" dirty="0"/>
              <a:t>("Circle!");</a:t>
            </a:r>
          </a:p>
          <a:p>
            <a:r>
              <a:rPr lang="en-IN" dirty="0"/>
              <a:t>    }</a:t>
            </a:r>
          </a:p>
          <a:p>
            <a:r>
              <a:rPr lang="en-IN" dirty="0"/>
              <a:t>}</a:t>
            </a:r>
          </a:p>
          <a:p>
            <a:r>
              <a:rPr lang="en-IN" dirty="0"/>
              <a:t>public class </a:t>
            </a:r>
            <a:r>
              <a:rPr lang="en-IN" dirty="0" err="1"/>
              <a:t>InterfaceChecker</a:t>
            </a:r>
            <a:r>
              <a:rPr lang="en-IN" dirty="0"/>
              <a:t> {</a:t>
            </a:r>
          </a:p>
          <a:p>
            <a:r>
              <a:rPr lang="en-IN" dirty="0"/>
              <a:t>    public static void main(String[] </a:t>
            </a:r>
            <a:r>
              <a:rPr lang="en-IN" dirty="0" err="1"/>
              <a:t>args</a:t>
            </a:r>
            <a:r>
              <a:rPr lang="en-IN" dirty="0"/>
              <a:t>) {</a:t>
            </a:r>
          </a:p>
          <a:p>
            <a:r>
              <a:rPr lang="en-IN" dirty="0"/>
              <a:t>        Drawable circle = new Circle();</a:t>
            </a:r>
          </a:p>
          <a:p>
            <a:r>
              <a:rPr lang="en-IN" dirty="0"/>
              <a:t>        </a:t>
            </a:r>
            <a:r>
              <a:rPr lang="en-IN" dirty="0" err="1"/>
              <a:t>circle.draw</a:t>
            </a:r>
            <a:r>
              <a:rPr lang="en-IN" dirty="0"/>
              <a:t>();</a:t>
            </a:r>
          </a:p>
          <a:p>
            <a:r>
              <a:rPr lang="en-IN" dirty="0"/>
              <a:t>    }</a:t>
            </a:r>
          </a:p>
          <a:p>
            <a:r>
              <a:rPr lang="en-IN" dirty="0"/>
              <a:t>}</a:t>
            </a:r>
          </a:p>
        </p:txBody>
      </p:sp>
    </p:spTree>
    <p:extLst>
      <p:ext uri="{BB962C8B-B14F-4D97-AF65-F5344CB8AC3E}">
        <p14:creationId xmlns:p14="http://schemas.microsoft.com/office/powerpoint/2010/main" val="226944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69712B-D4BA-D377-0235-6C5F39A6A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2" y="332076"/>
            <a:ext cx="2390775" cy="3533775"/>
          </a:xfrm>
          <a:prstGeom prst="rect">
            <a:avLst/>
          </a:prstGeom>
        </p:spPr>
      </p:pic>
    </p:spTree>
    <p:extLst>
      <p:ext uri="{BB962C8B-B14F-4D97-AF65-F5344CB8AC3E}">
        <p14:creationId xmlns:p14="http://schemas.microsoft.com/office/powerpoint/2010/main" val="254822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190E4C-C1E2-43A7-0210-8B0DA05EC247}"/>
              </a:ext>
            </a:extLst>
          </p:cNvPr>
          <p:cNvSpPr/>
          <p:nvPr/>
        </p:nvSpPr>
        <p:spPr>
          <a:xfrm>
            <a:off x="4481942" y="0"/>
            <a:ext cx="344979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After Java 8</a:t>
            </a:r>
          </a:p>
        </p:txBody>
      </p:sp>
      <p:sp>
        <p:nvSpPr>
          <p:cNvPr id="5" name="TextBox 4">
            <a:extLst>
              <a:ext uri="{FF2B5EF4-FFF2-40B4-BE49-F238E27FC236}">
                <a16:creationId xmlns:a16="http://schemas.microsoft.com/office/drawing/2014/main" id="{06F88519-F707-86B1-367D-2958DC2E72D4}"/>
              </a:ext>
            </a:extLst>
          </p:cNvPr>
          <p:cNvSpPr txBox="1"/>
          <p:nvPr/>
        </p:nvSpPr>
        <p:spPr>
          <a:xfrm>
            <a:off x="20783" y="1490008"/>
            <a:ext cx="12372109" cy="1938992"/>
          </a:xfrm>
          <a:prstGeom prst="rect">
            <a:avLst/>
          </a:prstGeom>
          <a:noFill/>
        </p:spPr>
        <p:txBody>
          <a:bodyPr wrap="square">
            <a:spAutoFit/>
          </a:bodyPr>
          <a:lstStyle/>
          <a:p>
            <a:pPr algn="l"/>
            <a:r>
              <a:rPr lang="en-US" sz="2400" b="0" i="0" dirty="0">
                <a:solidFill>
                  <a:srgbClr val="292929"/>
                </a:solidFill>
                <a:effectLst/>
                <a:latin typeface="source-serif-pro"/>
              </a:rPr>
              <a:t>Usually we implement interface methods in a separate class. Let’s say we are required to add a new method in an interface. Then we must implement that method in that separate class, too.</a:t>
            </a:r>
          </a:p>
          <a:p>
            <a:pPr algn="l"/>
            <a:endParaRPr lang="en-US" sz="2400" b="0" i="0" dirty="0">
              <a:solidFill>
                <a:srgbClr val="292929"/>
              </a:solidFill>
              <a:effectLst/>
              <a:latin typeface="source-serif-pro"/>
            </a:endParaRPr>
          </a:p>
          <a:p>
            <a:pPr algn="l"/>
            <a:r>
              <a:rPr lang="en-US" sz="2400" b="0" i="0" dirty="0">
                <a:solidFill>
                  <a:srgbClr val="292929"/>
                </a:solidFill>
                <a:effectLst/>
                <a:latin typeface="source-serif-pro"/>
              </a:rPr>
              <a:t>To overcome this issue Java 8 introduced default and static methods that implement methods inside an interface, unlike abstract methods.</a:t>
            </a:r>
          </a:p>
        </p:txBody>
      </p:sp>
    </p:spTree>
    <p:extLst>
      <p:ext uri="{BB962C8B-B14F-4D97-AF65-F5344CB8AC3E}">
        <p14:creationId xmlns:p14="http://schemas.microsoft.com/office/powerpoint/2010/main" val="94742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DBC943-234C-42B1-98F4-F1AB08E85DCF}"/>
              </a:ext>
            </a:extLst>
          </p:cNvPr>
          <p:cNvSpPr/>
          <p:nvPr/>
        </p:nvSpPr>
        <p:spPr>
          <a:xfrm>
            <a:off x="3616988" y="-122228"/>
            <a:ext cx="4714624" cy="1754326"/>
          </a:xfrm>
          <a:prstGeom prst="rect">
            <a:avLst/>
          </a:prstGeom>
          <a:noFill/>
        </p:spPr>
        <p:txBody>
          <a:bodyPr wrap="none" lIns="91440" tIns="45720" rIns="91440" bIns="45720">
            <a:spAutoFit/>
          </a:bodyPr>
          <a:lstStyle/>
          <a:p>
            <a:pPr algn="ctr"/>
            <a:r>
              <a:rPr lang="en-IN" sz="5400" b="1" i="0" dirty="0">
                <a:solidFill>
                  <a:srgbClr val="292929"/>
                </a:solidFill>
                <a:effectLst/>
                <a:latin typeface="source-serif-pro"/>
              </a:rPr>
              <a:t>Default method</a:t>
            </a:r>
            <a:endParaRPr lang="en-IN" sz="5400" b="0" i="0" dirty="0">
              <a:solidFill>
                <a:srgbClr val="292929"/>
              </a:solidFill>
              <a:effectLst/>
              <a:latin typeface="source-serif-pro"/>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997DE772-7C76-BFAD-0BC4-92C94C32FAD3}"/>
              </a:ext>
            </a:extLst>
          </p:cNvPr>
          <p:cNvSpPr txBox="1"/>
          <p:nvPr/>
        </p:nvSpPr>
        <p:spPr>
          <a:xfrm>
            <a:off x="990600" y="948690"/>
            <a:ext cx="6096000" cy="5909310"/>
          </a:xfrm>
          <a:prstGeom prst="rect">
            <a:avLst/>
          </a:prstGeom>
          <a:noFill/>
        </p:spPr>
        <p:txBody>
          <a:bodyPr wrap="square">
            <a:spAutoFit/>
          </a:bodyPr>
          <a:lstStyle/>
          <a:p>
            <a:r>
              <a:rPr lang="en-IN" dirty="0"/>
              <a:t>public interface </a:t>
            </a:r>
            <a:r>
              <a:rPr lang="en-IN" dirty="0" err="1"/>
              <a:t>DefaultInterface</a:t>
            </a:r>
            <a:r>
              <a:rPr lang="en-IN" dirty="0"/>
              <a:t> {</a:t>
            </a:r>
          </a:p>
          <a:p>
            <a:r>
              <a:rPr lang="en-IN" dirty="0"/>
              <a:t>    void sleep();</a:t>
            </a:r>
          </a:p>
          <a:p>
            <a:r>
              <a:rPr lang="en-IN" dirty="0"/>
              <a:t>    default void run() {</a:t>
            </a:r>
          </a:p>
          <a:p>
            <a:r>
              <a:rPr lang="en-IN" dirty="0"/>
              <a:t>        </a:t>
            </a:r>
            <a:r>
              <a:rPr lang="en-IN" dirty="0" err="1"/>
              <a:t>System.out.println</a:t>
            </a:r>
            <a:r>
              <a:rPr lang="en-IN" dirty="0"/>
              <a:t>("I'm running!");</a:t>
            </a:r>
          </a:p>
          <a:p>
            <a:r>
              <a:rPr lang="en-IN" dirty="0"/>
              <a:t>    }</a:t>
            </a:r>
          </a:p>
          <a:p>
            <a:r>
              <a:rPr lang="en-IN" dirty="0"/>
              <a:t>}</a:t>
            </a:r>
          </a:p>
          <a:p>
            <a:r>
              <a:rPr lang="en-IN" dirty="0"/>
              <a:t>public class </a:t>
            </a:r>
            <a:r>
              <a:rPr lang="en-IN" dirty="0" err="1"/>
              <a:t>InterfaceCheckers</a:t>
            </a:r>
            <a:r>
              <a:rPr lang="en-IN" dirty="0"/>
              <a:t> implements </a:t>
            </a:r>
            <a:r>
              <a:rPr lang="en-IN" dirty="0" err="1"/>
              <a:t>DefaultInterface</a:t>
            </a:r>
            <a:r>
              <a:rPr lang="en-IN" dirty="0"/>
              <a:t>{</a:t>
            </a:r>
          </a:p>
          <a:p>
            <a:r>
              <a:rPr lang="en-IN" dirty="0"/>
              <a:t>    public void sleep() {</a:t>
            </a:r>
          </a:p>
          <a:p>
            <a:r>
              <a:rPr lang="en-IN" dirty="0"/>
              <a:t>        </a:t>
            </a:r>
            <a:r>
              <a:rPr lang="en-IN" dirty="0" err="1"/>
              <a:t>System.out.println</a:t>
            </a:r>
            <a:r>
              <a:rPr lang="en-IN" dirty="0"/>
              <a:t>("Sleeping...");</a:t>
            </a:r>
          </a:p>
          <a:p>
            <a:r>
              <a:rPr lang="en-IN" dirty="0"/>
              <a:t>    }</a:t>
            </a:r>
          </a:p>
          <a:p>
            <a:r>
              <a:rPr lang="en-IN" dirty="0"/>
              <a:t>    public static void main(String[] </a:t>
            </a:r>
            <a:r>
              <a:rPr lang="en-IN" dirty="0" err="1"/>
              <a:t>args</a:t>
            </a:r>
            <a:r>
              <a:rPr lang="en-IN" dirty="0"/>
              <a:t>) {</a:t>
            </a:r>
          </a:p>
          <a:p>
            <a:r>
              <a:rPr lang="en-IN" dirty="0"/>
              <a:t>        </a:t>
            </a:r>
            <a:r>
              <a:rPr lang="en-IN" dirty="0" err="1"/>
              <a:t>InterfaceCheckers</a:t>
            </a:r>
            <a:r>
              <a:rPr lang="en-IN" dirty="0"/>
              <a:t> checker = new </a:t>
            </a:r>
            <a:r>
              <a:rPr lang="en-IN" dirty="0" err="1"/>
              <a:t>InterfaceCheckers</a:t>
            </a:r>
            <a:r>
              <a:rPr lang="en-IN" dirty="0"/>
              <a:t>();</a:t>
            </a:r>
          </a:p>
          <a:p>
            <a:r>
              <a:rPr lang="en-IN" dirty="0"/>
              <a:t>        </a:t>
            </a:r>
            <a:r>
              <a:rPr lang="en-IN" dirty="0" err="1"/>
              <a:t>checker.run</a:t>
            </a:r>
            <a:r>
              <a:rPr lang="en-IN" dirty="0"/>
              <a:t>();</a:t>
            </a:r>
          </a:p>
          <a:p>
            <a:r>
              <a:rPr lang="en-IN" dirty="0"/>
              <a:t>        </a:t>
            </a:r>
            <a:r>
              <a:rPr lang="en-IN" dirty="0" err="1"/>
              <a:t>checker.sleep</a:t>
            </a:r>
            <a:r>
              <a:rPr lang="en-IN" dirty="0"/>
              <a:t>();</a:t>
            </a:r>
          </a:p>
          <a:p>
            <a:r>
              <a:rPr lang="en-IN" dirty="0"/>
              <a:t>    }</a:t>
            </a:r>
          </a:p>
          <a:p>
            <a:r>
              <a:rPr lang="en-IN" dirty="0"/>
              <a:t>}</a:t>
            </a:r>
          </a:p>
          <a:p>
            <a:r>
              <a:rPr lang="en-IN" dirty="0"/>
              <a:t>/*</a:t>
            </a:r>
          </a:p>
          <a:p>
            <a:r>
              <a:rPr lang="en-IN" dirty="0"/>
              <a:t>Output:</a:t>
            </a:r>
          </a:p>
          <a:p>
            <a:r>
              <a:rPr lang="en-IN" dirty="0"/>
              <a:t>I'm running!</a:t>
            </a:r>
          </a:p>
          <a:p>
            <a:r>
              <a:rPr lang="en-IN" dirty="0"/>
              <a:t>Sleeping...</a:t>
            </a:r>
          </a:p>
          <a:p>
            <a:r>
              <a:rPr lang="en-IN" dirty="0"/>
              <a:t> */</a:t>
            </a:r>
          </a:p>
        </p:txBody>
      </p:sp>
    </p:spTree>
    <p:extLst>
      <p:ext uri="{BB962C8B-B14F-4D97-AF65-F5344CB8AC3E}">
        <p14:creationId xmlns:p14="http://schemas.microsoft.com/office/powerpoint/2010/main" val="1764167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22F567-443F-6C3C-7972-CB0F81913A53}"/>
              </a:ext>
            </a:extLst>
          </p:cNvPr>
          <p:cNvSpPr/>
          <p:nvPr/>
        </p:nvSpPr>
        <p:spPr>
          <a:xfrm>
            <a:off x="3561569" y="0"/>
            <a:ext cx="4199932" cy="1754326"/>
          </a:xfrm>
          <a:prstGeom prst="rect">
            <a:avLst/>
          </a:prstGeom>
          <a:noFill/>
        </p:spPr>
        <p:txBody>
          <a:bodyPr wrap="none" lIns="91440" tIns="45720" rIns="91440" bIns="45720">
            <a:spAutoFit/>
          </a:bodyPr>
          <a:lstStyle/>
          <a:p>
            <a:pPr algn="ctr"/>
            <a:r>
              <a:rPr lang="en-IN" sz="5400" b="1" i="0" dirty="0">
                <a:solidFill>
                  <a:srgbClr val="292929"/>
                </a:solidFill>
                <a:effectLst/>
                <a:latin typeface="source-serif-pro"/>
              </a:rPr>
              <a:t>Static method</a:t>
            </a:r>
            <a:endParaRPr lang="en-IN" sz="5400" b="0" i="0" dirty="0">
              <a:solidFill>
                <a:srgbClr val="292929"/>
              </a:solidFill>
              <a:effectLst/>
              <a:latin typeface="source-serif-pro"/>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0CA34B46-312D-C047-F724-16333D936426}"/>
              </a:ext>
            </a:extLst>
          </p:cNvPr>
          <p:cNvSpPr txBox="1"/>
          <p:nvPr/>
        </p:nvSpPr>
        <p:spPr>
          <a:xfrm>
            <a:off x="237836" y="692497"/>
            <a:ext cx="11901055" cy="369332"/>
          </a:xfrm>
          <a:prstGeom prst="rect">
            <a:avLst/>
          </a:prstGeom>
          <a:noFill/>
        </p:spPr>
        <p:txBody>
          <a:bodyPr wrap="square">
            <a:spAutoFit/>
          </a:bodyPr>
          <a:lstStyle/>
          <a:p>
            <a:r>
              <a:rPr lang="en-US" b="0" i="0" dirty="0">
                <a:solidFill>
                  <a:srgbClr val="292929"/>
                </a:solidFill>
                <a:effectLst/>
                <a:latin typeface="source-serif-pro"/>
              </a:rPr>
              <a:t>Similar to static methods of classes. We can call them by their interface’s name.</a:t>
            </a:r>
            <a:endParaRPr lang="en-IN" dirty="0"/>
          </a:p>
        </p:txBody>
      </p:sp>
      <p:sp>
        <p:nvSpPr>
          <p:cNvPr id="6" name="Rectangle 5">
            <a:extLst>
              <a:ext uri="{FF2B5EF4-FFF2-40B4-BE49-F238E27FC236}">
                <a16:creationId xmlns:a16="http://schemas.microsoft.com/office/drawing/2014/main" id="{80F6B895-BC0B-8B8A-3760-DDC1EEE9BA8B}"/>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5131914F-0A0E-B338-791F-46F227A3518F}"/>
              </a:ext>
            </a:extLst>
          </p:cNvPr>
          <p:cNvSpPr txBox="1"/>
          <p:nvPr/>
        </p:nvSpPr>
        <p:spPr>
          <a:xfrm>
            <a:off x="53109" y="948690"/>
            <a:ext cx="8589819" cy="5909310"/>
          </a:xfrm>
          <a:prstGeom prst="rect">
            <a:avLst/>
          </a:prstGeom>
          <a:noFill/>
        </p:spPr>
        <p:txBody>
          <a:bodyPr wrap="square">
            <a:spAutoFit/>
          </a:bodyPr>
          <a:lstStyle/>
          <a:p>
            <a:r>
              <a:rPr lang="en-IN" dirty="0"/>
              <a:t>public interface </a:t>
            </a:r>
            <a:r>
              <a:rPr lang="en-IN" dirty="0" err="1"/>
              <a:t>DefaultInterface</a:t>
            </a:r>
            <a:r>
              <a:rPr lang="en-IN" dirty="0"/>
              <a:t> {</a:t>
            </a:r>
          </a:p>
          <a:p>
            <a:r>
              <a:rPr lang="en-IN" dirty="0"/>
              <a:t>    void sleep();</a:t>
            </a:r>
          </a:p>
          <a:p>
            <a:r>
              <a:rPr lang="en-IN" dirty="0"/>
              <a:t>    static void run() {</a:t>
            </a:r>
          </a:p>
          <a:p>
            <a:r>
              <a:rPr lang="en-IN" dirty="0"/>
              <a:t>        </a:t>
            </a:r>
            <a:r>
              <a:rPr lang="en-IN" dirty="0" err="1"/>
              <a:t>System.out.println</a:t>
            </a:r>
            <a:r>
              <a:rPr lang="en-IN" dirty="0"/>
              <a:t>("I'm running!");</a:t>
            </a:r>
          </a:p>
          <a:p>
            <a:r>
              <a:rPr lang="en-IN" dirty="0"/>
              <a:t>    }</a:t>
            </a:r>
          </a:p>
          <a:p>
            <a:r>
              <a:rPr lang="en-IN" dirty="0"/>
              <a:t>}</a:t>
            </a:r>
          </a:p>
          <a:p>
            <a:r>
              <a:rPr lang="en-IN" dirty="0"/>
              <a:t>public class </a:t>
            </a:r>
            <a:r>
              <a:rPr lang="en-IN" dirty="0" err="1"/>
              <a:t>InterfaceCheckers</a:t>
            </a:r>
            <a:r>
              <a:rPr lang="en-IN" dirty="0"/>
              <a:t> implements </a:t>
            </a:r>
            <a:r>
              <a:rPr lang="en-IN" dirty="0" err="1"/>
              <a:t>DefaultInterface</a:t>
            </a:r>
            <a:r>
              <a:rPr lang="en-IN" dirty="0"/>
              <a:t>{</a:t>
            </a:r>
          </a:p>
          <a:p>
            <a:r>
              <a:rPr lang="en-IN" dirty="0"/>
              <a:t>    public void sleep() {</a:t>
            </a:r>
          </a:p>
          <a:p>
            <a:r>
              <a:rPr lang="en-IN" dirty="0"/>
              <a:t>        </a:t>
            </a:r>
            <a:r>
              <a:rPr lang="en-IN" dirty="0" err="1"/>
              <a:t>System.out.println</a:t>
            </a:r>
            <a:r>
              <a:rPr lang="en-IN" dirty="0"/>
              <a:t>("Sleeping...");</a:t>
            </a:r>
          </a:p>
          <a:p>
            <a:r>
              <a:rPr lang="en-IN" dirty="0"/>
              <a:t>    }</a:t>
            </a:r>
          </a:p>
          <a:p>
            <a:r>
              <a:rPr lang="en-IN" dirty="0"/>
              <a:t>    public static void main(String[] </a:t>
            </a:r>
            <a:r>
              <a:rPr lang="en-IN" dirty="0" err="1"/>
              <a:t>args</a:t>
            </a:r>
            <a:r>
              <a:rPr lang="en-IN" dirty="0"/>
              <a:t>) {</a:t>
            </a:r>
          </a:p>
          <a:p>
            <a:r>
              <a:rPr lang="en-IN" dirty="0"/>
              <a:t>        </a:t>
            </a:r>
            <a:r>
              <a:rPr lang="en-IN" dirty="0" err="1"/>
              <a:t>InterfaceCheckers</a:t>
            </a:r>
            <a:r>
              <a:rPr lang="en-IN" dirty="0"/>
              <a:t> checker = new </a:t>
            </a:r>
            <a:r>
              <a:rPr lang="en-IN" dirty="0" err="1"/>
              <a:t>InterfaceCheckers</a:t>
            </a:r>
            <a:r>
              <a:rPr lang="en-IN" dirty="0"/>
              <a:t>();</a:t>
            </a:r>
          </a:p>
          <a:p>
            <a:r>
              <a:rPr lang="en-IN" dirty="0"/>
              <a:t>        </a:t>
            </a:r>
            <a:r>
              <a:rPr lang="en-IN" dirty="0" err="1"/>
              <a:t>DefaultInterface.run</a:t>
            </a:r>
            <a:r>
              <a:rPr lang="en-IN" dirty="0"/>
              <a:t>();</a:t>
            </a:r>
          </a:p>
          <a:p>
            <a:r>
              <a:rPr lang="en-IN" dirty="0"/>
              <a:t>        </a:t>
            </a:r>
            <a:r>
              <a:rPr lang="en-IN" dirty="0" err="1"/>
              <a:t>checker.sleep</a:t>
            </a:r>
            <a:r>
              <a:rPr lang="en-IN" dirty="0"/>
              <a:t>();</a:t>
            </a:r>
          </a:p>
          <a:p>
            <a:r>
              <a:rPr lang="en-IN" dirty="0"/>
              <a:t>    }</a:t>
            </a:r>
          </a:p>
          <a:p>
            <a:r>
              <a:rPr lang="en-IN" dirty="0"/>
              <a:t>}</a:t>
            </a:r>
          </a:p>
          <a:p>
            <a:r>
              <a:rPr lang="en-IN" dirty="0"/>
              <a:t>/*</a:t>
            </a:r>
          </a:p>
          <a:p>
            <a:r>
              <a:rPr lang="en-IN" dirty="0"/>
              <a:t>Output:</a:t>
            </a:r>
          </a:p>
          <a:p>
            <a:r>
              <a:rPr lang="en-IN" dirty="0"/>
              <a:t>I'm running!</a:t>
            </a:r>
          </a:p>
          <a:p>
            <a:r>
              <a:rPr lang="en-IN" dirty="0"/>
              <a:t>Sleeping...</a:t>
            </a:r>
          </a:p>
          <a:p>
            <a:r>
              <a:rPr lang="en-IN" dirty="0"/>
              <a:t> */</a:t>
            </a:r>
          </a:p>
        </p:txBody>
      </p:sp>
    </p:spTree>
    <p:extLst>
      <p:ext uri="{BB962C8B-B14F-4D97-AF65-F5344CB8AC3E}">
        <p14:creationId xmlns:p14="http://schemas.microsoft.com/office/powerpoint/2010/main" val="51802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BFA752-9C42-019B-0264-F87F4628F5D9}"/>
              </a:ext>
            </a:extLst>
          </p:cNvPr>
          <p:cNvSpPr txBox="1"/>
          <p:nvPr/>
        </p:nvSpPr>
        <p:spPr>
          <a:xfrm>
            <a:off x="623455" y="817418"/>
            <a:ext cx="10349345" cy="4401205"/>
          </a:xfrm>
          <a:prstGeom prst="rect">
            <a:avLst/>
          </a:prstGeom>
          <a:noFill/>
        </p:spPr>
        <p:txBody>
          <a:bodyPr wrap="square">
            <a:spAutoFit/>
          </a:bodyPr>
          <a:lstStyle/>
          <a:p>
            <a:pPr algn="l"/>
            <a:r>
              <a:rPr lang="en-US" sz="4000" b="1" i="0" dirty="0">
                <a:solidFill>
                  <a:srgbClr val="292929"/>
                </a:solidFill>
                <a:effectLst/>
                <a:latin typeface="sohne"/>
              </a:rPr>
              <a:t>When do we want to change a class to an interface?</a:t>
            </a:r>
          </a:p>
          <a:p>
            <a:pPr algn="l">
              <a:buFont typeface="+mj-lt"/>
              <a:buAutoNum type="arabicPeriod"/>
            </a:pPr>
            <a:r>
              <a:rPr lang="en-US" sz="4000" b="0" i="0" dirty="0">
                <a:solidFill>
                  <a:srgbClr val="292929"/>
                </a:solidFill>
                <a:effectLst/>
                <a:latin typeface="source-serif-pro"/>
              </a:rPr>
              <a:t>To stop having actual objects of that class.</a:t>
            </a:r>
          </a:p>
          <a:p>
            <a:pPr algn="l">
              <a:buFont typeface="+mj-lt"/>
              <a:buAutoNum type="arabicPeriod"/>
            </a:pPr>
            <a:r>
              <a:rPr lang="en-US" sz="4000" b="0" i="0" dirty="0">
                <a:solidFill>
                  <a:srgbClr val="292929"/>
                </a:solidFill>
                <a:effectLst/>
                <a:latin typeface="source-serif-pro"/>
              </a:rPr>
              <a:t>To force sub classes to implement abstract methods.</a:t>
            </a:r>
          </a:p>
          <a:p>
            <a:pPr algn="l">
              <a:buFont typeface="+mj-lt"/>
              <a:buAutoNum type="arabicPeriod"/>
            </a:pPr>
            <a:r>
              <a:rPr lang="en-US" sz="4000" b="0" i="0" dirty="0">
                <a:solidFill>
                  <a:srgbClr val="292929"/>
                </a:solidFill>
                <a:effectLst/>
                <a:latin typeface="source-serif-pro"/>
              </a:rPr>
              <a:t>To keep having an interface reference.</a:t>
            </a:r>
          </a:p>
          <a:p>
            <a:pPr algn="l">
              <a:buFont typeface="+mj-lt"/>
              <a:buAutoNum type="arabicPeriod"/>
            </a:pPr>
            <a:r>
              <a:rPr lang="en-US" sz="4000" b="1" i="0" dirty="0">
                <a:solidFill>
                  <a:srgbClr val="292929"/>
                </a:solidFill>
                <a:effectLst/>
                <a:latin typeface="source-serif-pro"/>
              </a:rPr>
              <a:t>To achieve multiple and hybrid inheritance.</a:t>
            </a:r>
            <a:endParaRPr lang="en-US" sz="4000" b="0" i="0" dirty="0">
              <a:solidFill>
                <a:srgbClr val="292929"/>
              </a:solidFill>
              <a:effectLst/>
              <a:latin typeface="source-serif-pro"/>
            </a:endParaRPr>
          </a:p>
        </p:txBody>
      </p:sp>
    </p:spTree>
    <p:extLst>
      <p:ext uri="{BB962C8B-B14F-4D97-AF65-F5344CB8AC3E}">
        <p14:creationId xmlns:p14="http://schemas.microsoft.com/office/powerpoint/2010/main" val="365925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31532" y="-4088"/>
            <a:ext cx="8948383" cy="556711"/>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C00000"/>
                </a:solidFill>
              </a:rPr>
              <a:t>Abstraction</a:t>
            </a:r>
            <a:endParaRPr lang="en-IN" sz="2400" b="1" dirty="0">
              <a:solidFill>
                <a:srgbClr val="C00000"/>
              </a:solidFill>
            </a:endParaRPr>
          </a:p>
        </p:txBody>
      </p:sp>
      <p:cxnSp>
        <p:nvCxnSpPr>
          <p:cNvPr id="10" name="Straight Connector 9"/>
          <p:cNvCxnSpPr/>
          <p:nvPr/>
        </p:nvCxnSpPr>
        <p:spPr>
          <a:xfrm flipV="1">
            <a:off x="0" y="566271"/>
            <a:ext cx="12192000" cy="23042"/>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0" y="6503139"/>
            <a:ext cx="12192000" cy="38781"/>
          </a:xfrm>
          <a:prstGeom prst="line">
            <a:avLst/>
          </a:prstGeom>
          <a:ln w="28575"/>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252248" y="823158"/>
            <a:ext cx="11820627" cy="4031873"/>
          </a:xfrm>
          <a:prstGeom prst="rect">
            <a:avLst/>
          </a:prstGeom>
          <a:noFill/>
        </p:spPr>
        <p:txBody>
          <a:bodyPr wrap="square" rtlCol="0">
            <a:spAutoFit/>
          </a:bodyPr>
          <a:lstStyle/>
          <a:p>
            <a:pPr marL="457200" indent="-457200">
              <a:buFont typeface="Wingdings" panose="05000000000000000000" pitchFamily="2" charset="2"/>
              <a:buChar char="ü"/>
            </a:pPr>
            <a:r>
              <a:rPr lang="en-US" sz="3200" dirty="0">
                <a:solidFill>
                  <a:schemeClr val="accent5">
                    <a:lumMod val="75000"/>
                  </a:schemeClr>
                </a:solidFill>
              </a:rPr>
              <a:t>Abstraction is a process of hiding the implementation details and showing only functionality to the user</a:t>
            </a:r>
          </a:p>
          <a:p>
            <a:pPr marL="457200" indent="-457200">
              <a:buFont typeface="Wingdings" panose="05000000000000000000" pitchFamily="2" charset="2"/>
              <a:buChar char="ü"/>
            </a:pPr>
            <a:r>
              <a:rPr lang="en-US" sz="3200" dirty="0">
                <a:solidFill>
                  <a:schemeClr val="accent5">
                    <a:lumMod val="75000"/>
                  </a:schemeClr>
                </a:solidFill>
              </a:rPr>
              <a:t>Abstraction lets you focus on what the object does instead of how it does it</a:t>
            </a:r>
          </a:p>
          <a:p>
            <a:pPr marL="457200" indent="-457200">
              <a:buFont typeface="Wingdings" panose="05000000000000000000" pitchFamily="2" charset="2"/>
              <a:buChar char="ü"/>
            </a:pPr>
            <a:r>
              <a:rPr lang="en-US" sz="3200" dirty="0">
                <a:solidFill>
                  <a:schemeClr val="accent5">
                    <a:lumMod val="75000"/>
                  </a:schemeClr>
                </a:solidFill>
              </a:rPr>
              <a:t>There are two ways to achieve abstraction in java</a:t>
            </a:r>
          </a:p>
          <a:p>
            <a:pPr marL="914400" lvl="1" indent="-457200">
              <a:buFont typeface="Arial" panose="020B0604020202020204" pitchFamily="34" charset="0"/>
              <a:buChar char="•"/>
            </a:pPr>
            <a:r>
              <a:rPr lang="en-US" sz="3200" dirty="0">
                <a:solidFill>
                  <a:schemeClr val="accent5">
                    <a:lumMod val="75000"/>
                  </a:schemeClr>
                </a:solidFill>
              </a:rPr>
              <a:t>Abstract class (0 to 100%)</a:t>
            </a:r>
          </a:p>
          <a:p>
            <a:pPr marL="914400" lvl="1" indent="-457200">
              <a:buFont typeface="Arial" panose="020B0604020202020204" pitchFamily="34" charset="0"/>
              <a:buChar char="•"/>
            </a:pPr>
            <a:r>
              <a:rPr lang="en-US" sz="3200" dirty="0">
                <a:solidFill>
                  <a:schemeClr val="accent5">
                    <a:lumMod val="75000"/>
                  </a:schemeClr>
                </a:solidFill>
              </a:rPr>
              <a:t>Interface (100%)</a:t>
            </a:r>
          </a:p>
          <a:p>
            <a:pPr marL="457200" indent="-457200">
              <a:buFont typeface="Wingdings" panose="05000000000000000000" pitchFamily="2" charset="2"/>
              <a:buChar char="ü"/>
            </a:pPr>
            <a:endParaRPr lang="en-US" sz="3200" dirty="0">
              <a:solidFill>
                <a:schemeClr val="accent5">
                  <a:lumMod val="75000"/>
                </a:schemeClr>
              </a:solidFill>
            </a:endParaRPr>
          </a:p>
        </p:txBody>
      </p:sp>
    </p:spTree>
    <p:extLst>
      <p:ext uri="{BB962C8B-B14F-4D97-AF65-F5344CB8AC3E}">
        <p14:creationId xmlns:p14="http://schemas.microsoft.com/office/powerpoint/2010/main" val="213134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703A9-520A-F6FB-CD30-4927F9F6B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37" y="502234"/>
            <a:ext cx="6159578" cy="3388431"/>
          </a:xfrm>
          <a:prstGeom prst="rect">
            <a:avLst/>
          </a:prstGeom>
        </p:spPr>
      </p:pic>
      <p:sp>
        <p:nvSpPr>
          <p:cNvPr id="7" name="TextBox 6">
            <a:extLst>
              <a:ext uri="{FF2B5EF4-FFF2-40B4-BE49-F238E27FC236}">
                <a16:creationId xmlns:a16="http://schemas.microsoft.com/office/drawing/2014/main" id="{632E0AF2-4852-BFDE-7EC9-D6B680043AD3}"/>
              </a:ext>
            </a:extLst>
          </p:cNvPr>
          <p:cNvSpPr txBox="1"/>
          <p:nvPr/>
        </p:nvSpPr>
        <p:spPr>
          <a:xfrm>
            <a:off x="2358886" y="144094"/>
            <a:ext cx="8706280" cy="584775"/>
          </a:xfrm>
          <a:prstGeom prst="rect">
            <a:avLst/>
          </a:prstGeom>
          <a:noFill/>
        </p:spPr>
        <p:txBody>
          <a:bodyPr wrap="square">
            <a:spAutoFit/>
          </a:bodyPr>
          <a:lstStyle/>
          <a:p>
            <a:pPr algn="ctr"/>
            <a:r>
              <a:rPr lang="en-US" sz="3200" b="0" cap="none" spc="0" dirty="0">
                <a:ln w="0"/>
                <a:solidFill>
                  <a:schemeClr val="accent1"/>
                </a:solidFill>
                <a:effectLst>
                  <a:outerShdw blurRad="38100" dist="25400" dir="5400000" algn="ctr" rotWithShape="0">
                    <a:srgbClr val="6E747A">
                      <a:alpha val="43000"/>
                    </a:srgbClr>
                  </a:outerShdw>
                </a:effectLst>
              </a:rPr>
              <a:t>Real Life </a:t>
            </a:r>
            <a:r>
              <a:rPr lang="en-US" sz="3200" b="0" cap="none" spc="0" dirty="0" err="1">
                <a:ln w="0"/>
                <a:solidFill>
                  <a:schemeClr val="accent1"/>
                </a:solidFill>
                <a:effectLst>
                  <a:outerShdw blurRad="38100" dist="25400" dir="5400000" algn="ctr" rotWithShape="0">
                    <a:srgbClr val="6E747A">
                      <a:alpha val="43000"/>
                    </a:srgbClr>
                  </a:outerShdw>
                </a:effectLst>
              </a:rPr>
              <a:t>Abstarction</a:t>
            </a:r>
            <a:r>
              <a:rPr lang="en-US" sz="3200" b="0" cap="none" spc="0" dirty="0">
                <a:ln w="0"/>
                <a:solidFill>
                  <a:schemeClr val="accent1"/>
                </a:solidFill>
                <a:effectLst>
                  <a:outerShdw blurRad="38100" dist="25400" dir="5400000" algn="ctr" rotWithShape="0">
                    <a:srgbClr val="6E747A">
                      <a:alpha val="43000"/>
                    </a:srgbClr>
                  </a:outerShdw>
                </a:effectLst>
              </a:rPr>
              <a:t>  Example</a:t>
            </a:r>
          </a:p>
        </p:txBody>
      </p:sp>
      <p:sp>
        <p:nvSpPr>
          <p:cNvPr id="8" name="Rectangle 7">
            <a:extLst>
              <a:ext uri="{FF2B5EF4-FFF2-40B4-BE49-F238E27FC236}">
                <a16:creationId xmlns:a16="http://schemas.microsoft.com/office/drawing/2014/main" id="{3CAE7D4F-9B22-BE3E-E824-1F7BEC22DE8B}"/>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78C82CD7-C5CB-E27C-33B0-B4ADD7E80218}"/>
              </a:ext>
            </a:extLst>
          </p:cNvPr>
          <p:cNvSpPr/>
          <p:nvPr/>
        </p:nvSpPr>
        <p:spPr>
          <a:xfrm>
            <a:off x="331305" y="4169157"/>
            <a:ext cx="11860695" cy="1938992"/>
          </a:xfrm>
          <a:prstGeom prst="rect">
            <a:avLst/>
          </a:prstGeom>
          <a:noFill/>
        </p:spPr>
        <p:txBody>
          <a:bodyPr wrap="square" lIns="91440" tIns="45720" rIns="91440" bIns="45720">
            <a:spAutoFit/>
          </a:bodyPr>
          <a:lstStyle/>
          <a:p>
            <a:pPr algn="l"/>
            <a:r>
              <a:rPr lang="en-US" sz="2400" b="0" i="0" dirty="0">
                <a:solidFill>
                  <a:srgbClr val="000000"/>
                </a:solidFill>
                <a:effectLst/>
                <a:latin typeface="-apple-system"/>
              </a:rPr>
              <a:t>1. Let’s first take ATM machine as a real-time example. We all use an ATM machine for cash withdrawal, money transfer, retrieve min-statement, etc. in our daily life.</a:t>
            </a:r>
          </a:p>
          <a:p>
            <a:pPr algn="l"/>
            <a:r>
              <a:rPr lang="en-US" sz="2400" b="0" i="0" dirty="0">
                <a:solidFill>
                  <a:srgbClr val="000000"/>
                </a:solidFill>
                <a:effectLst/>
                <a:latin typeface="-apple-system"/>
              </a:rPr>
              <a:t>But we don’t know internally what things are happening inside ATM machine when you insert an ATM card for performing any kind of operation.</a:t>
            </a:r>
          </a:p>
          <a:p>
            <a:pPr algn="ct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671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4DB73E-19ED-B0C8-0097-22B3156C0C07}"/>
              </a:ext>
            </a:extLst>
          </p:cNvPr>
          <p:cNvSpPr/>
          <p:nvPr/>
        </p:nvSpPr>
        <p:spPr>
          <a:xfrm>
            <a:off x="2568977" y="369909"/>
            <a:ext cx="7054046" cy="1200329"/>
          </a:xfrm>
          <a:prstGeom prst="rect">
            <a:avLst/>
          </a:prstGeom>
          <a:noFill/>
        </p:spPr>
        <p:txBody>
          <a:bodyPr wrap="none" lIns="91440" tIns="45720" rIns="91440" bIns="45720">
            <a:spAutoFit/>
          </a:bodyPr>
          <a:lstStyle/>
          <a:p>
            <a:pPr algn="ctr"/>
            <a:r>
              <a:rPr lang="en-US" sz="3600" b="1" i="0" dirty="0">
                <a:solidFill>
                  <a:srgbClr val="000000"/>
                </a:solidFill>
                <a:effectLst/>
                <a:latin typeface="-apple-system"/>
              </a:rPr>
              <a:t>How to achieve Abstraction in Java?</a:t>
            </a:r>
            <a:br>
              <a:rPr lang="en-US" sz="3600" dirty="0"/>
            </a:b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79ECB070-CADA-A40A-D6EC-0819AB27E8E3}"/>
              </a:ext>
            </a:extLst>
          </p:cNvPr>
          <p:cNvSpPr/>
          <p:nvPr/>
        </p:nvSpPr>
        <p:spPr>
          <a:xfrm>
            <a:off x="4202953" y="1430083"/>
            <a:ext cx="341503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Abstraction</a:t>
            </a:r>
          </a:p>
        </p:txBody>
      </p:sp>
      <p:cxnSp>
        <p:nvCxnSpPr>
          <p:cNvPr id="8" name="Straight Arrow Connector 7">
            <a:extLst>
              <a:ext uri="{FF2B5EF4-FFF2-40B4-BE49-F238E27FC236}">
                <a16:creationId xmlns:a16="http://schemas.microsoft.com/office/drawing/2014/main" id="{1D588D18-440D-6A78-B499-7D0755B01666}"/>
              </a:ext>
            </a:extLst>
          </p:cNvPr>
          <p:cNvCxnSpPr/>
          <p:nvPr/>
        </p:nvCxnSpPr>
        <p:spPr>
          <a:xfrm flipH="1">
            <a:off x="3419061" y="2557670"/>
            <a:ext cx="2398643" cy="106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0A35561-BEE2-80AF-CF6E-A175DB0E1246}"/>
              </a:ext>
            </a:extLst>
          </p:cNvPr>
          <p:cNvCxnSpPr/>
          <p:nvPr/>
        </p:nvCxnSpPr>
        <p:spPr>
          <a:xfrm>
            <a:off x="5817704" y="2557670"/>
            <a:ext cx="2335696" cy="96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FFF0195-22FF-7C6C-0D62-6FF5D7DF78F0}"/>
              </a:ext>
            </a:extLst>
          </p:cNvPr>
          <p:cNvSpPr/>
          <p:nvPr/>
        </p:nvSpPr>
        <p:spPr>
          <a:xfrm>
            <a:off x="1576624" y="3681945"/>
            <a:ext cx="2836739"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Abstract class </a:t>
            </a:r>
          </a:p>
        </p:txBody>
      </p:sp>
      <p:sp>
        <p:nvSpPr>
          <p:cNvPr id="12" name="Rectangle 11">
            <a:extLst>
              <a:ext uri="{FF2B5EF4-FFF2-40B4-BE49-F238E27FC236}">
                <a16:creationId xmlns:a16="http://schemas.microsoft.com/office/drawing/2014/main" id="{73C40E6D-B3A2-17A3-A62D-5E9CE60FE88D}"/>
              </a:ext>
            </a:extLst>
          </p:cNvPr>
          <p:cNvSpPr/>
          <p:nvPr/>
        </p:nvSpPr>
        <p:spPr>
          <a:xfrm>
            <a:off x="7943171" y="3729335"/>
            <a:ext cx="1855956" cy="646331"/>
          </a:xfrm>
          <a:prstGeom prst="rect">
            <a:avLst/>
          </a:prstGeom>
          <a:noFill/>
        </p:spPr>
        <p:txBody>
          <a:bodyPr wrap="none" lIns="91440" tIns="45720" rIns="91440" bIns="45720">
            <a:spAutoFit/>
          </a:bodyPr>
          <a:lstStyle/>
          <a:p>
            <a:pPr algn="ctr"/>
            <a:r>
              <a:rPr lang="en-US" sz="3600" b="0" cap="none" spc="0">
                <a:ln w="0"/>
                <a:solidFill>
                  <a:schemeClr val="accent1"/>
                </a:solidFill>
                <a:effectLst>
                  <a:outerShdw blurRad="38100" dist="25400" dir="5400000" algn="ctr" rotWithShape="0">
                    <a:srgbClr val="6E747A">
                      <a:alpha val="43000"/>
                    </a:srgbClr>
                  </a:outerShdw>
                </a:effectLst>
              </a:rPr>
              <a:t>Interface</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
        <p:nvSpPr>
          <p:cNvPr id="14" name="TextBox 13">
            <a:extLst>
              <a:ext uri="{FF2B5EF4-FFF2-40B4-BE49-F238E27FC236}">
                <a16:creationId xmlns:a16="http://schemas.microsoft.com/office/drawing/2014/main" id="{5F5120F6-C55F-F55D-39B0-6281BECE8EC8}"/>
              </a:ext>
            </a:extLst>
          </p:cNvPr>
          <p:cNvSpPr txBox="1"/>
          <p:nvPr/>
        </p:nvSpPr>
        <p:spPr>
          <a:xfrm>
            <a:off x="596348" y="4903305"/>
            <a:ext cx="6865015" cy="954107"/>
          </a:xfrm>
          <a:prstGeom prst="rect">
            <a:avLst/>
          </a:prstGeom>
          <a:noFill/>
        </p:spPr>
        <p:txBody>
          <a:bodyPr wrap="square">
            <a:spAutoFit/>
          </a:bodyPr>
          <a:lstStyle/>
          <a:p>
            <a:pPr algn="l">
              <a:buFont typeface="+mj-lt"/>
              <a:buAutoNum type="arabicPeriod"/>
            </a:pPr>
            <a:r>
              <a:rPr lang="en-US" sz="2800" b="0" i="0" dirty="0">
                <a:solidFill>
                  <a:srgbClr val="000000"/>
                </a:solidFill>
                <a:effectLst/>
                <a:latin typeface="-apple-system"/>
              </a:rPr>
              <a:t>Abstract class (0 to 100%)</a:t>
            </a:r>
          </a:p>
          <a:p>
            <a:pPr algn="l">
              <a:buFont typeface="+mj-lt"/>
              <a:buAutoNum type="arabicPeriod"/>
            </a:pPr>
            <a:r>
              <a:rPr lang="en-US" sz="2800" b="0" i="0" dirty="0">
                <a:solidFill>
                  <a:srgbClr val="000000"/>
                </a:solidFill>
                <a:effectLst/>
                <a:latin typeface="-apple-system"/>
              </a:rPr>
              <a:t>Interface (100%)</a:t>
            </a:r>
          </a:p>
        </p:txBody>
      </p:sp>
    </p:spTree>
    <p:extLst>
      <p:ext uri="{BB962C8B-B14F-4D97-AF65-F5344CB8AC3E}">
        <p14:creationId xmlns:p14="http://schemas.microsoft.com/office/powerpoint/2010/main" val="345580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7C9619-7C79-7C9A-3487-1AB7D0CA6F31}"/>
              </a:ext>
            </a:extLst>
          </p:cNvPr>
          <p:cNvSpPr/>
          <p:nvPr/>
        </p:nvSpPr>
        <p:spPr>
          <a:xfrm>
            <a:off x="3432713" y="-133674"/>
            <a:ext cx="4252383" cy="1754326"/>
          </a:xfrm>
          <a:prstGeom prst="rect">
            <a:avLst/>
          </a:prstGeom>
          <a:noFill/>
        </p:spPr>
        <p:txBody>
          <a:bodyPr wrap="none" lIns="91440" tIns="45720" rIns="91440" bIns="45720">
            <a:spAutoFit/>
          </a:bodyPr>
          <a:lstStyle/>
          <a:p>
            <a:pPr algn="ctr"/>
            <a:r>
              <a:rPr lang="en-IN" sz="5400" b="1" i="0" dirty="0">
                <a:solidFill>
                  <a:srgbClr val="292929"/>
                </a:solidFill>
                <a:effectLst/>
                <a:latin typeface="sohne"/>
              </a:rPr>
              <a:t> Abstract class</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1">
            <a:extLst>
              <a:ext uri="{FF2B5EF4-FFF2-40B4-BE49-F238E27FC236}">
                <a16:creationId xmlns:a16="http://schemas.microsoft.com/office/drawing/2014/main" id="{9E271C6E-D3E3-0185-0781-203CB8FA2079}"/>
              </a:ext>
            </a:extLst>
          </p:cNvPr>
          <p:cNvSpPr>
            <a:spLocks noChangeArrowheads="1"/>
          </p:cNvSpPr>
          <p:nvPr/>
        </p:nvSpPr>
        <p:spPr bwMode="auto">
          <a:xfrm>
            <a:off x="0" y="743489"/>
            <a:ext cx="12192001" cy="286232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92929"/>
                </a:solidFill>
                <a:effectLst/>
                <a:latin typeface="source-serif-pro"/>
              </a:rPr>
              <a:t>An abstract class is one that contains the keyword </a:t>
            </a:r>
            <a:r>
              <a:rPr kumimoji="0" lang="en-US" altLang="en-US" sz="3600" b="0" i="0" u="none" strike="noStrike" cap="none" normalizeH="0" baseline="0" dirty="0">
                <a:ln>
                  <a:noFill/>
                </a:ln>
                <a:solidFill>
                  <a:srgbClr val="292929"/>
                </a:solidFill>
                <a:effectLst/>
                <a:latin typeface="Menlo"/>
              </a:rPr>
              <a:t>abstract</a:t>
            </a:r>
            <a:r>
              <a:rPr kumimoji="0" lang="en-US" altLang="en-US" sz="3600" b="0" i="0" u="none" strike="noStrike" cap="none" normalizeH="0" baseline="0" dirty="0">
                <a:ln>
                  <a:noFill/>
                </a:ln>
                <a:solidFill>
                  <a:srgbClr val="292929"/>
                </a:solidFill>
                <a:effectLst/>
                <a:latin typeface="source-serif-pr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292929"/>
                </a:solidFill>
                <a:effectLst/>
                <a:latin typeface="source-serif-pro"/>
              </a:rPr>
              <a:t>Abstract classes can’t be instantiated (can’t create objects of abstract classes). They can have constructors, static methods, and final methods.</a:t>
            </a:r>
            <a:endParaRPr kumimoji="0" lang="en-US" altLang="en-US" sz="3600"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340B089C-3995-C39E-D095-AFC6D2A262BE}"/>
              </a:ext>
            </a:extLst>
          </p:cNvPr>
          <p:cNvSpPr/>
          <p:nvPr/>
        </p:nvSpPr>
        <p:spPr>
          <a:xfrm>
            <a:off x="117278" y="3605811"/>
            <a:ext cx="106580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example</a:t>
            </a:r>
          </a:p>
        </p:txBody>
      </p:sp>
      <p:sp>
        <p:nvSpPr>
          <p:cNvPr id="7" name="TextBox 6">
            <a:extLst>
              <a:ext uri="{FF2B5EF4-FFF2-40B4-BE49-F238E27FC236}">
                <a16:creationId xmlns:a16="http://schemas.microsoft.com/office/drawing/2014/main" id="{A7529A07-A8E4-C424-3D9D-981EEC5820B0}"/>
              </a:ext>
            </a:extLst>
          </p:cNvPr>
          <p:cNvSpPr txBox="1"/>
          <p:nvPr/>
        </p:nvSpPr>
        <p:spPr>
          <a:xfrm>
            <a:off x="245166" y="4005921"/>
            <a:ext cx="6188764" cy="1569660"/>
          </a:xfrm>
          <a:prstGeom prst="rect">
            <a:avLst/>
          </a:prstGeom>
          <a:noFill/>
        </p:spPr>
        <p:txBody>
          <a:bodyPr wrap="square">
            <a:spAutoFit/>
          </a:bodyPr>
          <a:lstStyle/>
          <a:p>
            <a:pPr algn="just"/>
            <a:r>
              <a:rPr lang="en-US" sz="3200" b="1" i="0" dirty="0">
                <a:solidFill>
                  <a:srgbClr val="006699"/>
                </a:solidFill>
                <a:effectLst/>
                <a:latin typeface="inter-regular"/>
              </a:rPr>
              <a:t>abstract</a:t>
            </a:r>
            <a:r>
              <a:rPr lang="en-US" sz="3200" b="0" i="0" dirty="0">
                <a:solidFill>
                  <a:srgbClr val="000000"/>
                </a:solidFill>
                <a:effectLst/>
                <a:latin typeface="inter-regular"/>
              </a:rPr>
              <a:t> </a:t>
            </a:r>
            <a:r>
              <a:rPr lang="en-US" sz="3200" b="1" i="0" dirty="0">
                <a:solidFill>
                  <a:srgbClr val="006699"/>
                </a:solidFill>
                <a:effectLst/>
                <a:latin typeface="inter-regular"/>
              </a:rPr>
              <a:t>class</a:t>
            </a:r>
            <a:r>
              <a:rPr lang="en-US" sz="3200" b="0" i="0" dirty="0">
                <a:solidFill>
                  <a:srgbClr val="000000"/>
                </a:solidFill>
                <a:effectLst/>
                <a:latin typeface="inter-regular"/>
              </a:rPr>
              <a:t> Bike{  </a:t>
            </a:r>
          </a:p>
          <a:p>
            <a:pPr algn="just"/>
            <a:r>
              <a:rPr lang="en-US" sz="3200" b="0" i="0" dirty="0">
                <a:solidFill>
                  <a:srgbClr val="000000"/>
                </a:solidFill>
                <a:effectLst/>
                <a:latin typeface="inter-regular"/>
              </a:rPr>
              <a:t> </a:t>
            </a:r>
          </a:p>
          <a:p>
            <a:pPr algn="just"/>
            <a:r>
              <a:rPr lang="en-US" sz="3200" b="0" i="0" dirty="0">
                <a:solidFill>
                  <a:srgbClr val="000000"/>
                </a:solidFill>
                <a:effectLst/>
                <a:latin typeface="inter-regular"/>
              </a:rPr>
              <a:t>}</a:t>
            </a:r>
          </a:p>
        </p:txBody>
      </p:sp>
    </p:spTree>
    <p:extLst>
      <p:ext uri="{BB962C8B-B14F-4D97-AF65-F5344CB8AC3E}">
        <p14:creationId xmlns:p14="http://schemas.microsoft.com/office/powerpoint/2010/main" val="325003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3F84F-6C06-8919-77B9-58D17DBFF47A}"/>
              </a:ext>
            </a:extLst>
          </p:cNvPr>
          <p:cNvSpPr txBox="1"/>
          <p:nvPr/>
        </p:nvSpPr>
        <p:spPr>
          <a:xfrm>
            <a:off x="106018" y="6355930"/>
            <a:ext cx="10098156" cy="369332"/>
          </a:xfrm>
          <a:prstGeom prst="rect">
            <a:avLst/>
          </a:prstGeom>
          <a:noFill/>
        </p:spPr>
        <p:txBody>
          <a:bodyPr wrap="square">
            <a:spAutoFit/>
          </a:bodyPr>
          <a:lstStyle/>
          <a:p>
            <a:r>
              <a:rPr lang="en-IN" dirty="0"/>
              <a:t>https://ide.geeksforgeeks.org/49bc1a2e-ca11-423e-980b-1555d1724913</a:t>
            </a:r>
          </a:p>
        </p:txBody>
      </p:sp>
      <p:pic>
        <p:nvPicPr>
          <p:cNvPr id="6" name="Picture 5">
            <a:extLst>
              <a:ext uri="{FF2B5EF4-FFF2-40B4-BE49-F238E27FC236}">
                <a16:creationId xmlns:a16="http://schemas.microsoft.com/office/drawing/2014/main" id="{302058D2-710D-105C-3ECF-5EA4E39BD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8" y="0"/>
            <a:ext cx="11449878" cy="6437413"/>
          </a:xfrm>
          <a:prstGeom prst="rect">
            <a:avLst/>
          </a:prstGeom>
        </p:spPr>
      </p:pic>
    </p:spTree>
    <p:extLst>
      <p:ext uri="{BB962C8B-B14F-4D97-AF65-F5344CB8AC3E}">
        <p14:creationId xmlns:p14="http://schemas.microsoft.com/office/powerpoint/2010/main" val="53238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B97815-07D4-15E6-56D1-614B812349D0}"/>
              </a:ext>
            </a:extLst>
          </p:cNvPr>
          <p:cNvSpPr/>
          <p:nvPr/>
        </p:nvSpPr>
        <p:spPr>
          <a:xfrm>
            <a:off x="2809860" y="-107170"/>
            <a:ext cx="5247462" cy="1754326"/>
          </a:xfrm>
          <a:prstGeom prst="rect">
            <a:avLst/>
          </a:prstGeom>
          <a:noFill/>
        </p:spPr>
        <p:txBody>
          <a:bodyPr wrap="square" lIns="91440" tIns="45720" rIns="91440" bIns="45720">
            <a:spAutoFit/>
          </a:bodyPr>
          <a:lstStyle/>
          <a:p>
            <a:pPr algn="ctr"/>
            <a:r>
              <a:rPr lang="en-IN" sz="5400" b="1" i="0" dirty="0">
                <a:solidFill>
                  <a:srgbClr val="292929"/>
                </a:solidFill>
                <a:effectLst/>
                <a:latin typeface="sohne"/>
              </a:rPr>
              <a:t>Abstract methods</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4" name="Rectangle 1">
            <a:extLst>
              <a:ext uri="{FF2B5EF4-FFF2-40B4-BE49-F238E27FC236}">
                <a16:creationId xmlns:a16="http://schemas.microsoft.com/office/drawing/2014/main" id="{ABCEA613-8A13-D3AE-A51B-8BD91B1372E1}"/>
              </a:ext>
            </a:extLst>
          </p:cNvPr>
          <p:cNvSpPr>
            <a:spLocks noChangeArrowheads="1"/>
          </p:cNvSpPr>
          <p:nvPr/>
        </p:nvSpPr>
        <p:spPr bwMode="auto">
          <a:xfrm>
            <a:off x="-106018" y="769993"/>
            <a:ext cx="12192000" cy="206210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source-serif-pro"/>
              </a:rPr>
              <a:t>An abstract method is one that contains the keyword </a:t>
            </a:r>
            <a:r>
              <a:rPr kumimoji="0" lang="en-US" altLang="en-US" sz="3200" b="0" i="0" u="none" strike="noStrike" cap="none" normalizeH="0" baseline="0" dirty="0">
                <a:ln>
                  <a:noFill/>
                </a:ln>
                <a:solidFill>
                  <a:srgbClr val="292929"/>
                </a:solidFill>
                <a:effectLst/>
                <a:latin typeface="Menlo"/>
              </a:rPr>
              <a:t>abstract</a:t>
            </a:r>
            <a:r>
              <a:rPr kumimoji="0" lang="en-US" altLang="en-US" sz="3200" b="0" i="0" u="none" strike="noStrike" cap="none" normalizeH="0" baseline="0" dirty="0">
                <a:ln>
                  <a:noFill/>
                </a:ln>
                <a:solidFill>
                  <a:srgbClr val="292929"/>
                </a:solidFill>
                <a:effectLst/>
                <a:latin typeface="source-serif-pr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source-serif-pro"/>
              </a:rPr>
              <a:t>An abstract method doesn’t have implementation (no method body and ends up with a semi colon). It shouldn’t be marked as </a:t>
            </a:r>
            <a:r>
              <a:rPr kumimoji="0" lang="en-US" altLang="en-US" sz="3200" b="0" i="0" u="none" strike="noStrike" cap="none" normalizeH="0" baseline="0" dirty="0">
                <a:ln>
                  <a:noFill/>
                </a:ln>
                <a:solidFill>
                  <a:srgbClr val="292929"/>
                </a:solidFill>
                <a:effectLst/>
                <a:latin typeface="Menlo"/>
              </a:rPr>
              <a:t>private</a:t>
            </a:r>
            <a:r>
              <a:rPr kumimoji="0" lang="en-US" altLang="en-US" sz="3200" b="0" i="0" u="none" strike="noStrike" cap="none" normalizeH="0" baseline="0" dirty="0">
                <a:ln>
                  <a:noFill/>
                </a:ln>
                <a:solidFill>
                  <a:srgbClr val="292929"/>
                </a:solidFill>
                <a:effectLst/>
                <a:latin typeface="source-serif-pro"/>
              </a:rPr>
              <a:t>.</a:t>
            </a:r>
            <a:endParaRPr kumimoji="0" lang="en-US" altLang="en-US" sz="3200" b="0" i="0" u="none" strike="noStrike" cap="none" normalizeH="0" baseline="0" dirty="0">
              <a:ln>
                <a:noFill/>
              </a:ln>
              <a:solidFill>
                <a:schemeClr val="tx1"/>
              </a:solidFill>
              <a:effectLst/>
            </a:endParaRPr>
          </a:p>
        </p:txBody>
      </p:sp>
      <p:pic>
        <p:nvPicPr>
          <p:cNvPr id="10" name="Picture 9">
            <a:extLst>
              <a:ext uri="{FF2B5EF4-FFF2-40B4-BE49-F238E27FC236}">
                <a16:creationId xmlns:a16="http://schemas.microsoft.com/office/drawing/2014/main" id="{CCCD0FF4-4B0D-EE98-3E37-0581BFE65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852" y="2832096"/>
            <a:ext cx="7068536" cy="3943900"/>
          </a:xfrm>
          <a:prstGeom prst="rect">
            <a:avLst/>
          </a:prstGeom>
        </p:spPr>
      </p:pic>
    </p:spTree>
    <p:extLst>
      <p:ext uri="{BB962C8B-B14F-4D97-AF65-F5344CB8AC3E}">
        <p14:creationId xmlns:p14="http://schemas.microsoft.com/office/powerpoint/2010/main" val="65987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73B282-7801-ED03-D46D-FA38B211A30C}"/>
              </a:ext>
            </a:extLst>
          </p:cNvPr>
          <p:cNvSpPr/>
          <p:nvPr/>
        </p:nvSpPr>
        <p:spPr>
          <a:xfrm>
            <a:off x="2642288" y="0"/>
            <a:ext cx="7895751" cy="1323439"/>
          </a:xfrm>
          <a:prstGeom prst="rect">
            <a:avLst/>
          </a:prstGeom>
          <a:noFill/>
        </p:spPr>
        <p:txBody>
          <a:bodyPr wrap="none" lIns="91440" tIns="45720" rIns="91440" bIns="45720">
            <a:spAutoFit/>
          </a:bodyPr>
          <a:lstStyle/>
          <a:p>
            <a:pPr algn="ctr"/>
            <a:r>
              <a:rPr lang="en-US" sz="4000" b="1" i="0" dirty="0">
                <a:solidFill>
                  <a:srgbClr val="292929"/>
                </a:solidFill>
                <a:effectLst/>
                <a:latin typeface="sohne"/>
              </a:rPr>
              <a:t>Abstract class and Abstract methods</a:t>
            </a:r>
          </a:p>
          <a:p>
            <a:pPr algn="ct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44C8B0FE-B887-1D10-BA6E-882CF9FCF620}"/>
              </a:ext>
            </a:extLst>
          </p:cNvPr>
          <p:cNvSpPr txBox="1"/>
          <p:nvPr/>
        </p:nvSpPr>
        <p:spPr>
          <a:xfrm>
            <a:off x="132522" y="2080017"/>
            <a:ext cx="11926956" cy="4524315"/>
          </a:xfrm>
          <a:prstGeom prst="rect">
            <a:avLst/>
          </a:prstGeom>
          <a:noFill/>
        </p:spPr>
        <p:txBody>
          <a:bodyPr wrap="square">
            <a:spAutoFit/>
          </a:bodyPr>
          <a:lstStyle/>
          <a:p>
            <a:pPr algn="just">
              <a:buFont typeface="Arial" panose="020B0604020202020204" pitchFamily="34" charset="0"/>
              <a:buChar char="•"/>
            </a:pPr>
            <a:r>
              <a:rPr lang="en-US" sz="3200" b="0" i="0" dirty="0">
                <a:solidFill>
                  <a:srgbClr val="292929"/>
                </a:solidFill>
                <a:effectLst/>
                <a:latin typeface="source-serif-pro"/>
              </a:rPr>
              <a:t> If at least one abstract method exists inside a class then the whole       class should be abstract.</a:t>
            </a:r>
          </a:p>
          <a:p>
            <a:pPr algn="l">
              <a:buFont typeface="Arial" panose="020B0604020202020204" pitchFamily="34" charset="0"/>
              <a:buChar char="•"/>
            </a:pPr>
            <a:r>
              <a:rPr lang="en-US" sz="3200" b="0" i="0" dirty="0">
                <a:solidFill>
                  <a:srgbClr val="292929"/>
                </a:solidFill>
                <a:effectLst/>
                <a:latin typeface="source-serif-pro"/>
              </a:rPr>
              <a:t> We can have an abstract class with no abstract methods.</a:t>
            </a:r>
          </a:p>
          <a:p>
            <a:pPr algn="l">
              <a:buFont typeface="Arial" panose="020B0604020202020204" pitchFamily="34" charset="0"/>
              <a:buChar char="•"/>
            </a:pPr>
            <a:r>
              <a:rPr lang="en-US" sz="3200" b="0" i="0" dirty="0">
                <a:solidFill>
                  <a:srgbClr val="292929"/>
                </a:solidFill>
                <a:effectLst/>
                <a:latin typeface="source-serif-pro"/>
              </a:rPr>
              <a:t> We can have any number of abstract as well as non-abstract methods inside an abstract class at the same time.</a:t>
            </a:r>
          </a:p>
          <a:p>
            <a:pPr algn="l">
              <a:buFont typeface="Arial" panose="020B0604020202020204" pitchFamily="34" charset="0"/>
              <a:buChar char="•"/>
            </a:pPr>
            <a:r>
              <a:rPr lang="en-US" sz="3200" b="0" i="0" dirty="0">
                <a:solidFill>
                  <a:srgbClr val="292929"/>
                </a:solidFill>
                <a:effectLst/>
                <a:latin typeface="source-serif-pro"/>
              </a:rPr>
              <a:t> The first concrete sub class of an abstract class must provide implementation to all abstract methods.</a:t>
            </a:r>
          </a:p>
          <a:p>
            <a:pPr algn="l">
              <a:buFont typeface="Arial" panose="020B0604020202020204" pitchFamily="34" charset="0"/>
              <a:buChar char="•"/>
            </a:pPr>
            <a:r>
              <a:rPr lang="en-US" sz="3200" b="0" i="0" dirty="0">
                <a:solidFill>
                  <a:srgbClr val="292929"/>
                </a:solidFill>
                <a:effectLst/>
                <a:latin typeface="source-serif-pro"/>
              </a:rPr>
              <a:t> If this doesn’t happen, then the sub class also should be marked as abstract.</a:t>
            </a:r>
          </a:p>
        </p:txBody>
      </p:sp>
    </p:spTree>
    <p:extLst>
      <p:ext uri="{BB962C8B-B14F-4D97-AF65-F5344CB8AC3E}">
        <p14:creationId xmlns:p14="http://schemas.microsoft.com/office/powerpoint/2010/main" val="174873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838884-55F6-BBAB-29B3-B83A92280B01}"/>
              </a:ext>
            </a:extLst>
          </p:cNvPr>
          <p:cNvSpPr txBox="1"/>
          <p:nvPr/>
        </p:nvSpPr>
        <p:spPr>
          <a:xfrm>
            <a:off x="2597426" y="136525"/>
            <a:ext cx="6096000" cy="3970318"/>
          </a:xfrm>
          <a:prstGeom prst="rect">
            <a:avLst/>
          </a:prstGeom>
          <a:noFill/>
        </p:spPr>
        <p:txBody>
          <a:bodyPr wrap="square">
            <a:spAutoFit/>
          </a:bodyPr>
          <a:lstStyle/>
          <a:p>
            <a:r>
              <a:rPr lang="en-IN" b="1" i="0" dirty="0">
                <a:solidFill>
                  <a:srgbClr val="292929"/>
                </a:solidFill>
                <a:effectLst/>
                <a:latin typeface="Menlo"/>
              </a:rPr>
              <a:t>abstract</a:t>
            </a:r>
            <a:r>
              <a:rPr lang="en-IN" b="0" i="0" dirty="0">
                <a:solidFill>
                  <a:srgbClr val="292929"/>
                </a:solidFill>
                <a:effectLst/>
                <a:latin typeface="Menlo"/>
              </a:rPr>
              <a:t> class Shape {</a:t>
            </a:r>
            <a:br>
              <a:rPr lang="en-IN" dirty="0"/>
            </a:br>
            <a:r>
              <a:rPr lang="en-IN" dirty="0"/>
              <a:t>     </a:t>
            </a:r>
            <a:r>
              <a:rPr lang="en-IN" b="0" i="0" dirty="0">
                <a:solidFill>
                  <a:srgbClr val="292929"/>
                </a:solidFill>
                <a:effectLst/>
                <a:latin typeface="Menlo"/>
              </a:rPr>
              <a:t>public </a:t>
            </a:r>
            <a:r>
              <a:rPr lang="en-IN" b="1" i="0" dirty="0">
                <a:solidFill>
                  <a:srgbClr val="292929"/>
                </a:solidFill>
                <a:effectLst/>
                <a:latin typeface="Menlo"/>
              </a:rPr>
              <a:t>abstract</a:t>
            </a:r>
            <a:r>
              <a:rPr lang="en-IN" b="0" i="0" dirty="0">
                <a:solidFill>
                  <a:srgbClr val="292929"/>
                </a:solidFill>
                <a:effectLst/>
                <a:latin typeface="Menlo"/>
              </a:rPr>
              <a:t> void draw();</a:t>
            </a:r>
            <a:br>
              <a:rPr lang="en-IN" dirty="0"/>
            </a:br>
            <a:r>
              <a:rPr lang="en-IN" b="0" i="0" dirty="0">
                <a:solidFill>
                  <a:srgbClr val="292929"/>
                </a:solidFill>
                <a:effectLst/>
                <a:latin typeface="Menlo"/>
              </a:rPr>
              <a:t>}</a:t>
            </a:r>
            <a:br>
              <a:rPr lang="en-IN" dirty="0"/>
            </a:br>
            <a:r>
              <a:rPr lang="en-IN" b="0" i="0" dirty="0">
                <a:solidFill>
                  <a:srgbClr val="292929"/>
                </a:solidFill>
                <a:effectLst/>
                <a:latin typeface="Menlo"/>
              </a:rPr>
              <a:t>class Circle </a:t>
            </a:r>
            <a:r>
              <a:rPr lang="en-IN" b="1" i="0" dirty="0">
                <a:solidFill>
                  <a:srgbClr val="292929"/>
                </a:solidFill>
                <a:effectLst/>
                <a:latin typeface="Menlo"/>
              </a:rPr>
              <a:t>extends</a:t>
            </a:r>
            <a:r>
              <a:rPr lang="en-IN" b="0" i="0" dirty="0">
                <a:solidFill>
                  <a:srgbClr val="292929"/>
                </a:solidFill>
                <a:effectLst/>
                <a:latin typeface="Menlo"/>
              </a:rPr>
              <a:t> Shape{</a:t>
            </a:r>
            <a:br>
              <a:rPr lang="en-IN" dirty="0"/>
            </a:br>
            <a:r>
              <a:rPr lang="en-IN" dirty="0"/>
              <a:t>     </a:t>
            </a:r>
            <a:r>
              <a:rPr lang="en-IN" b="0" i="0" dirty="0">
                <a:solidFill>
                  <a:srgbClr val="292929"/>
                </a:solidFill>
                <a:effectLst/>
                <a:latin typeface="Menlo"/>
              </a:rPr>
              <a:t>public void draw() {</a:t>
            </a:r>
            <a:br>
              <a:rPr lang="en-IN" dirty="0"/>
            </a:br>
            <a:r>
              <a:rPr lang="en-IN" dirty="0"/>
              <a:t>        </a:t>
            </a:r>
            <a:r>
              <a:rPr lang="en-IN" b="0" i="0" dirty="0" err="1">
                <a:solidFill>
                  <a:srgbClr val="292929"/>
                </a:solidFill>
                <a:effectLst/>
                <a:latin typeface="Menlo"/>
              </a:rPr>
              <a:t>System.out.println</a:t>
            </a:r>
            <a:r>
              <a:rPr lang="en-IN" b="0" i="0" dirty="0">
                <a:solidFill>
                  <a:srgbClr val="292929"/>
                </a:solidFill>
                <a:effectLst/>
                <a:latin typeface="Menlo"/>
              </a:rPr>
              <a:t>("Circle!");</a:t>
            </a:r>
            <a:br>
              <a:rPr lang="en-IN" dirty="0"/>
            </a:br>
            <a:r>
              <a:rPr lang="en-IN" b="0" i="0" dirty="0">
                <a:solidFill>
                  <a:srgbClr val="292929"/>
                </a:solidFill>
                <a:effectLst/>
                <a:latin typeface="Menlo"/>
              </a:rPr>
              <a:t>}</a:t>
            </a:r>
            <a:br>
              <a:rPr lang="en-IN" dirty="0"/>
            </a:br>
            <a:r>
              <a:rPr lang="en-IN" b="0" i="0" dirty="0">
                <a:solidFill>
                  <a:srgbClr val="292929"/>
                </a:solidFill>
                <a:effectLst/>
                <a:latin typeface="Menlo"/>
              </a:rPr>
              <a:t>}</a:t>
            </a:r>
            <a:br>
              <a:rPr lang="en-IN" dirty="0"/>
            </a:br>
            <a:r>
              <a:rPr lang="en-IN" b="0" i="0" dirty="0">
                <a:solidFill>
                  <a:srgbClr val="292929"/>
                </a:solidFill>
                <a:effectLst/>
                <a:latin typeface="Menlo"/>
              </a:rPr>
              <a:t>public class Test {</a:t>
            </a:r>
            <a:br>
              <a:rPr lang="en-IN" dirty="0"/>
            </a:br>
            <a:r>
              <a:rPr lang="en-IN" dirty="0"/>
              <a:t>      </a:t>
            </a:r>
            <a:r>
              <a:rPr lang="en-IN" b="0" i="0" dirty="0">
                <a:solidFill>
                  <a:srgbClr val="292929"/>
                </a:solidFill>
                <a:effectLst/>
                <a:latin typeface="Menlo"/>
              </a:rPr>
              <a:t>public static void main(String[] </a:t>
            </a:r>
            <a:r>
              <a:rPr lang="en-IN" b="0" i="0" dirty="0" err="1">
                <a:solidFill>
                  <a:srgbClr val="292929"/>
                </a:solidFill>
                <a:effectLst/>
                <a:latin typeface="Menlo"/>
              </a:rPr>
              <a:t>args</a:t>
            </a:r>
            <a:r>
              <a:rPr lang="en-IN" b="0" i="0" dirty="0">
                <a:solidFill>
                  <a:srgbClr val="292929"/>
                </a:solidFill>
                <a:effectLst/>
                <a:latin typeface="Menlo"/>
              </a:rPr>
              <a:t>) {</a:t>
            </a:r>
            <a:br>
              <a:rPr lang="en-IN" dirty="0"/>
            </a:br>
            <a:r>
              <a:rPr lang="en-IN" dirty="0"/>
              <a:t>          </a:t>
            </a:r>
            <a:r>
              <a:rPr lang="en-IN" b="0" i="0" dirty="0">
                <a:solidFill>
                  <a:srgbClr val="292929"/>
                </a:solidFill>
                <a:effectLst/>
                <a:latin typeface="Menlo"/>
              </a:rPr>
              <a:t>Shape circle = new Circle();</a:t>
            </a:r>
            <a:br>
              <a:rPr lang="en-IN" dirty="0"/>
            </a:br>
            <a:r>
              <a:rPr lang="en-IN" dirty="0"/>
              <a:t>          </a:t>
            </a:r>
            <a:r>
              <a:rPr lang="en-IN" b="0" i="0" dirty="0" err="1">
                <a:solidFill>
                  <a:srgbClr val="292929"/>
                </a:solidFill>
                <a:effectLst/>
                <a:latin typeface="Menlo"/>
              </a:rPr>
              <a:t>circle.draw</a:t>
            </a:r>
            <a:r>
              <a:rPr lang="en-IN" b="0" i="0" dirty="0">
                <a:solidFill>
                  <a:srgbClr val="292929"/>
                </a:solidFill>
                <a:effectLst/>
                <a:latin typeface="Menlo"/>
              </a:rPr>
              <a:t>();</a:t>
            </a:r>
            <a:br>
              <a:rPr lang="en-IN" dirty="0"/>
            </a:br>
            <a:r>
              <a:rPr lang="en-IN" dirty="0"/>
              <a:t>     </a:t>
            </a:r>
            <a:r>
              <a:rPr lang="en-IN" b="0" i="0" dirty="0">
                <a:solidFill>
                  <a:srgbClr val="292929"/>
                </a:solidFill>
                <a:effectLst/>
                <a:latin typeface="Menlo"/>
              </a:rPr>
              <a:t>}</a:t>
            </a:r>
            <a:br>
              <a:rPr lang="en-IN" dirty="0"/>
            </a:br>
            <a:r>
              <a:rPr lang="en-IN" b="0" i="0" dirty="0">
                <a:solidFill>
                  <a:srgbClr val="292929"/>
                </a:solidFill>
                <a:effectLst/>
                <a:latin typeface="Menlo"/>
              </a:rPr>
              <a:t>}</a:t>
            </a:r>
            <a:endParaRPr lang="en-IN" dirty="0"/>
          </a:p>
        </p:txBody>
      </p:sp>
      <p:pic>
        <p:nvPicPr>
          <p:cNvPr id="6" name="Picture 5">
            <a:extLst>
              <a:ext uri="{FF2B5EF4-FFF2-40B4-BE49-F238E27FC236}">
                <a16:creationId xmlns:a16="http://schemas.microsoft.com/office/drawing/2014/main" id="{696259BA-87FF-1F0E-89E6-B837AF420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6503" y="2926038"/>
            <a:ext cx="2009775" cy="3152775"/>
          </a:xfrm>
          <a:prstGeom prst="rect">
            <a:avLst/>
          </a:prstGeom>
        </p:spPr>
      </p:pic>
    </p:spTree>
    <p:extLst>
      <p:ext uri="{BB962C8B-B14F-4D97-AF65-F5344CB8AC3E}">
        <p14:creationId xmlns:p14="http://schemas.microsoft.com/office/powerpoint/2010/main" val="2393529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1835</TotalTime>
  <Words>1022</Words>
  <Application>Microsoft Office PowerPoint</Application>
  <PresentationFormat>Widescreen</PresentationFormat>
  <Paragraphs>123</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Calibri</vt:lpstr>
      <vt:lpstr>Calibri Light</vt:lpstr>
      <vt:lpstr>inter-regular</vt:lpstr>
      <vt:lpstr>Menlo</vt:lpstr>
      <vt:lpstr>sohne</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Pepsi</dc:creator>
  <cp:lastModifiedBy>Ashish Kumar</cp:lastModifiedBy>
  <cp:revision>589</cp:revision>
  <dcterms:created xsi:type="dcterms:W3CDTF">2014-12-13T17:58:35Z</dcterms:created>
  <dcterms:modified xsi:type="dcterms:W3CDTF">2022-11-03T02:38:41Z</dcterms:modified>
</cp:coreProperties>
</file>