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580" autoAdjust="0"/>
  </p:normalViewPr>
  <p:slideViewPr>
    <p:cSldViewPr snapToGrid="0">
      <p:cViewPr varScale="1">
        <p:scale>
          <a:sx n="65" d="100"/>
          <a:sy n="65" d="100"/>
        </p:scale>
        <p:origin x="-918"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FEC0E7-6B59-4B36-A09F-457158673C84}" type="datetimeFigureOut">
              <a:rPr lang="en-US" smtClean="0"/>
              <a:pPr/>
              <a:t>20-Jan-19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2DC274-3DF5-4484-AFAF-00DA7D94EB7F}" type="slidenum">
              <a:rPr lang="en-US" smtClean="0"/>
              <a:pPr/>
              <a:t>‹#›</a:t>
            </a:fld>
            <a:endParaRPr lang="en-US"/>
          </a:p>
        </p:txBody>
      </p:sp>
    </p:spTree>
    <p:extLst>
      <p:ext uri="{BB962C8B-B14F-4D97-AF65-F5344CB8AC3E}">
        <p14:creationId xmlns:p14="http://schemas.microsoft.com/office/powerpoint/2010/main" xmlns="" val="3440597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DC274-3DF5-4484-AFAF-00DA7D94EB7F}" type="slidenum">
              <a:rPr lang="en-US" smtClean="0"/>
              <a:pPr/>
              <a:t>1</a:t>
            </a:fld>
            <a:endParaRPr lang="en-US"/>
          </a:p>
        </p:txBody>
      </p:sp>
    </p:spTree>
    <p:extLst>
      <p:ext uri="{BB962C8B-B14F-4D97-AF65-F5344CB8AC3E}">
        <p14:creationId xmlns:p14="http://schemas.microsoft.com/office/powerpoint/2010/main" xmlns="" val="133065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2DC274-3DF5-4484-AFAF-00DA7D94EB7F}" type="slidenum">
              <a:rPr lang="en-US" smtClean="0"/>
              <a:pPr/>
              <a:t>5</a:t>
            </a:fld>
            <a:endParaRPr lang="en-US"/>
          </a:p>
        </p:txBody>
      </p:sp>
    </p:spTree>
    <p:extLst>
      <p:ext uri="{BB962C8B-B14F-4D97-AF65-F5344CB8AC3E}">
        <p14:creationId xmlns:p14="http://schemas.microsoft.com/office/powerpoint/2010/main" xmlns="" val="702338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050232-CBB6-4DFA-8E92-77F500F4B06E}" type="datetimeFigureOut">
              <a:rPr lang="en-IN" smtClean="0"/>
              <a:pPr/>
              <a:t>20-01-2019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409874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050232-CBB6-4DFA-8E92-77F500F4B06E}" type="datetimeFigureOut">
              <a:rPr lang="en-IN" smtClean="0"/>
              <a:pPr/>
              <a:t>20-01-2019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26902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050232-CBB6-4DFA-8E92-77F500F4B06E}" type="datetimeFigureOut">
              <a:rPr lang="en-IN" smtClean="0"/>
              <a:pPr/>
              <a:t>20-01-2019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4167245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050232-CBB6-4DFA-8E92-77F500F4B06E}" type="datetimeFigureOut">
              <a:rPr lang="en-IN" smtClean="0"/>
              <a:pPr/>
              <a:t>20-01-2019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53971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050232-CBB6-4DFA-8E92-77F500F4B06E}" type="datetimeFigureOut">
              <a:rPr lang="en-IN" smtClean="0"/>
              <a:pPr/>
              <a:t>20-01-2019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329913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050232-CBB6-4DFA-8E92-77F500F4B06E}" type="datetimeFigureOut">
              <a:rPr lang="en-IN" smtClean="0"/>
              <a:pPr/>
              <a:t>20-01-2019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318003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050232-CBB6-4DFA-8E92-77F500F4B06E}" type="datetimeFigureOut">
              <a:rPr lang="en-IN" smtClean="0"/>
              <a:pPr/>
              <a:t>20-01-2019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128187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050232-CBB6-4DFA-8E92-77F500F4B06E}" type="datetimeFigureOut">
              <a:rPr lang="en-IN" smtClean="0"/>
              <a:pPr/>
              <a:t>20-01-2019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123113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50232-CBB6-4DFA-8E92-77F500F4B06E}" type="datetimeFigureOut">
              <a:rPr lang="en-IN" smtClean="0"/>
              <a:pPr/>
              <a:t>20-01-2019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402621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050232-CBB6-4DFA-8E92-77F500F4B06E}" type="datetimeFigureOut">
              <a:rPr lang="en-IN" smtClean="0"/>
              <a:pPr/>
              <a:t>20-01-2019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166634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050232-CBB6-4DFA-8E92-77F500F4B06E}" type="datetimeFigureOut">
              <a:rPr lang="en-IN" smtClean="0"/>
              <a:pPr/>
              <a:t>20-01-2019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419337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50232-CBB6-4DFA-8E92-77F500F4B06E}" type="datetimeFigureOut">
              <a:rPr lang="en-IN" smtClean="0"/>
              <a:pPr/>
              <a:t>20-01-2019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97FAE-031D-4483-8F21-1C20A9C98A4E}" type="slidenum">
              <a:rPr lang="en-IN" smtClean="0"/>
              <a:pPr/>
              <a:t>‹#›</a:t>
            </a:fld>
            <a:endParaRPr lang="en-IN"/>
          </a:p>
        </p:txBody>
      </p:sp>
    </p:spTree>
    <p:extLst>
      <p:ext uri="{BB962C8B-B14F-4D97-AF65-F5344CB8AC3E}">
        <p14:creationId xmlns:p14="http://schemas.microsoft.com/office/powerpoint/2010/main" xmlns="" val="2205446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5468" y="1357087"/>
            <a:ext cx="10296293" cy="584775"/>
          </a:xfrm>
          <a:prstGeom prst="rect">
            <a:avLst/>
          </a:prstGeom>
          <a:noFill/>
        </p:spPr>
        <p:txBody>
          <a:bodyPr wrap="square" rtlCol="0">
            <a:spAutoFit/>
          </a:bodyPr>
          <a:lstStyle/>
          <a:p>
            <a:pPr algn="ctr"/>
            <a:r>
              <a:rPr lang="en-IN" sz="3200" b="1" dirty="0" smtClean="0">
                <a:solidFill>
                  <a:srgbClr val="0070C0"/>
                </a:solidFill>
              </a:rPr>
              <a:t>2</a:t>
            </a:r>
            <a:r>
              <a:rPr lang="en-IN" sz="3200" b="1" baseline="30000" dirty="0" smtClean="0">
                <a:solidFill>
                  <a:srgbClr val="0070C0"/>
                </a:solidFill>
              </a:rPr>
              <a:t>nd</a:t>
            </a:r>
            <a:r>
              <a:rPr lang="en-IN" sz="3200" b="1" dirty="0" smtClean="0">
                <a:solidFill>
                  <a:srgbClr val="0070C0"/>
                </a:solidFill>
              </a:rPr>
              <a:t> AICTE-ECI-ISTE </a:t>
            </a:r>
            <a:r>
              <a:rPr lang="en-IN" sz="3200" b="1" dirty="0">
                <a:solidFill>
                  <a:srgbClr val="0070C0"/>
                </a:solidFill>
              </a:rPr>
              <a:t>Chhatra Vishwakarma Awards</a:t>
            </a:r>
          </a:p>
        </p:txBody>
      </p:sp>
      <p:pic>
        <p:nvPicPr>
          <p:cNvPr id="1028" name="Picture 4" descr="Image result for Engineering Council of India 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19190" y="331008"/>
            <a:ext cx="1182571" cy="82261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083212" y="2174488"/>
            <a:ext cx="10297551" cy="646331"/>
          </a:xfrm>
          <a:prstGeom prst="rect">
            <a:avLst/>
          </a:prstGeom>
          <a:noFill/>
        </p:spPr>
        <p:txBody>
          <a:bodyPr wrap="square" rtlCol="0">
            <a:spAutoFit/>
          </a:bodyPr>
          <a:lstStyle/>
          <a:p>
            <a:pPr algn="ctr"/>
            <a:r>
              <a:rPr lang="en-US" sz="3600" dirty="0" smtClean="0"/>
              <a:t>“Improving the Rural School Environment”</a:t>
            </a:r>
            <a:endParaRPr lang="en-US" sz="3600" dirty="0"/>
          </a:p>
        </p:txBody>
      </p:sp>
      <p:sp>
        <p:nvSpPr>
          <p:cNvPr id="8" name="TextBox 7"/>
          <p:cNvSpPr txBox="1"/>
          <p:nvPr/>
        </p:nvSpPr>
        <p:spPr>
          <a:xfrm>
            <a:off x="3681761" y="3079074"/>
            <a:ext cx="4828478" cy="400110"/>
          </a:xfrm>
          <a:prstGeom prst="rect">
            <a:avLst/>
          </a:prstGeom>
          <a:noFill/>
        </p:spPr>
        <p:txBody>
          <a:bodyPr wrap="square" rtlCol="0">
            <a:spAutoFit/>
          </a:bodyPr>
          <a:lstStyle/>
          <a:p>
            <a:pPr algn="ctr"/>
            <a:r>
              <a:rPr lang="en-IN" sz="2000" b="1" dirty="0" smtClean="0"/>
              <a:t>Team Name: </a:t>
            </a:r>
            <a:r>
              <a:rPr lang="en-US" sz="2000" b="1" dirty="0" smtClean="0"/>
              <a:t>Edu-Bridge</a:t>
            </a:r>
            <a:endParaRPr lang="en-IN" sz="2000" b="1" dirty="0"/>
          </a:p>
        </p:txBody>
      </p:sp>
      <p:sp>
        <p:nvSpPr>
          <p:cNvPr id="9" name="TextBox 8"/>
          <p:cNvSpPr txBox="1"/>
          <p:nvPr/>
        </p:nvSpPr>
        <p:spPr>
          <a:xfrm>
            <a:off x="3681761" y="3465801"/>
            <a:ext cx="4828478" cy="400110"/>
          </a:xfrm>
          <a:prstGeom prst="rect">
            <a:avLst/>
          </a:prstGeom>
          <a:noFill/>
        </p:spPr>
        <p:txBody>
          <a:bodyPr wrap="square" rtlCol="0">
            <a:spAutoFit/>
          </a:bodyPr>
          <a:lstStyle/>
          <a:p>
            <a:pPr algn="ctr"/>
            <a:r>
              <a:rPr lang="en-IN" sz="2000" b="1" dirty="0" smtClean="0"/>
              <a:t>APPLICATION ID: VIS0908134528</a:t>
            </a:r>
            <a:endParaRPr lang="en-IN" sz="2000" b="1" dirty="0"/>
          </a:p>
        </p:txBody>
      </p:sp>
      <p:sp>
        <p:nvSpPr>
          <p:cNvPr id="11" name="TextBox 10"/>
          <p:cNvSpPr txBox="1"/>
          <p:nvPr/>
        </p:nvSpPr>
        <p:spPr>
          <a:xfrm>
            <a:off x="-180278" y="4744475"/>
            <a:ext cx="4828478" cy="369332"/>
          </a:xfrm>
          <a:prstGeom prst="rect">
            <a:avLst/>
          </a:prstGeom>
          <a:noFill/>
        </p:spPr>
        <p:txBody>
          <a:bodyPr wrap="square" rtlCol="0">
            <a:spAutoFit/>
          </a:bodyPr>
          <a:lstStyle/>
          <a:p>
            <a:pPr algn="ctr"/>
            <a:r>
              <a:rPr lang="en-US" dirty="0" smtClean="0"/>
              <a:t>Ch.Haarika(TL)</a:t>
            </a:r>
            <a:endParaRPr lang="en-IN" b="1" dirty="0"/>
          </a:p>
        </p:txBody>
      </p:sp>
      <p:sp>
        <p:nvSpPr>
          <p:cNvPr id="12" name="TextBox 11"/>
          <p:cNvSpPr txBox="1"/>
          <p:nvPr/>
        </p:nvSpPr>
        <p:spPr>
          <a:xfrm>
            <a:off x="-180278" y="5113807"/>
            <a:ext cx="4828478" cy="369332"/>
          </a:xfrm>
          <a:prstGeom prst="rect">
            <a:avLst/>
          </a:prstGeom>
          <a:noFill/>
        </p:spPr>
        <p:txBody>
          <a:bodyPr wrap="square" rtlCol="0">
            <a:spAutoFit/>
          </a:bodyPr>
          <a:lstStyle/>
          <a:p>
            <a:pPr algn="ctr"/>
            <a:r>
              <a:rPr lang="en-US" dirty="0" smtClean="0"/>
              <a:t>Ashish Kumar</a:t>
            </a:r>
            <a:endParaRPr lang="en-IN" b="1" dirty="0"/>
          </a:p>
        </p:txBody>
      </p:sp>
      <p:sp>
        <p:nvSpPr>
          <p:cNvPr id="13" name="TextBox 12"/>
          <p:cNvSpPr txBox="1"/>
          <p:nvPr/>
        </p:nvSpPr>
        <p:spPr>
          <a:xfrm>
            <a:off x="-180278" y="5483139"/>
            <a:ext cx="4828478" cy="369332"/>
          </a:xfrm>
          <a:prstGeom prst="rect">
            <a:avLst/>
          </a:prstGeom>
          <a:noFill/>
        </p:spPr>
        <p:txBody>
          <a:bodyPr wrap="square" rtlCol="0">
            <a:spAutoFit/>
          </a:bodyPr>
          <a:lstStyle/>
          <a:p>
            <a:pPr algn="ctr"/>
            <a:r>
              <a:rPr lang="en-US" dirty="0" smtClean="0"/>
              <a:t>P.Rachana</a:t>
            </a:r>
            <a:endParaRPr lang="en-IN" b="1" dirty="0"/>
          </a:p>
        </p:txBody>
      </p:sp>
      <p:sp>
        <p:nvSpPr>
          <p:cNvPr id="14" name="TextBox 13"/>
          <p:cNvSpPr txBox="1"/>
          <p:nvPr/>
        </p:nvSpPr>
        <p:spPr>
          <a:xfrm>
            <a:off x="-180278" y="5854115"/>
            <a:ext cx="4828478" cy="369332"/>
          </a:xfrm>
          <a:prstGeom prst="rect">
            <a:avLst/>
          </a:prstGeom>
          <a:noFill/>
        </p:spPr>
        <p:txBody>
          <a:bodyPr wrap="square" rtlCol="0">
            <a:spAutoFit/>
          </a:bodyPr>
          <a:lstStyle/>
          <a:p>
            <a:pPr algn="ctr"/>
            <a:r>
              <a:rPr lang="en-US" dirty="0" smtClean="0"/>
              <a:t>K.Swarnamika</a:t>
            </a:r>
            <a:endParaRPr lang="en-IN" b="1" dirty="0"/>
          </a:p>
        </p:txBody>
      </p:sp>
      <p:sp>
        <p:nvSpPr>
          <p:cNvPr id="15" name="TextBox 14"/>
          <p:cNvSpPr txBox="1"/>
          <p:nvPr/>
        </p:nvSpPr>
        <p:spPr>
          <a:xfrm>
            <a:off x="7363522" y="4744475"/>
            <a:ext cx="4828478" cy="369332"/>
          </a:xfrm>
          <a:prstGeom prst="rect">
            <a:avLst/>
          </a:prstGeom>
          <a:noFill/>
        </p:spPr>
        <p:txBody>
          <a:bodyPr wrap="square" rtlCol="0">
            <a:spAutoFit/>
          </a:bodyPr>
          <a:lstStyle/>
          <a:p>
            <a:pPr algn="ctr"/>
            <a:r>
              <a:rPr lang="en-US" dirty="0" smtClean="0"/>
              <a:t>Mrs. R.Sailaja</a:t>
            </a:r>
            <a:endParaRPr lang="en-IN" b="1" dirty="0"/>
          </a:p>
        </p:txBody>
      </p:sp>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61962" y="229012"/>
            <a:ext cx="1050470" cy="1050470"/>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597884" y="90417"/>
            <a:ext cx="1111459" cy="1111459"/>
          </a:xfrm>
          <a:prstGeom prst="rect">
            <a:avLst/>
          </a:prstGeom>
        </p:spPr>
      </p:pic>
    </p:spTree>
    <p:extLst>
      <p:ext uri="{BB962C8B-B14F-4D97-AF65-F5344CB8AC3E}">
        <p14:creationId xmlns:p14="http://schemas.microsoft.com/office/powerpoint/2010/main" xmlns="" val="1101229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8585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681761" y="0"/>
            <a:ext cx="4828478" cy="646331"/>
          </a:xfrm>
          <a:prstGeom prst="rect">
            <a:avLst/>
          </a:prstGeom>
          <a:noFill/>
        </p:spPr>
        <p:txBody>
          <a:bodyPr wrap="square" rtlCol="0">
            <a:spAutoFit/>
          </a:bodyPr>
          <a:lstStyle/>
          <a:p>
            <a:pPr algn="ctr"/>
            <a:r>
              <a:rPr lang="en-IN" sz="3600" b="1" dirty="0" smtClean="0"/>
              <a:t>Problem Statement</a:t>
            </a:r>
            <a:endParaRPr lang="en-IN" sz="3600" b="1" dirty="0"/>
          </a:p>
        </p:txBody>
      </p:sp>
      <p:sp>
        <p:nvSpPr>
          <p:cNvPr id="6" name="TextBox 5"/>
          <p:cNvSpPr txBox="1"/>
          <p:nvPr/>
        </p:nvSpPr>
        <p:spPr>
          <a:xfrm>
            <a:off x="235177" y="916230"/>
            <a:ext cx="6893168" cy="5693866"/>
          </a:xfrm>
          <a:prstGeom prst="rect">
            <a:avLst/>
          </a:prstGeom>
          <a:noFill/>
        </p:spPr>
        <p:txBody>
          <a:bodyPr wrap="square" rtlCol="0">
            <a:spAutoFit/>
          </a:bodyPr>
          <a:lstStyle/>
          <a:p>
            <a:pPr algn="just"/>
            <a:r>
              <a:rPr lang="en-US" sz="2800" dirty="0" smtClean="0"/>
              <a:t>During the year 2015-2016 student’s enrolment in to government schools across 20 Indian states had fell by 13 million , while private schools acquired 17.5 million new students. The main reason for this down fall is lack of good infrastructure, teachers, facilities and delay in government response. To resolve this problem, the government is taking some steps and instructing the MEO’s and DEO’s regularly in this regard. But this communication is going through letters which consumes much time in implementation and also increases paper work.</a:t>
            </a:r>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53814" y="526001"/>
            <a:ext cx="4621068" cy="6213002"/>
          </a:xfrm>
          <a:prstGeom prst="rect">
            <a:avLst/>
          </a:prstGeom>
        </p:spPr>
      </p:pic>
    </p:spTree>
    <p:extLst>
      <p:ext uri="{BB962C8B-B14F-4D97-AF65-F5344CB8AC3E}">
        <p14:creationId xmlns:p14="http://schemas.microsoft.com/office/powerpoint/2010/main" xmlns="" val="310659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42311" y="196948"/>
            <a:ext cx="3932237" cy="703386"/>
          </a:xfrm>
        </p:spPr>
        <p:txBody>
          <a:bodyPr>
            <a:normAutofit fontScale="90000"/>
          </a:bodyPr>
          <a:lstStyle/>
          <a:p>
            <a:pPr algn="ctr"/>
            <a:r>
              <a:rPr lang="en-IN" b="1" dirty="0" smtClean="0">
                <a:latin typeface="+mn-lt"/>
              </a:rPr>
              <a:t>Scenario Description</a:t>
            </a:r>
            <a:br>
              <a:rPr lang="en-IN" b="1" dirty="0" smtClean="0">
                <a:latin typeface="+mn-lt"/>
              </a:rPr>
            </a:br>
            <a:endParaRPr lang="en-US" dirty="0">
              <a:latin typeface="+mn-lt"/>
            </a:endParaRPr>
          </a:p>
        </p:txBody>
      </p:sp>
      <p:pic>
        <p:nvPicPr>
          <p:cNvPr id="3" name="Picture Placeholder 2"/>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7785" r="7785"/>
          <a:stretch>
            <a:fillRect/>
          </a:stretch>
        </p:blipFill>
        <p:spPr>
          <a:xfrm>
            <a:off x="5113338" y="1042988"/>
            <a:ext cx="6172200" cy="4873625"/>
          </a:xfrm>
        </p:spPr>
      </p:pic>
      <p:sp>
        <p:nvSpPr>
          <p:cNvPr id="8" name="Text Placeholder 7"/>
          <p:cNvSpPr>
            <a:spLocks noGrp="1"/>
          </p:cNvSpPr>
          <p:nvPr>
            <p:ph type="body" sz="half" idx="2"/>
          </p:nvPr>
        </p:nvSpPr>
        <p:spPr>
          <a:xfrm>
            <a:off x="797585" y="1405719"/>
            <a:ext cx="4027633" cy="4699659"/>
          </a:xfrm>
        </p:spPr>
        <p:txBody>
          <a:bodyPr>
            <a:normAutofit/>
          </a:bodyPr>
          <a:lstStyle/>
          <a:p>
            <a:pPr lvl="0" algn="just"/>
            <a:r>
              <a:rPr lang="en-US" sz="2400" dirty="0" smtClean="0"/>
              <a:t>During the year 2015-2016 student’s enrolment in to government schools across 20 Indian states had fell by 13 million , while private schools acquired 17.5 million new students. The main reason for this down fall is lack of good infrastructure, teachers, facilities and delay in government response. </a:t>
            </a:r>
            <a:endParaRPr lang="en-IN" sz="2400" dirty="0" smtClean="0"/>
          </a:p>
          <a:p>
            <a:pPr algn="just"/>
            <a:endParaRPr lang="en-US" sz="2400" dirty="0"/>
          </a:p>
        </p:txBody>
      </p:sp>
    </p:spTree>
    <p:extLst>
      <p:ext uri="{BB962C8B-B14F-4D97-AF65-F5344CB8AC3E}">
        <p14:creationId xmlns:p14="http://schemas.microsoft.com/office/powerpoint/2010/main" xmlns="" val="421524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1761" y="546410"/>
            <a:ext cx="4828478" cy="646331"/>
          </a:xfrm>
          <a:prstGeom prst="rect">
            <a:avLst/>
          </a:prstGeom>
          <a:noFill/>
        </p:spPr>
        <p:txBody>
          <a:bodyPr wrap="square" rtlCol="0">
            <a:spAutoFit/>
          </a:bodyPr>
          <a:lstStyle/>
          <a:p>
            <a:pPr algn="ctr"/>
            <a:r>
              <a:rPr lang="en-IN" sz="3600" b="1" dirty="0" smtClean="0"/>
              <a:t>Solution</a:t>
            </a:r>
            <a:endParaRPr lang="en-IN" sz="3600" b="1" dirty="0"/>
          </a:p>
        </p:txBody>
      </p:sp>
      <p:sp>
        <p:nvSpPr>
          <p:cNvPr id="7" name="TextBox 6"/>
          <p:cNvSpPr txBox="1"/>
          <p:nvPr/>
        </p:nvSpPr>
        <p:spPr>
          <a:xfrm>
            <a:off x="926925" y="1478071"/>
            <a:ext cx="9695145"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The solution for this problem is to use media which consumes less time to send the information.</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For that, we are planning to develop a website which takes the </a:t>
            </a:r>
            <a:r>
              <a:rPr lang="en-US" sz="2400" dirty="0"/>
              <a:t>requirements </a:t>
            </a:r>
            <a:r>
              <a:rPr lang="en-US" sz="2400" dirty="0" smtClean="0"/>
              <a:t>regarding  infrastructure of Primary, Upper Primary &amp; High School from staff(Head Master, Incharge HeadMaster, Faculty, S.M.C(School Management Committee)) and send it to the Mandal Educational officer (MEO) and District Educational officer (DEO).</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As a result, the  information can be reached in accurate time and the government can get the information when ever required and respond according to it. </a:t>
            </a:r>
            <a:endParaRPr lang="en-IN" sz="2400" dirty="0"/>
          </a:p>
        </p:txBody>
      </p:sp>
    </p:spTree>
    <p:extLst>
      <p:ext uri="{BB962C8B-B14F-4D97-AF65-F5344CB8AC3E}">
        <p14:creationId xmlns:p14="http://schemas.microsoft.com/office/powerpoint/2010/main" xmlns="" val="310869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7693" y="0"/>
            <a:ext cx="4828478" cy="646331"/>
          </a:xfrm>
          <a:prstGeom prst="rect">
            <a:avLst/>
          </a:prstGeom>
          <a:noFill/>
        </p:spPr>
        <p:txBody>
          <a:bodyPr wrap="square" rtlCol="0">
            <a:spAutoFit/>
          </a:bodyPr>
          <a:lstStyle/>
          <a:p>
            <a:pPr algn="ctr"/>
            <a:r>
              <a:rPr lang="en-IN" sz="3600" b="1" dirty="0" smtClean="0"/>
              <a:t>Flow Diagram</a:t>
            </a:r>
            <a:endParaRPr lang="en-IN" sz="3600" b="1" dirty="0"/>
          </a:p>
        </p:txBody>
      </p:sp>
      <p:sp>
        <p:nvSpPr>
          <p:cNvPr id="5" name="TextBox 4"/>
          <p:cNvSpPr txBox="1"/>
          <p:nvPr/>
        </p:nvSpPr>
        <p:spPr>
          <a:xfrm>
            <a:off x="1691268" y="2207941"/>
            <a:ext cx="8809463" cy="369332"/>
          </a:xfrm>
          <a:prstGeom prst="rect">
            <a:avLst/>
          </a:prstGeom>
          <a:noFill/>
        </p:spPr>
        <p:txBody>
          <a:bodyPr wrap="square" rtlCol="0">
            <a:spAutoFit/>
          </a:bodyPr>
          <a:lstStyle/>
          <a:p>
            <a:pPr lvl="0" algn="ctr"/>
            <a:endParaRPr lang="en-IN" dirty="0"/>
          </a:p>
        </p:txBody>
      </p:sp>
      <p:pic>
        <p:nvPicPr>
          <p:cNvPr id="6" name="Picture 5" descr="flowdiagram.png"/>
          <p:cNvPicPr>
            <a:picLocks noChangeAspect="1"/>
          </p:cNvPicPr>
          <p:nvPr/>
        </p:nvPicPr>
        <p:blipFill>
          <a:blip r:embed="rId3"/>
          <a:stretch>
            <a:fillRect/>
          </a:stretch>
        </p:blipFill>
        <p:spPr>
          <a:xfrm>
            <a:off x="2644725" y="450166"/>
            <a:ext cx="9748911" cy="6407834"/>
          </a:xfrm>
          <a:prstGeom prst="rect">
            <a:avLst/>
          </a:prstGeom>
        </p:spPr>
      </p:pic>
    </p:spTree>
    <p:extLst>
      <p:ext uri="{BB962C8B-B14F-4D97-AF65-F5344CB8AC3E}">
        <p14:creationId xmlns:p14="http://schemas.microsoft.com/office/powerpoint/2010/main" xmlns="" val="315037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1761" y="0"/>
            <a:ext cx="4828478" cy="646331"/>
          </a:xfrm>
          <a:prstGeom prst="rect">
            <a:avLst/>
          </a:prstGeom>
          <a:noFill/>
        </p:spPr>
        <p:txBody>
          <a:bodyPr wrap="square" rtlCol="0">
            <a:spAutoFit/>
          </a:bodyPr>
          <a:lstStyle/>
          <a:p>
            <a:pPr algn="ctr"/>
            <a:r>
              <a:rPr lang="en-IN" sz="3600" b="1" dirty="0" smtClean="0"/>
              <a:t>Pictures</a:t>
            </a:r>
            <a:endParaRPr lang="en-IN" sz="3600" b="1" dirty="0"/>
          </a:p>
        </p:txBody>
      </p:sp>
      <p:pic>
        <p:nvPicPr>
          <p:cNvPr id="5" name="Picture 4" descr="login.PNG"/>
          <p:cNvPicPr>
            <a:picLocks noChangeAspect="1"/>
          </p:cNvPicPr>
          <p:nvPr/>
        </p:nvPicPr>
        <p:blipFill>
          <a:blip r:embed="rId2" cstate="print"/>
          <a:stretch>
            <a:fillRect/>
          </a:stretch>
        </p:blipFill>
        <p:spPr>
          <a:xfrm>
            <a:off x="0" y="594823"/>
            <a:ext cx="2813538" cy="2443799"/>
          </a:xfrm>
          <a:prstGeom prst="rect">
            <a:avLst/>
          </a:prstGeom>
        </p:spPr>
      </p:pic>
      <p:pic>
        <p:nvPicPr>
          <p:cNvPr id="7" name="Picture 6" descr="staff.PNG"/>
          <p:cNvPicPr>
            <a:picLocks noChangeAspect="1"/>
          </p:cNvPicPr>
          <p:nvPr/>
        </p:nvPicPr>
        <p:blipFill>
          <a:blip r:embed="rId3" cstate="print"/>
          <a:stretch>
            <a:fillRect/>
          </a:stretch>
        </p:blipFill>
        <p:spPr>
          <a:xfrm>
            <a:off x="2883876" y="570175"/>
            <a:ext cx="2869810" cy="2440311"/>
          </a:xfrm>
          <a:prstGeom prst="rect">
            <a:avLst/>
          </a:prstGeom>
        </p:spPr>
      </p:pic>
      <p:pic>
        <p:nvPicPr>
          <p:cNvPr id="8" name="Picture 7" descr="status.PNG"/>
          <p:cNvPicPr>
            <a:picLocks noChangeAspect="1"/>
          </p:cNvPicPr>
          <p:nvPr/>
        </p:nvPicPr>
        <p:blipFill>
          <a:blip r:embed="rId4"/>
          <a:stretch>
            <a:fillRect/>
          </a:stretch>
        </p:blipFill>
        <p:spPr>
          <a:xfrm>
            <a:off x="5824025" y="590842"/>
            <a:ext cx="3165230" cy="2405576"/>
          </a:xfrm>
          <a:prstGeom prst="rect">
            <a:avLst/>
          </a:prstGeom>
        </p:spPr>
      </p:pic>
      <p:pic>
        <p:nvPicPr>
          <p:cNvPr id="9" name="Picture 8" descr="Feedback.PNG"/>
          <p:cNvPicPr>
            <a:picLocks noChangeAspect="1"/>
          </p:cNvPicPr>
          <p:nvPr/>
        </p:nvPicPr>
        <p:blipFill>
          <a:blip r:embed="rId5"/>
          <a:stretch>
            <a:fillRect/>
          </a:stretch>
        </p:blipFill>
        <p:spPr>
          <a:xfrm>
            <a:off x="9068972" y="583564"/>
            <a:ext cx="3123028" cy="2370652"/>
          </a:xfrm>
          <a:prstGeom prst="rect">
            <a:avLst/>
          </a:prstGeom>
        </p:spPr>
      </p:pic>
      <p:pic>
        <p:nvPicPr>
          <p:cNvPr id="10" name="Picture 9" descr="contact.PNG"/>
          <p:cNvPicPr>
            <a:picLocks noChangeAspect="1"/>
          </p:cNvPicPr>
          <p:nvPr/>
        </p:nvPicPr>
        <p:blipFill>
          <a:blip r:embed="rId6" cstate="print"/>
          <a:stretch>
            <a:fillRect/>
          </a:stretch>
        </p:blipFill>
        <p:spPr>
          <a:xfrm>
            <a:off x="0" y="3636094"/>
            <a:ext cx="2827606" cy="2525555"/>
          </a:xfrm>
          <a:prstGeom prst="rect">
            <a:avLst/>
          </a:prstGeom>
        </p:spPr>
      </p:pic>
      <p:pic>
        <p:nvPicPr>
          <p:cNvPr id="11" name="Picture 10" descr="meo.png"/>
          <p:cNvPicPr>
            <a:picLocks noChangeAspect="1"/>
          </p:cNvPicPr>
          <p:nvPr/>
        </p:nvPicPr>
        <p:blipFill>
          <a:blip r:embed="rId7"/>
          <a:stretch>
            <a:fillRect/>
          </a:stretch>
        </p:blipFill>
        <p:spPr>
          <a:xfrm>
            <a:off x="2897944" y="3637292"/>
            <a:ext cx="2954215" cy="2510289"/>
          </a:xfrm>
          <a:prstGeom prst="rect">
            <a:avLst/>
          </a:prstGeom>
        </p:spPr>
      </p:pic>
      <p:pic>
        <p:nvPicPr>
          <p:cNvPr id="12" name="Picture 11" descr="deo.PNG"/>
          <p:cNvPicPr>
            <a:picLocks noChangeAspect="1"/>
          </p:cNvPicPr>
          <p:nvPr/>
        </p:nvPicPr>
        <p:blipFill>
          <a:blip r:embed="rId8"/>
          <a:stretch>
            <a:fillRect/>
          </a:stretch>
        </p:blipFill>
        <p:spPr>
          <a:xfrm>
            <a:off x="5922498" y="3651000"/>
            <a:ext cx="3123027" cy="2524717"/>
          </a:xfrm>
          <a:prstGeom prst="rect">
            <a:avLst/>
          </a:prstGeom>
        </p:spPr>
      </p:pic>
      <p:pic>
        <p:nvPicPr>
          <p:cNvPr id="13" name="Picture 12" descr="Admin_panel.png"/>
          <p:cNvPicPr>
            <a:picLocks noChangeAspect="1"/>
          </p:cNvPicPr>
          <p:nvPr/>
        </p:nvPicPr>
        <p:blipFill>
          <a:blip r:embed="rId9"/>
          <a:stretch>
            <a:fillRect/>
          </a:stretch>
        </p:blipFill>
        <p:spPr>
          <a:xfrm>
            <a:off x="9125243" y="3636933"/>
            <a:ext cx="3066757" cy="2496582"/>
          </a:xfrm>
          <a:prstGeom prst="rect">
            <a:avLst/>
          </a:prstGeom>
        </p:spPr>
      </p:pic>
    </p:spTree>
    <p:extLst>
      <p:ext uri="{BB962C8B-B14F-4D97-AF65-F5344CB8AC3E}">
        <p14:creationId xmlns:p14="http://schemas.microsoft.com/office/powerpoint/2010/main" xmlns="" val="300808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1761" y="546410"/>
            <a:ext cx="4828478" cy="646331"/>
          </a:xfrm>
          <a:prstGeom prst="rect">
            <a:avLst/>
          </a:prstGeom>
          <a:noFill/>
        </p:spPr>
        <p:txBody>
          <a:bodyPr wrap="square" rtlCol="0">
            <a:spAutoFit/>
          </a:bodyPr>
          <a:lstStyle/>
          <a:p>
            <a:pPr algn="ctr"/>
            <a:r>
              <a:rPr lang="en-IN" sz="3600" b="1" dirty="0" smtClean="0"/>
              <a:t>Prospective Impact</a:t>
            </a:r>
            <a:endParaRPr lang="en-IN" sz="3600" b="1" dirty="0"/>
          </a:p>
        </p:txBody>
      </p:sp>
      <p:sp>
        <p:nvSpPr>
          <p:cNvPr id="5" name="TextBox 4"/>
          <p:cNvSpPr txBox="1"/>
          <p:nvPr/>
        </p:nvSpPr>
        <p:spPr>
          <a:xfrm>
            <a:off x="1819244" y="1731921"/>
            <a:ext cx="8603615" cy="4832092"/>
          </a:xfrm>
          <a:prstGeom prst="rect">
            <a:avLst/>
          </a:prstGeom>
          <a:noFill/>
        </p:spPr>
        <p:txBody>
          <a:bodyPr wrap="square" rtlCol="0">
            <a:spAutoFit/>
          </a:bodyPr>
          <a:lstStyle/>
          <a:p>
            <a:pPr marL="285750" lvl="0" indent="-285750" algn="just">
              <a:buFont typeface="Wingdings" panose="05000000000000000000" pitchFamily="2" charset="2"/>
              <a:buChar char="§"/>
            </a:pPr>
            <a:r>
              <a:rPr lang="en-IN" sz="2800" dirty="0" smtClean="0"/>
              <a:t>Improving the infrastructure of govt. schools will improve education environment.</a:t>
            </a:r>
          </a:p>
          <a:p>
            <a:pPr marL="285750" lvl="0" indent="-285750" algn="just">
              <a:buFont typeface="Wingdings" panose="05000000000000000000" pitchFamily="2" charset="2"/>
              <a:buChar char="§"/>
            </a:pPr>
            <a:endParaRPr lang="en-IN" sz="2800" dirty="0" smtClean="0"/>
          </a:p>
          <a:p>
            <a:pPr marL="285750" lvl="0" indent="-285750" algn="just">
              <a:buFont typeface="Wingdings" panose="05000000000000000000" pitchFamily="2" charset="2"/>
              <a:buChar char="§"/>
            </a:pPr>
            <a:r>
              <a:rPr lang="en-IN" sz="2800" dirty="0" smtClean="0"/>
              <a:t>People will also show interest towards govt. schools &amp; hence enhancing the govt. schools strength.</a:t>
            </a:r>
          </a:p>
          <a:p>
            <a:pPr marL="285750" lvl="0" indent="-285750" algn="just">
              <a:buFont typeface="Wingdings" panose="05000000000000000000" pitchFamily="2" charset="2"/>
              <a:buChar char="§"/>
            </a:pPr>
            <a:endParaRPr lang="en-IN" sz="2800" dirty="0" smtClean="0"/>
          </a:p>
          <a:p>
            <a:pPr marL="285750" lvl="0" indent="-285750" algn="just">
              <a:buFont typeface="Wingdings" panose="05000000000000000000" pitchFamily="2" charset="2"/>
              <a:buChar char="§"/>
            </a:pPr>
            <a:r>
              <a:rPr lang="en-IN" sz="2800" dirty="0" smtClean="0"/>
              <a:t>Increasing in govt. school admissions will leads to quality education with low price.</a:t>
            </a:r>
          </a:p>
          <a:p>
            <a:pPr marL="285750" lvl="0" indent="-285750" algn="just">
              <a:buFont typeface="Wingdings" panose="05000000000000000000" pitchFamily="2" charset="2"/>
              <a:buChar char="§"/>
            </a:pPr>
            <a:endParaRPr lang="en-IN" sz="2800" dirty="0" smtClean="0"/>
          </a:p>
          <a:p>
            <a:pPr marL="285750" lvl="0" indent="-285750" algn="just">
              <a:buFont typeface="Wingdings" panose="05000000000000000000" pitchFamily="2" charset="2"/>
              <a:buChar char="§"/>
            </a:pPr>
            <a:r>
              <a:rPr lang="en-IN" sz="2800" dirty="0" smtClean="0"/>
              <a:t>Children’s education standard will enhance resulting in enhancing the society development.</a:t>
            </a:r>
          </a:p>
        </p:txBody>
      </p:sp>
    </p:spTree>
    <p:extLst>
      <p:ext uri="{BB962C8B-B14F-4D97-AF65-F5344CB8AC3E}">
        <p14:creationId xmlns:p14="http://schemas.microsoft.com/office/powerpoint/2010/main" xmlns="" val="278004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1761" y="546410"/>
            <a:ext cx="4828478" cy="646331"/>
          </a:xfrm>
          <a:prstGeom prst="rect">
            <a:avLst/>
          </a:prstGeom>
          <a:noFill/>
        </p:spPr>
        <p:txBody>
          <a:bodyPr wrap="square" rtlCol="0">
            <a:spAutoFit/>
          </a:bodyPr>
          <a:lstStyle/>
          <a:p>
            <a:pPr algn="ctr"/>
            <a:r>
              <a:rPr lang="en-IN" sz="3600" b="1" dirty="0" smtClean="0"/>
              <a:t>Novelty</a:t>
            </a:r>
            <a:endParaRPr lang="en-IN" sz="3600" b="1" dirty="0"/>
          </a:p>
        </p:txBody>
      </p:sp>
      <p:sp>
        <p:nvSpPr>
          <p:cNvPr id="6" name="TextBox 5"/>
          <p:cNvSpPr txBox="1"/>
          <p:nvPr/>
        </p:nvSpPr>
        <p:spPr>
          <a:xfrm>
            <a:off x="1691268" y="2207941"/>
            <a:ext cx="8809463" cy="2677656"/>
          </a:xfrm>
          <a:prstGeom prst="rect">
            <a:avLst/>
          </a:prstGeom>
          <a:noFill/>
        </p:spPr>
        <p:txBody>
          <a:bodyPr wrap="square" rtlCol="0">
            <a:spAutoFit/>
          </a:bodyPr>
          <a:lstStyle/>
          <a:p>
            <a:pPr marL="285750" lvl="0" indent="-285750" algn="just">
              <a:buFont typeface="Wingdings" panose="05000000000000000000" pitchFamily="2" charset="2"/>
              <a:buChar char="ü"/>
            </a:pPr>
            <a:r>
              <a:rPr lang="en-IN" sz="2400" dirty="0" smtClean="0"/>
              <a:t>It will provide a platform for the govt. faculties to interact with higher authorities. </a:t>
            </a:r>
          </a:p>
          <a:p>
            <a:pPr marL="285750" lvl="0" indent="-285750" algn="just">
              <a:buFont typeface="Wingdings" panose="05000000000000000000" pitchFamily="2" charset="2"/>
              <a:buChar char="ü"/>
            </a:pPr>
            <a:endParaRPr lang="en-IN" sz="2400" dirty="0" smtClean="0"/>
          </a:p>
          <a:p>
            <a:pPr marL="285750" lvl="0" indent="-285750" algn="just">
              <a:buFont typeface="Wingdings" panose="05000000000000000000" pitchFamily="2" charset="2"/>
              <a:buChar char="ü"/>
            </a:pPr>
            <a:r>
              <a:rPr lang="en-IN" sz="2400" dirty="0" smtClean="0"/>
              <a:t>It’s </a:t>
            </a:r>
            <a:r>
              <a:rPr lang="en-IN" sz="2400" dirty="0"/>
              <a:t>cost </a:t>
            </a:r>
            <a:r>
              <a:rPr lang="en-IN" sz="2400" dirty="0" smtClean="0"/>
              <a:t>effective; around Rs.1000 per annum.</a:t>
            </a:r>
          </a:p>
          <a:p>
            <a:pPr marL="285750" lvl="0" indent="-285750" algn="just">
              <a:buFont typeface="Wingdings" panose="05000000000000000000" pitchFamily="2" charset="2"/>
              <a:buChar char="ü"/>
            </a:pPr>
            <a:endParaRPr lang="en-IN" sz="2400" dirty="0" smtClean="0"/>
          </a:p>
          <a:p>
            <a:pPr marL="285750" lvl="0" indent="-285750" algn="just">
              <a:buFont typeface="Wingdings" panose="05000000000000000000" pitchFamily="2" charset="2"/>
              <a:buChar char="ü"/>
            </a:pPr>
            <a:r>
              <a:rPr lang="en-IN" sz="2400" dirty="0" smtClean="0"/>
              <a:t>As per our knowledge, it is </a:t>
            </a:r>
            <a:r>
              <a:rPr lang="en-IN" sz="2400" dirty="0"/>
              <a:t>completely a new solution which is not available in the </a:t>
            </a:r>
            <a:r>
              <a:rPr lang="en-IN" sz="2400" dirty="0" smtClean="0"/>
              <a:t>market.</a:t>
            </a:r>
            <a:endParaRPr lang="en-IN" sz="2400" dirty="0"/>
          </a:p>
        </p:txBody>
      </p:sp>
    </p:spTree>
    <p:extLst>
      <p:ext uri="{BB962C8B-B14F-4D97-AF65-F5344CB8AC3E}">
        <p14:creationId xmlns:p14="http://schemas.microsoft.com/office/powerpoint/2010/main" xmlns="" val="279702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1761" y="339933"/>
            <a:ext cx="4828478" cy="646331"/>
          </a:xfrm>
          <a:prstGeom prst="rect">
            <a:avLst/>
          </a:prstGeom>
          <a:noFill/>
        </p:spPr>
        <p:txBody>
          <a:bodyPr wrap="square" rtlCol="0">
            <a:spAutoFit/>
          </a:bodyPr>
          <a:lstStyle/>
          <a:p>
            <a:pPr algn="ctr"/>
            <a:r>
              <a:rPr lang="en-IN" sz="3600" b="1" dirty="0" smtClean="0"/>
              <a:t>Roadmap to Market</a:t>
            </a:r>
            <a:endParaRPr lang="en-IN" sz="3600" b="1" dirty="0"/>
          </a:p>
        </p:txBody>
      </p:sp>
      <p:sp>
        <p:nvSpPr>
          <p:cNvPr id="5" name="TextBox 4"/>
          <p:cNvSpPr txBox="1"/>
          <p:nvPr/>
        </p:nvSpPr>
        <p:spPr>
          <a:xfrm>
            <a:off x="1450334" y="1194618"/>
            <a:ext cx="9501925" cy="4031873"/>
          </a:xfrm>
          <a:prstGeom prst="rect">
            <a:avLst/>
          </a:prstGeom>
          <a:noFill/>
        </p:spPr>
        <p:txBody>
          <a:bodyPr wrap="square" rtlCol="0">
            <a:spAutoFit/>
          </a:bodyPr>
          <a:lstStyle/>
          <a:p>
            <a:pPr algn="just">
              <a:buFont typeface="Arial" pitchFamily="34" charset="0"/>
              <a:buChar char="•"/>
            </a:pPr>
            <a:r>
              <a:rPr lang="en-US" sz="3200" dirty="0" smtClean="0"/>
              <a:t>Delivering the product in software model like website</a:t>
            </a:r>
            <a:r>
              <a:rPr lang="en-US" sz="3200" dirty="0" smtClean="0"/>
              <a:t>.</a:t>
            </a:r>
          </a:p>
          <a:p>
            <a:pPr algn="just">
              <a:buFont typeface="Arial" pitchFamily="34" charset="0"/>
              <a:buChar char="•"/>
            </a:pPr>
            <a:endParaRPr lang="en-US" sz="3200" dirty="0" smtClean="0"/>
          </a:p>
          <a:p>
            <a:pPr algn="just">
              <a:buFont typeface="Arial" pitchFamily="34" charset="0"/>
              <a:buChar char="•"/>
            </a:pPr>
            <a:r>
              <a:rPr lang="en-US" sz="3200" dirty="0" smtClean="0"/>
              <a:t> Our target beneficiary is to use the website in every government school and to improve Rural School Environment</a:t>
            </a:r>
            <a:r>
              <a:rPr lang="en-US" sz="3200" dirty="0" smtClean="0"/>
              <a:t>.</a:t>
            </a:r>
          </a:p>
          <a:p>
            <a:pPr algn="just">
              <a:buFont typeface="Arial" pitchFamily="34" charset="0"/>
              <a:buChar char="•"/>
            </a:pPr>
            <a:endParaRPr lang="en-US" sz="3200" dirty="0" smtClean="0"/>
          </a:p>
          <a:p>
            <a:pPr algn="just">
              <a:buFont typeface="Arial" pitchFamily="34" charset="0"/>
              <a:buChar char="•"/>
            </a:pPr>
            <a:r>
              <a:rPr lang="en-US" sz="3200" dirty="0" smtClean="0"/>
              <a:t> Thus it attracts the rural students </a:t>
            </a:r>
            <a:r>
              <a:rPr lang="en-US" sz="3200" smtClean="0"/>
              <a:t>towards </a:t>
            </a:r>
            <a:r>
              <a:rPr lang="en-US" sz="3200" smtClean="0"/>
              <a:t>schools </a:t>
            </a:r>
            <a:r>
              <a:rPr lang="en-US" sz="3200" dirty="0" smtClean="0"/>
              <a:t>&amp; will get the quality education with low price.</a:t>
            </a:r>
            <a:endParaRPr lang="en-US" sz="3200" dirty="0"/>
          </a:p>
        </p:txBody>
      </p:sp>
    </p:spTree>
    <p:extLst>
      <p:ext uri="{BB962C8B-B14F-4D97-AF65-F5344CB8AC3E}">
        <p14:creationId xmlns:p14="http://schemas.microsoft.com/office/powerpoint/2010/main" xmlns="" val="1822982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TotalTime>
  <Words>438</Words>
  <Application>Microsoft Office PowerPoint</Application>
  <PresentationFormat>Custom</PresentationFormat>
  <Paragraphs>43</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Scenario Description </vt:lpstr>
      <vt:lpstr>Slide 4</vt:lpstr>
      <vt:lpstr>Slide 5</vt:lpstr>
      <vt:lpstr>Slide 6</vt:lpstr>
      <vt:lpstr>Slide 7</vt:lpstr>
      <vt:lpstr>Slide 8</vt:lpstr>
      <vt:lpstr>Slide 9</vt:lpstr>
      <vt:lpstr>Slide 10</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Ashish Kumar Gupta</cp:lastModifiedBy>
  <cp:revision>39</cp:revision>
  <dcterms:created xsi:type="dcterms:W3CDTF">2017-09-13T04:03:02Z</dcterms:created>
  <dcterms:modified xsi:type="dcterms:W3CDTF">2019-01-20T05:09:47Z</dcterms:modified>
</cp:coreProperties>
</file>