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officeDocument/2006/relationships/officeDocument" Target="ppt/presentation.xml" /><Relationship Id="rId1" Type="http://schemas.microsoft.com/office/2011/relationships/webextensiontaskpanes" Target="ppt/webextensions/taskpanes.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65" r:id="rId3"/>
    <p:sldId id="264" r:id="rId4"/>
    <p:sldId id="257" r:id="rId5"/>
    <p:sldId id="266" r:id="rId6"/>
    <p:sldId id="267" r:id="rId7"/>
    <p:sldId id="268" r:id="rId8"/>
    <p:sldId id="258" r:id="rId9"/>
    <p:sldId id="271" r:id="rId10"/>
    <p:sldId id="259" r:id="rId11"/>
    <p:sldId id="260" r:id="rId12"/>
    <p:sldId id="261" r:id="rId13"/>
    <p:sldId id="272" r:id="rId14"/>
    <p:sldId id="262" r:id="rId15"/>
    <p:sldId id="263"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99" d="100"/>
          <a:sy n="99" d="100"/>
        </p:scale>
        <p:origin x="9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2CCB0A8-DC4B-4FE4-AF31-2F800EFAEC64}" type="datetimeFigureOut">
              <a:rPr lang="en-IN" smtClean="0"/>
              <a:t>14-07-2024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C6CCF8C3-E6A7-47E5-8EFB-6A366EDECF3D}" type="slidenum">
              <a:rPr lang="en-IN" smtClean="0"/>
              <a:t>‹#›</a:t>
            </a:fld>
            <a:endParaRPr lang="en-IN"/>
          </a:p>
        </p:txBody>
      </p:sp>
    </p:spTree>
    <p:extLst>
      <p:ext uri="{BB962C8B-B14F-4D97-AF65-F5344CB8AC3E}">
        <p14:creationId xmlns:p14="http://schemas.microsoft.com/office/powerpoint/2010/main" val="306669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73D28ED-4DAE-48C9-8C75-7D542CF648C8}" type="datetime1">
              <a:rPr lang="en-US" smtClean="0"/>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457200" y="272653"/>
            <a:ext cx="5409372" cy="922864"/>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8F7C3B85-5A50-4001-8816-EDF6AD7F88A0}" type="datetime1">
              <a:rPr lang="en-US" smtClean="0"/>
              <a:t>7/14/2024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571498" y="1639141"/>
            <a:ext cx="4000502"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571498" y="2097801"/>
            <a:ext cx="4000502" cy="1533674"/>
          </a:xfrm>
        </p:spPr>
        <p:txBody>
          <a:bodyPr>
            <a:noAutofit/>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5866572" y="1195516"/>
            <a:ext cx="2738183" cy="2738183"/>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232423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457200" y="272653"/>
            <a:ext cx="8229600" cy="922864"/>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44F95F2F-60B6-4744-9405-F2B0A1D2D76B}" type="datetime1">
              <a:rPr lang="en-US" smtClean="0"/>
              <a:t>7/14/2024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720499" y="1208796"/>
            <a:ext cx="5191726" cy="422062"/>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720499" y="1634002"/>
            <a:ext cx="5191725" cy="627759"/>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5948617" y="1523365"/>
            <a:ext cx="2738183" cy="2738183"/>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859649" y="2319345"/>
            <a:ext cx="5052576" cy="466985"/>
          </a:xfrm>
        </p:spPr>
        <p:txBody>
          <a:bodyPr anchor="b">
            <a:noAutofit/>
          </a:bodyPr>
          <a:lstStyle>
            <a:lvl1pPr marL="0" indent="0">
              <a:buNone/>
              <a:defRPr sz="1500" b="1">
                <a:latin typeface="Calibri" panose="020F0502020204030204" pitchFamily="34" charset="0"/>
                <a:cs typeface="Calibri" panose="020F05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859648" y="2767476"/>
            <a:ext cx="5052575" cy="694576"/>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033585" y="3572296"/>
            <a:ext cx="4878639" cy="436494"/>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033584" y="4035287"/>
            <a:ext cx="4878638" cy="649225"/>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6254353" y="4904185"/>
            <a:ext cx="2432447" cy="136922"/>
          </a:xfrm>
        </p:spPr>
        <p:txBody>
          <a:bodyPr>
            <a:noAutofit/>
          </a:bodyPr>
          <a:lstStyle>
            <a:lvl1pPr marL="0" indent="0" algn="r">
              <a:buNone/>
              <a:defRPr sz="750">
                <a:solidFill>
                  <a:schemeClr val="bg1">
                    <a:lumMod val="65000"/>
                  </a:schemeClr>
                </a:solidFill>
                <a:latin typeface="Calibri" panose="020F0502020204030204" pitchFamily="34" charset="0"/>
                <a:cs typeface="Calibri" panose="020F050202020403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457200" y="272653"/>
            <a:ext cx="8229600" cy="922864"/>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3522250E-5B25-4011-9AF8-276031951943}" type="datetime1">
              <a:rPr lang="en-US" smtClean="0"/>
              <a:t>7/14/2024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721830" y="1444462"/>
            <a:ext cx="3868340"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721829" y="1903122"/>
            <a:ext cx="3868340" cy="662442"/>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819791" y="1444462"/>
            <a:ext cx="3868340"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819790" y="1903122"/>
            <a:ext cx="3868340" cy="662442"/>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720499" y="2814510"/>
            <a:ext cx="3868340"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720499" y="3273170"/>
            <a:ext cx="3868340" cy="662442"/>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4819650" y="2814637"/>
            <a:ext cx="3867150" cy="1843088"/>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457200" y="272653"/>
            <a:ext cx="5521915" cy="922864"/>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CAD168B5-4E26-4EB9-8AE4-D849B45F98CB}" type="datetime1">
              <a:rPr lang="en-US" smtClean="0"/>
              <a:t>7/14/2024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720499" y="1444462"/>
            <a:ext cx="2444387"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720499" y="1903122"/>
            <a:ext cx="2444385" cy="911388"/>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3534730" y="1444462"/>
            <a:ext cx="2444387"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3534730" y="1903122"/>
            <a:ext cx="2444385" cy="898108"/>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720499" y="2814510"/>
            <a:ext cx="5258616"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720499" y="3273170"/>
            <a:ext cx="5258616" cy="662442"/>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6363891" y="0"/>
            <a:ext cx="2780109" cy="51435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457200" y="272653"/>
            <a:ext cx="8229600" cy="922864"/>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24F0858B-52C8-4DBB-9B80-097D1084939D}" type="datetime1">
              <a:rPr lang="en-US" smtClean="0"/>
              <a:t>7/14/2024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3028950" y="4767263"/>
            <a:ext cx="3086100" cy="273844"/>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7524A691-57DF-4517-81C8-D07E56CEE5A6}" type="datetime1">
              <a:rPr lang="en-US" smtClean="0"/>
              <a:t>7/14/2024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3028950" y="4767263"/>
            <a:ext cx="3086100" cy="273844"/>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457200" y="2944906"/>
            <a:ext cx="8229600" cy="1247283"/>
          </a:xfrm>
          <a:prstGeom prst="rect">
            <a:avLst/>
          </a:prstGeom>
        </p:spPr>
        <p:txBody>
          <a:bodyPr anchor="b"/>
          <a:lstStyle>
            <a:lvl1pPr algn="l">
              <a:defRPr sz="45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457200" y="4301728"/>
            <a:ext cx="8229600" cy="355997"/>
          </a:xfrm>
        </p:spPr>
        <p:txBody>
          <a:bodyPr anchor="b"/>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8A353B1-8237-460E-8FF0-5AC4D28452A0}" type="datetime1">
              <a:rPr lang="en-US" smtClean="0"/>
              <a:t>7/14/2024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9144000" cy="2944906"/>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6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03B834F-031F-4F42-BE75-32D024BD1E78}" type="datetime1">
              <a:rPr lang="en-US" smtClean="0"/>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13C2511-FDA4-4E2F-B6E2-36C9AB0326A6}" type="datetime1">
              <a:rPr lang="en-US" smtClean="0"/>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103B155-E554-46E6-B8F7-402E41B234F1}" type="datetime1">
              <a:rPr lang="en-US" smtClean="0"/>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1C99822-96AA-47C5-BAAA-240E619D8730}" type="datetime1">
              <a:rPr lang="en-US" smtClean="0"/>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457200" y="2944906"/>
            <a:ext cx="8229600" cy="1247283"/>
          </a:xfrm>
          <a:prstGeom prst="rect">
            <a:avLst/>
          </a:prstGeom>
        </p:spPr>
        <p:txBody>
          <a:bodyPr anchor="b"/>
          <a:lstStyle>
            <a:lvl1pPr algn="l">
              <a:defRPr sz="45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457200" y="4301728"/>
            <a:ext cx="8229600" cy="355997"/>
          </a:xfrm>
        </p:spPr>
        <p:txBody>
          <a:bodyPr anchor="b"/>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C94406A5-530B-4878-9FBA-CB727EB20FC0}" type="datetime1">
              <a:rPr lang="en-US" smtClean="0"/>
              <a:t>7/14/2024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9144000" cy="2944906"/>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457200" y="272653"/>
            <a:ext cx="8229600" cy="922864"/>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720499" y="1207889"/>
            <a:ext cx="5228118" cy="445380"/>
          </a:xfrm>
        </p:spPr>
        <p:txBody>
          <a:bodyPr anchor="b">
            <a:noAutofit/>
          </a:bodyPr>
          <a:lstStyle>
            <a:lvl1pPr marL="0" indent="0">
              <a:buNone/>
              <a:defRPr sz="1500" b="1">
                <a:latin typeface="Calibri" panose="020F0502020204030204" pitchFamily="34" charset="0"/>
                <a:cs typeface="Calibri" panose="020F05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720498" y="1666549"/>
            <a:ext cx="5228119" cy="527219"/>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185242" y="2357432"/>
            <a:ext cx="4604302" cy="445380"/>
          </a:xfrm>
        </p:spPr>
        <p:txBody>
          <a:bodyPr anchor="b">
            <a:noAutofit/>
          </a:bodyPr>
          <a:lstStyle>
            <a:lvl1pPr marL="0" indent="0">
              <a:buNone/>
              <a:defRPr sz="1500" b="1">
                <a:latin typeface="Calibri" panose="020F0502020204030204" pitchFamily="34" charset="0"/>
                <a:cs typeface="Calibri" panose="020F05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185242" y="2816093"/>
            <a:ext cx="4604301" cy="527219"/>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720500" y="3537795"/>
            <a:ext cx="5228117" cy="445380"/>
          </a:xfrm>
        </p:spPr>
        <p:txBody>
          <a:bodyPr anchor="b">
            <a:noAutofit/>
          </a:bodyPr>
          <a:lstStyle>
            <a:lvl1pPr marL="0" indent="0">
              <a:buNone/>
              <a:defRPr sz="1500" b="1">
                <a:latin typeface="Calibri" panose="020F0502020204030204" pitchFamily="34" charset="0"/>
                <a:cs typeface="Calibri" panose="020F05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720499" y="3996456"/>
            <a:ext cx="5228117" cy="527219"/>
          </a:xfrm>
        </p:spPr>
        <p:txBody>
          <a:bodyPr>
            <a:no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5948617" y="1523365"/>
            <a:ext cx="2738183" cy="2738183"/>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BD01BE8A-06FB-4D96-8151-ED2183F3DD07}" type="datetime1">
              <a:rPr lang="en-US" smtClean="0"/>
              <a:t>7/14/2024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3028950" y="4767263"/>
            <a:ext cx="3086100" cy="273844"/>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6254353" y="4904185"/>
            <a:ext cx="2432447" cy="136922"/>
          </a:xfrm>
        </p:spPr>
        <p:txBody>
          <a:bodyPr>
            <a:noAutofit/>
          </a:bodyPr>
          <a:lstStyle>
            <a:lvl1pPr marL="0" indent="0" algn="r">
              <a:buNone/>
              <a:defRPr sz="750">
                <a:solidFill>
                  <a:schemeClr val="bg1">
                    <a:lumMod val="65000"/>
                  </a:schemeClr>
                </a:solidFill>
                <a:latin typeface="Calibri" panose="020F0502020204030204" pitchFamily="34" charset="0"/>
                <a:cs typeface="Calibri" panose="020F050202020403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457200" y="272653"/>
            <a:ext cx="8229600" cy="922864"/>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5F117DD6-0EE9-4C18-8085-7E38049D14AE}" type="datetime1">
              <a:rPr lang="en-US" smtClean="0"/>
              <a:t>7/14/2024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3277427" y="1639142"/>
            <a:ext cx="2589147"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3277426" y="2097802"/>
            <a:ext cx="2589146" cy="622979"/>
          </a:xfrm>
        </p:spPr>
        <p:txBody>
          <a:bodyPr>
            <a:noAutofit/>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5990809" y="1639142"/>
            <a:ext cx="2589147"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5990808" y="2097802"/>
            <a:ext cx="2589146" cy="622979"/>
          </a:xfrm>
        </p:spPr>
        <p:txBody>
          <a:bodyPr>
            <a:noAutofit/>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571498" y="1639141"/>
            <a:ext cx="2589147"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571498" y="2097802"/>
            <a:ext cx="2589146" cy="622979"/>
          </a:xfrm>
        </p:spPr>
        <p:txBody>
          <a:bodyPr>
            <a:noAutofit/>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457200" y="4269656"/>
            <a:ext cx="8229600" cy="404622"/>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457200" y="272653"/>
            <a:ext cx="5409372" cy="922864"/>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25A37B64-EAC4-48DD-8937-944EC2A03796}" type="datetime1">
              <a:rPr lang="en-US" smtClean="0"/>
              <a:t>7/14/2024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3277427" y="1639142"/>
            <a:ext cx="2589147"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3277426" y="2097802"/>
            <a:ext cx="2589146" cy="622979"/>
          </a:xfrm>
        </p:spPr>
        <p:txBody>
          <a:bodyPr>
            <a:noAutofit/>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571498" y="1639141"/>
            <a:ext cx="2589147" cy="445380"/>
          </a:xfrm>
        </p:spPr>
        <p:txBody>
          <a:bodyPr anchor="b">
            <a:noAutofit/>
          </a:bodyPr>
          <a:lstStyle>
            <a:lvl1pPr marL="0" indent="0">
              <a:buNone/>
              <a:defRPr sz="15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571498" y="2097802"/>
            <a:ext cx="2589146" cy="622979"/>
          </a:xfrm>
        </p:spPr>
        <p:txBody>
          <a:bodyPr>
            <a:noAutofit/>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6196812" y="1195516"/>
            <a:ext cx="2738183" cy="2738183"/>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4095664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 /><Relationship Id="rId13" Type="http://schemas.openxmlformats.org/officeDocument/2006/relationships/theme" Target="../theme/theme2.xml" /><Relationship Id="rId3" Type="http://schemas.openxmlformats.org/officeDocument/2006/relationships/slideLayout" Target="../slideLayouts/slideLayout8.xml" /><Relationship Id="rId7" Type="http://schemas.openxmlformats.org/officeDocument/2006/relationships/slideLayout" Target="../slideLayouts/slideLayout12.xml" /><Relationship Id="rId12" Type="http://schemas.openxmlformats.org/officeDocument/2006/relationships/slideLayout" Target="../slideLayouts/slideLayout17.xml" /><Relationship Id="rId2" Type="http://schemas.openxmlformats.org/officeDocument/2006/relationships/slideLayout" Target="../slideLayouts/slideLayout7.xml" /><Relationship Id="rId1" Type="http://schemas.openxmlformats.org/officeDocument/2006/relationships/slideLayout" Target="../slideLayouts/slideLayout6.xml" /><Relationship Id="rId6" Type="http://schemas.openxmlformats.org/officeDocument/2006/relationships/slideLayout" Target="../slideLayouts/slideLayout11.xml" /><Relationship Id="rId11" Type="http://schemas.openxmlformats.org/officeDocument/2006/relationships/slideLayout" Target="../slideLayouts/slideLayout16.xml" /><Relationship Id="rId5" Type="http://schemas.openxmlformats.org/officeDocument/2006/relationships/slideLayout" Target="../slideLayouts/slideLayout10.xml" /><Relationship Id="rId10" Type="http://schemas.openxmlformats.org/officeDocument/2006/relationships/slideLayout" Target="../slideLayouts/slideLayout15.xml" /><Relationship Id="rId4" Type="http://schemas.openxmlformats.org/officeDocument/2006/relationships/slideLayout" Target="../slideLayouts/slideLayout9.xml" /><Relationship Id="rId9"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E25B44F3-863E-48CE-A685-84F842769BDA}" type="datetime1">
              <a:rPr lang="en-US" smtClean="0"/>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64" r:id="rId4"/>
    <p:sldLayoutId id="2147483676"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714375" y="1385292"/>
            <a:ext cx="7972425"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9C30303-1FBC-4991-AC48-83808C41FEE0}" type="datetime1">
              <a:rPr lang="en-US" smtClean="0"/>
              <a:t>7/14/2024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714375" y="272653"/>
            <a:ext cx="7972425" cy="927497"/>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71" r:id="rId4"/>
    <p:sldLayoutId id="2147483672" r:id="rId5"/>
    <p:sldLayoutId id="2147483666" r:id="rId6"/>
    <p:sldLayoutId id="2147483667" r:id="rId7"/>
    <p:sldLayoutId id="2147483668" r:id="rId8"/>
    <p:sldLayoutId id="2147483669" r:id="rId9"/>
    <p:sldLayoutId id="2147483670" r:id="rId10"/>
    <p:sldLayoutId id="2147483660" r:id="rId11"/>
    <p:sldLayoutId id="2147483677" r:id="rId12"/>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 userDrawn="1">
          <p15:clr>
            <a:srgbClr val="F26B43"/>
          </p15:clr>
        </p15:guide>
        <p15:guide id="2" pos="288" userDrawn="1">
          <p15:clr>
            <a:srgbClr val="F26B43"/>
          </p15:clr>
        </p15:guide>
        <p15:guide id="3" pos="450" userDrawn="1">
          <p15:clr>
            <a:srgbClr val="F26B43"/>
          </p15:clr>
        </p15:guide>
        <p15:guide id="4" pos="5472" userDrawn="1">
          <p15:clr>
            <a:srgbClr val="F26B43"/>
          </p15:clr>
        </p15:guide>
        <p15:guide id="5" orient="horz" pos="2934" userDrawn="1">
          <p15:clr>
            <a:srgbClr val="F26B43"/>
          </p15:clr>
        </p15:guide>
        <p15:guide id="6" orient="horz" pos="7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nsmedicaldevices.com/news/ai-heart-disease-detection/" TargetMode="External"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457200" y="4552950"/>
            <a:ext cx="8229600" cy="355997"/>
          </a:xfrm>
        </p:spPr>
        <p:txBody>
          <a:bodyP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200" b="1" dirty="0">
                <a:latin typeface="Arial" panose="020B0604020202020204" pitchFamily="34" charset="0"/>
                <a:cs typeface="Arial" panose="020B0604020202020204" pitchFamily="34" charset="0"/>
              </a:rPr>
              <a:t>Presented by Team Byte Brigade</a:t>
            </a:r>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15-07-2024</a:t>
            </a:r>
            <a:endParaRPr lang="en-US" sz="1200" dirty="0">
              <a:latin typeface="Arial" panose="020B0604020202020204" pitchFamily="34" charset="0"/>
              <a:cs typeface="Arial" panose="020B0604020202020204" pitchFamily="34" charset="0"/>
            </a:endParaRPr>
          </a:p>
        </p:txBody>
      </p:sp>
      <p:pic>
        <p:nvPicPr>
          <p:cNvPr id="5" name="Picture Placeholder 4">
            <a:extLst>
              <a:ext uri="{FF2B5EF4-FFF2-40B4-BE49-F238E27FC236}">
                <a16:creationId xmlns:a16="http://schemas.microsoft.com/office/drawing/2014/main" id="{F48E45B9-34AD-ABBC-E02E-340981AF99C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0" y="0"/>
            <a:ext cx="9144000" cy="2857500"/>
          </a:xfrm>
          <a:prstGeom prst="rect">
            <a:avLst/>
          </a:prstGeom>
        </p:spPr>
      </p:pic>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228600" y="2857500"/>
            <a:ext cx="8229600" cy="858439"/>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600" b="1" dirty="0">
                <a:latin typeface="Arial" panose="020B0604020202020204" pitchFamily="34" charset="0"/>
                <a:cs typeface="Arial" panose="020B0604020202020204" pitchFamily="34" charset="0"/>
              </a:rPr>
              <a:t>Knowledge Representation And Insight Generation From Structured Datasets</a:t>
            </a:r>
          </a:p>
        </p:txBody>
      </p:sp>
    </p:spTree>
    <p:extLst>
      <p:ext uri="{BB962C8B-B14F-4D97-AF65-F5344CB8AC3E}">
        <p14:creationId xmlns:p14="http://schemas.microsoft.com/office/powerpoint/2010/main" val="92152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sp>
        <p:nvSpPr>
          <p:cNvPr id="3" name="Slide Number Placeholder 2">
            <a:extLst>
              <a:ext uri="{FF2B5EF4-FFF2-40B4-BE49-F238E27FC236}">
                <a16:creationId xmlns:a16="http://schemas.microsoft.com/office/drawing/2014/main" id="{76BC7F03-7BBE-B387-5ABD-AC6045E5BA0A}"/>
              </a:ext>
            </a:extLst>
          </p:cNvPr>
          <p:cNvSpPr>
            <a:spLocks noGrp="1"/>
          </p:cNvSpPr>
          <p:nvPr>
            <p:ph type="sldNum" sz="quarter" idx="7"/>
          </p:nvPr>
        </p:nvSpPr>
        <p:spPr/>
        <p:txBody>
          <a:bodyPr/>
          <a:lstStyle/>
          <a:p>
            <a:fld id="{B6F15528-21DE-4FAA-801E-634DDDAF4B2B}" type="slidenum">
              <a:rPr lang="en-IN" smtClean="0"/>
              <a:t>10</a:t>
            </a:fld>
            <a:endParaRPr lang="en-IN"/>
          </a:p>
        </p:txBody>
      </p:sp>
      <p:pic>
        <p:nvPicPr>
          <p:cNvPr id="16" name="Picture 15">
            <a:extLst>
              <a:ext uri="{FF2B5EF4-FFF2-40B4-BE49-F238E27FC236}">
                <a16:creationId xmlns:a16="http://schemas.microsoft.com/office/drawing/2014/main" id="{37DECF51-70E7-4BDD-8A7B-41FFD9671177}"/>
              </a:ext>
            </a:extLst>
          </p:cNvPr>
          <p:cNvPicPr>
            <a:picLocks noChangeAspect="1"/>
          </p:cNvPicPr>
          <p:nvPr/>
        </p:nvPicPr>
        <p:blipFill rotWithShape="1">
          <a:blip r:embed="rId2">
            <a:extLst>
              <a:ext uri="{28A0092B-C50C-407E-A947-70E740481C1C}">
                <a14:useLocalDpi xmlns:a14="http://schemas.microsoft.com/office/drawing/2010/main" val="0"/>
              </a:ext>
            </a:extLst>
          </a:blip>
          <a:srcRect l="1965" t="32035" r="4167" b="19914"/>
          <a:stretch/>
        </p:blipFill>
        <p:spPr>
          <a:xfrm>
            <a:off x="280314" y="1733550"/>
            <a:ext cx="8583372" cy="114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Slide Number Placeholder 2">
            <a:extLst>
              <a:ext uri="{FF2B5EF4-FFF2-40B4-BE49-F238E27FC236}">
                <a16:creationId xmlns:a16="http://schemas.microsoft.com/office/drawing/2014/main" id="{68A3CE56-1B81-E0D1-FA13-414D01C63D52}"/>
              </a:ext>
            </a:extLst>
          </p:cNvPr>
          <p:cNvSpPr>
            <a:spLocks noGrp="1"/>
          </p:cNvSpPr>
          <p:nvPr>
            <p:ph type="sldNum" sz="quarter" idx="7"/>
          </p:nvPr>
        </p:nvSpPr>
        <p:spPr/>
        <p:txBody>
          <a:bodyPr/>
          <a:lstStyle/>
          <a:p>
            <a:fld id="{B6F15528-21DE-4FAA-801E-634DDDAF4B2B}" type="slidenum">
              <a:rPr lang="en-IN" smtClean="0"/>
              <a:t>11</a:t>
            </a:fld>
            <a:endParaRPr lang="en-IN"/>
          </a:p>
        </p:txBody>
      </p:sp>
      <p:sp>
        <p:nvSpPr>
          <p:cNvPr id="5" name="Rectangle 1">
            <a:extLst>
              <a:ext uri="{FF2B5EF4-FFF2-40B4-BE49-F238E27FC236}">
                <a16:creationId xmlns:a16="http://schemas.microsoft.com/office/drawing/2014/main" id="{676B0C4B-1FC8-4AA1-7C54-BAB4670B4DA3}"/>
              </a:ext>
            </a:extLst>
          </p:cNvPr>
          <p:cNvSpPr>
            <a:spLocks noGrp="1" noChangeArrowheads="1"/>
          </p:cNvSpPr>
          <p:nvPr>
            <p:ph type="body" idx="1"/>
          </p:nvPr>
        </p:nvSpPr>
        <p:spPr bwMode="auto">
          <a:xfrm>
            <a:off x="457201" y="464057"/>
            <a:ext cx="8458200" cy="48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Python</a:t>
            </a:r>
            <a:r>
              <a:rPr kumimoji="0" lang="en-US" altLang="en-US" sz="1600" b="0" i="0" u="none" strike="noStrike" cap="none" normalizeH="0" baseline="0" dirty="0">
                <a:ln>
                  <a:noFill/>
                </a:ln>
                <a:solidFill>
                  <a:schemeClr val="tx1"/>
                </a:solidFill>
                <a:effectLst/>
              </a:rPr>
              <a:t>: The code is written in Python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NumPy</a:t>
            </a:r>
            <a:r>
              <a:rPr kumimoji="0" lang="en-US" altLang="en-US" sz="1600" b="0" i="0" u="none" strike="noStrike" cap="none" normalizeH="0" baseline="0" dirty="0">
                <a:ln>
                  <a:noFill/>
                </a:ln>
                <a:solidFill>
                  <a:schemeClr val="tx1"/>
                </a:solidFill>
                <a:effectLst/>
              </a:rPr>
              <a:t>: The code uses NumPy (Numerical Python) for numerical computations and array operations.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Pandas</a:t>
            </a:r>
            <a:r>
              <a:rPr kumimoji="0" lang="en-US" altLang="en-US" sz="1600" b="0" i="0" u="none" strike="noStrike" cap="none" normalizeH="0" baseline="0" dirty="0">
                <a:ln>
                  <a:noFill/>
                </a:ln>
                <a:solidFill>
                  <a:schemeClr val="tx1"/>
                </a:solidFill>
                <a:effectLst/>
              </a:rPr>
              <a:t>: The code uses Pandas, a popular library for data manipulation and analysis, to load and manipulate the dataset.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Matplotlib</a:t>
            </a:r>
            <a:r>
              <a:rPr kumimoji="0" lang="en-US" altLang="en-US" sz="1600" b="0" i="0" u="none" strike="noStrike" cap="none" normalizeH="0" baseline="0" dirty="0">
                <a:ln>
                  <a:noFill/>
                </a:ln>
                <a:solidFill>
                  <a:schemeClr val="tx1"/>
                </a:solidFill>
                <a:effectLst/>
              </a:rPr>
              <a:t>: The code uses Matplotlib, a popular plotting library, to create visualizations such as histograms and scatter plots.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Seaborn</a:t>
            </a:r>
            <a:r>
              <a:rPr kumimoji="0" lang="en-US" altLang="en-US" sz="1600" b="0" i="0" u="none" strike="noStrike" cap="none" normalizeH="0" baseline="0" dirty="0">
                <a:ln>
                  <a:noFill/>
                </a:ln>
                <a:solidFill>
                  <a:schemeClr val="tx1"/>
                </a:solidFill>
                <a:effectLst/>
              </a:rPr>
              <a:t>: The code uses Seaborn, a visualization library built on top of Matplotlib, to create informative and attractive statistical graphics.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Scikit-learn</a:t>
            </a:r>
            <a:r>
              <a:rPr kumimoji="0" lang="en-US" altLang="en-US" sz="1600" b="0" i="0" u="none" strike="noStrike" cap="none" normalizeH="0" baseline="0" dirty="0">
                <a:ln>
                  <a:noFill/>
                </a:ln>
                <a:solidFill>
                  <a:schemeClr val="tx1"/>
                </a:solidFill>
                <a:effectLst/>
              </a:rPr>
              <a:t>: The code uses Scikit-learn, a popular machine learning library, for tasks such as:</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solidFill>
                  <a:schemeClr val="tx1"/>
                </a:solidFill>
                <a:effectLst/>
              </a:rPr>
              <a:t>StandardScaler</a:t>
            </a:r>
            <a:r>
              <a:rPr kumimoji="0" lang="en-US" altLang="en-US" sz="1600" b="0" i="0" u="none" strike="noStrike" cap="none" normalizeH="0" baseline="0" dirty="0">
                <a:ln>
                  <a:noFill/>
                </a:ln>
                <a:solidFill>
                  <a:schemeClr val="tx1"/>
                </a:solidFill>
                <a:effectLst/>
              </a:rPr>
              <a:t>: for data normalization</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solidFill>
                  <a:schemeClr val="tx1"/>
                </a:solidFill>
                <a:effectLst/>
              </a:rPr>
              <a:t>KMeans</a:t>
            </a:r>
            <a:r>
              <a:rPr kumimoji="0" lang="en-US" altLang="en-US" sz="1600" b="0" i="0" u="none" strike="noStrike" cap="none" normalizeH="0" baseline="0" dirty="0">
                <a:ln>
                  <a:noFill/>
                </a:ln>
                <a:solidFill>
                  <a:schemeClr val="tx1"/>
                </a:solidFill>
                <a:effectLst/>
              </a:rPr>
              <a:t>: for clustering</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solidFill>
                  <a:schemeClr val="tx1"/>
                </a:solidFill>
                <a:effectLst/>
              </a:rPr>
              <a:t>LogisticRegression</a:t>
            </a:r>
            <a:r>
              <a:rPr kumimoji="0" lang="en-US" altLang="en-US" sz="1600" b="0" i="0" u="none" strike="noStrike" cap="none" normalizeH="0" baseline="0" dirty="0">
                <a:ln>
                  <a:noFill/>
                </a:ln>
                <a:solidFill>
                  <a:schemeClr val="tx1"/>
                </a:solidFill>
                <a:effectLst/>
              </a:rPr>
              <a:t>: for classification</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solidFill>
                  <a:schemeClr val="tx1"/>
                </a:solidFill>
                <a:effectLst/>
              </a:rPr>
              <a:t>LinearRegression</a:t>
            </a:r>
            <a:r>
              <a:rPr kumimoji="0" lang="en-US" altLang="en-US" sz="1600" b="0" i="0" u="none" strike="noStrike" cap="none" normalizeH="0" baseline="0" dirty="0">
                <a:ln>
                  <a:noFill/>
                </a:ln>
                <a:solidFill>
                  <a:schemeClr val="tx1"/>
                </a:solidFill>
                <a:effectLst/>
              </a:rPr>
              <a:t>: for regression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solidFill>
                  <a:schemeClr val="tx1"/>
                </a:solidFill>
                <a:effectLst/>
              </a:rPr>
              <a:t>Scipy</a:t>
            </a:r>
            <a:r>
              <a:rPr kumimoji="0" lang="en-US" altLang="en-US" sz="1600" b="0" i="0" u="none" strike="noStrike" cap="none" normalizeH="0" baseline="0" dirty="0">
                <a:ln>
                  <a:noFill/>
                </a:ln>
                <a:solidFill>
                  <a:schemeClr val="tx1"/>
                </a:solidFill>
                <a:effectLst/>
              </a:rPr>
              <a:t>: The code uses </a:t>
            </a:r>
            <a:r>
              <a:rPr kumimoji="0" lang="en-US" altLang="en-US" sz="1600" b="0" i="0" u="none" strike="noStrike" cap="none" normalizeH="0" baseline="0" dirty="0" err="1">
                <a:ln>
                  <a:noFill/>
                </a:ln>
                <a:solidFill>
                  <a:schemeClr val="tx1"/>
                </a:solidFill>
                <a:effectLst/>
              </a:rPr>
              <a:t>Scipy</a:t>
            </a:r>
            <a:r>
              <a:rPr kumimoji="0" lang="en-US" altLang="en-US" sz="1600" b="0" i="0" u="none" strike="noStrike" cap="none" normalizeH="0" baseline="0" dirty="0">
                <a:ln>
                  <a:noFill/>
                </a:ln>
                <a:solidFill>
                  <a:schemeClr val="tx1"/>
                </a:solidFill>
                <a:effectLst/>
              </a:rPr>
              <a:t>, a scientific computing library, for statistical functions such as </a:t>
            </a:r>
            <a:r>
              <a:rPr kumimoji="0" lang="en-US" altLang="en-US" sz="1600" b="1" i="0" u="none" strike="noStrike" cap="none" normalizeH="0" baseline="0" dirty="0" err="1">
                <a:ln>
                  <a:noFill/>
                </a:ln>
                <a:solidFill>
                  <a:schemeClr val="tx1"/>
                </a:solidFill>
                <a:effectLst/>
              </a:rPr>
              <a:t>zscore</a:t>
            </a:r>
            <a:r>
              <a:rPr kumimoji="0" lang="en-US" altLang="en-US" sz="1600" b="0" i="0" u="none" strike="noStrike" cap="none" normalizeH="0" baseline="0" dirty="0">
                <a:ln>
                  <a:noFill/>
                </a:ln>
                <a:solidFill>
                  <a:schemeClr val="tx1"/>
                </a:solidFill>
                <a:effectLst/>
              </a:rPr>
              <a:t> for outlier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Slide Number Placeholder 2">
            <a:extLst>
              <a:ext uri="{FF2B5EF4-FFF2-40B4-BE49-F238E27FC236}">
                <a16:creationId xmlns:a16="http://schemas.microsoft.com/office/drawing/2014/main" id="{68A3CE56-1B81-E0D1-FA13-414D01C63D52}"/>
              </a:ext>
            </a:extLst>
          </p:cNvPr>
          <p:cNvSpPr>
            <a:spLocks noGrp="1"/>
          </p:cNvSpPr>
          <p:nvPr>
            <p:ph type="sldNum" sz="quarter" idx="7"/>
          </p:nvPr>
        </p:nvSpPr>
        <p:spPr/>
        <p:txBody>
          <a:bodyPr/>
          <a:lstStyle/>
          <a:p>
            <a:fld id="{B6F15528-21DE-4FAA-801E-634DDDAF4B2B}" type="slidenum">
              <a:rPr lang="en-IN" smtClean="0"/>
              <a:t>12</a:t>
            </a:fld>
            <a:endParaRPr lang="en-IN"/>
          </a:p>
        </p:txBody>
      </p:sp>
      <p:sp>
        <p:nvSpPr>
          <p:cNvPr id="5" name="Rectangle 1">
            <a:extLst>
              <a:ext uri="{FF2B5EF4-FFF2-40B4-BE49-F238E27FC236}">
                <a16:creationId xmlns:a16="http://schemas.microsoft.com/office/drawing/2014/main" id="{676B0C4B-1FC8-4AA1-7C54-BAB4670B4DA3}"/>
              </a:ext>
            </a:extLst>
          </p:cNvPr>
          <p:cNvSpPr>
            <a:spLocks noGrp="1" noChangeArrowheads="1"/>
          </p:cNvSpPr>
          <p:nvPr>
            <p:ph type="body" idx="1"/>
          </p:nvPr>
        </p:nvSpPr>
        <p:spPr bwMode="auto">
          <a:xfrm>
            <a:off x="457201" y="1079608"/>
            <a:ext cx="8458200" cy="3601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rPr>
              <a:t>T</a:t>
            </a:r>
            <a:r>
              <a:rPr kumimoji="0" lang="en-US" altLang="en-US" sz="1600" b="0" i="0" u="none" strike="noStrike" cap="none" normalizeH="0" baseline="0" dirty="0">
                <a:ln>
                  <a:noFill/>
                </a:ln>
                <a:solidFill>
                  <a:schemeClr val="tx1"/>
                </a:solidFill>
                <a:effectLst/>
              </a:rPr>
              <a:t>he code is written in </a:t>
            </a:r>
            <a:r>
              <a:rPr kumimoji="0" lang="en-US" altLang="en-US" sz="1600" b="1" i="0" u="none" strike="noStrike" cap="none" normalizeH="0" baseline="0" dirty="0">
                <a:ln>
                  <a:noFill/>
                </a:ln>
                <a:solidFill>
                  <a:schemeClr val="tx1"/>
                </a:solidFill>
                <a:effectLst/>
              </a:rPr>
              <a:t>Python</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NumPy </a:t>
            </a:r>
            <a:r>
              <a:rPr lang="en-US" altLang="en-US" sz="1600" dirty="0">
                <a:solidFill>
                  <a:schemeClr val="tx1"/>
                </a:solidFill>
              </a:rPr>
              <a:t>(Numerical Python)</a:t>
            </a:r>
            <a:r>
              <a:rPr kumimoji="0" lang="en-US" altLang="en-US" sz="1600" b="0" i="0" u="none" strike="noStrike" cap="none" normalizeH="0" baseline="0" dirty="0">
                <a:ln>
                  <a:noFill/>
                </a:ln>
                <a:solidFill>
                  <a:schemeClr val="tx1"/>
                </a:solidFill>
                <a:effectLst/>
              </a:rPr>
              <a:t> is used for numerical computations and array operations.</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Pandas</a:t>
            </a:r>
            <a:r>
              <a:rPr lang="en-US" altLang="en-US" sz="1600" dirty="0">
                <a:solidFill>
                  <a:schemeClr val="tx1"/>
                </a:solidFill>
              </a:rPr>
              <a:t> is used </a:t>
            </a:r>
            <a:r>
              <a:rPr kumimoji="0" lang="en-US" altLang="en-US" sz="1600" b="0" i="0" u="none" strike="noStrike" cap="none" normalizeH="0" baseline="0" dirty="0">
                <a:ln>
                  <a:noFill/>
                </a:ln>
                <a:solidFill>
                  <a:schemeClr val="tx1"/>
                </a:solidFill>
                <a:effectLst/>
              </a:rPr>
              <a:t>for data manipulation and analysis, to load and manipulate the dataset.</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Matplotlib</a:t>
            </a:r>
            <a:r>
              <a:rPr lang="en-US" altLang="en-US" sz="1600" dirty="0">
                <a:solidFill>
                  <a:schemeClr val="tx1"/>
                </a:solidFill>
              </a:rPr>
              <a:t> is a plotting library for creating static, interactive, and animated visualizations in Python. </a:t>
            </a:r>
            <a:r>
              <a:rPr kumimoji="0" lang="en-US" altLang="en-US" sz="1600" b="1" i="0" u="none" strike="noStrike" cap="none" normalizeH="0" baseline="0" dirty="0">
                <a:ln>
                  <a:noFill/>
                </a:ln>
                <a:solidFill>
                  <a:schemeClr val="tx1"/>
                </a:solidFill>
                <a:effectLst/>
              </a:rPr>
              <a:t>Seaborn</a:t>
            </a:r>
            <a:r>
              <a:rPr kumimoji="0" lang="en-US" altLang="en-US" sz="1600" b="0" i="0" u="none" strike="noStrike" cap="none" normalizeH="0" baseline="0" dirty="0">
                <a:ln>
                  <a:noFill/>
                </a:ln>
                <a:solidFill>
                  <a:schemeClr val="tx1"/>
                </a:solidFill>
                <a:effectLst/>
              </a:rPr>
              <a:t> is a visualization library built on top of Matplotlib, to create informative and attractive statistical graphics.</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Scikit-learn </a:t>
            </a:r>
            <a:r>
              <a:rPr lang="en-US" altLang="en-US" sz="1600" dirty="0">
                <a:solidFill>
                  <a:schemeClr val="tx1"/>
                </a:solidFill>
              </a:rPr>
              <a:t>is </a:t>
            </a:r>
            <a:r>
              <a:rPr kumimoji="0" lang="en-US" altLang="en-US" sz="1600" b="0" i="0" u="none" strike="noStrike" cap="none" normalizeH="0" baseline="0" dirty="0">
                <a:ln>
                  <a:noFill/>
                </a:ln>
                <a:solidFill>
                  <a:schemeClr val="tx1"/>
                </a:solidFill>
                <a:effectLst/>
              </a:rPr>
              <a:t>a popular machine learning library, for tasks such as: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rPr>
              <a:t>StandardScaler</a:t>
            </a:r>
            <a:r>
              <a:rPr kumimoji="0" lang="en-US" altLang="en-US" sz="1600" i="0" u="none" strike="noStrike" cap="none" normalizeH="0" baseline="0" dirty="0">
                <a:ln>
                  <a:noFill/>
                </a:ln>
                <a:solidFill>
                  <a:schemeClr val="tx1"/>
                </a:solidFill>
                <a:effectLst/>
              </a:rPr>
              <a:t> for data normalization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rPr>
              <a:t>KMeans</a:t>
            </a:r>
            <a:r>
              <a:rPr kumimoji="0" lang="en-US" altLang="en-US" sz="1600" i="0" u="none" strike="noStrike" cap="none" normalizeH="0" baseline="0" dirty="0">
                <a:ln>
                  <a:noFill/>
                </a:ln>
                <a:solidFill>
                  <a:schemeClr val="tx1"/>
                </a:solidFill>
                <a:effectLst/>
              </a:rPr>
              <a:t> for clustering</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rPr>
              <a:t>LogisticRegression</a:t>
            </a:r>
            <a:r>
              <a:rPr kumimoji="0" lang="en-US" altLang="en-US" sz="1600" i="0" u="none" strike="noStrike" cap="none" normalizeH="0" baseline="0" dirty="0">
                <a:ln>
                  <a:noFill/>
                </a:ln>
                <a:solidFill>
                  <a:schemeClr val="tx1"/>
                </a:solidFill>
                <a:effectLst/>
              </a:rPr>
              <a:t> for classification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rPr>
              <a:t>LinearRegression</a:t>
            </a:r>
            <a:r>
              <a:rPr kumimoji="0" lang="en-US" altLang="en-US" sz="1600" i="0" u="none" strike="noStrike" cap="none" normalizeH="0" baseline="0" dirty="0">
                <a:ln>
                  <a:noFill/>
                </a:ln>
                <a:solidFill>
                  <a:schemeClr val="tx1"/>
                </a:solidFill>
                <a:effectLst/>
              </a:rPr>
              <a:t> for regression</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err="1">
                <a:ln>
                  <a:noFill/>
                </a:ln>
                <a:solidFill>
                  <a:schemeClr val="tx1"/>
                </a:solidFill>
                <a:effectLst/>
              </a:rPr>
              <a:t>Scipy</a:t>
            </a:r>
            <a:r>
              <a:rPr kumimoji="0" lang="en-US" altLang="en-US" sz="1600" b="0" i="0" u="none" strike="noStrike" cap="none" normalizeH="0" baseline="0" dirty="0">
                <a:ln>
                  <a:noFill/>
                </a:ln>
                <a:solidFill>
                  <a:schemeClr val="tx1"/>
                </a:solidFill>
                <a:effectLst/>
              </a:rPr>
              <a:t> is a scientific computing library, for statistical functions such as </a:t>
            </a:r>
            <a:r>
              <a:rPr kumimoji="0" lang="en-US" altLang="en-US" sz="1600" b="1" i="0" u="none" strike="noStrike" cap="none" normalizeH="0" baseline="0" dirty="0" err="1">
                <a:ln>
                  <a:noFill/>
                </a:ln>
                <a:solidFill>
                  <a:schemeClr val="tx1"/>
                </a:solidFill>
                <a:effectLst/>
              </a:rPr>
              <a:t>zscore</a:t>
            </a:r>
            <a:r>
              <a:rPr kumimoji="0" lang="en-US" altLang="en-US" sz="1600" b="0" i="0" u="none" strike="noStrike" cap="none" normalizeH="0" baseline="0" dirty="0">
                <a:ln>
                  <a:noFill/>
                </a:ln>
                <a:solidFill>
                  <a:schemeClr val="tx1"/>
                </a:solidFill>
                <a:effectLst/>
              </a:rPr>
              <a:t> for outlier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883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4" name="Slide Number Placeholder 3">
            <a:extLst>
              <a:ext uri="{FF2B5EF4-FFF2-40B4-BE49-F238E27FC236}">
                <a16:creationId xmlns:a16="http://schemas.microsoft.com/office/drawing/2014/main" id="{6D9D406E-336D-CC21-9579-3B4473F74792}"/>
              </a:ext>
            </a:extLst>
          </p:cNvPr>
          <p:cNvSpPr>
            <a:spLocks noGrp="1"/>
          </p:cNvSpPr>
          <p:nvPr>
            <p:ph type="sldNum" sz="quarter" idx="7"/>
          </p:nvPr>
        </p:nvSpPr>
        <p:spPr/>
        <p:txBody>
          <a:bodyPr/>
          <a:lstStyle/>
          <a:p>
            <a:fld id="{B6F15528-21DE-4FAA-801E-634DDDAF4B2B}" type="slidenum">
              <a:rPr lang="en-IN" smtClean="0"/>
              <a:t>13</a:t>
            </a:fld>
            <a:endParaRPr lang="en-IN"/>
          </a:p>
        </p:txBody>
      </p:sp>
      <p:sp>
        <p:nvSpPr>
          <p:cNvPr id="7" name="Rectangle 3">
            <a:extLst>
              <a:ext uri="{FF2B5EF4-FFF2-40B4-BE49-F238E27FC236}">
                <a16:creationId xmlns:a16="http://schemas.microsoft.com/office/drawing/2014/main" id="{9CF22474-13A6-58CC-EC0F-D70A6EB65DD3}"/>
              </a:ext>
            </a:extLst>
          </p:cNvPr>
          <p:cNvSpPr>
            <a:spLocks noChangeArrowheads="1"/>
          </p:cNvSpPr>
          <p:nvPr/>
        </p:nvSpPr>
        <p:spPr bwMode="auto">
          <a:xfrm>
            <a:off x="89814" y="756919"/>
            <a:ext cx="8901786" cy="394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tx1"/>
                </a:solidFill>
                <a:effectLst/>
                <a:latin typeface="+mn-lt"/>
              </a:rPr>
              <a:t>Nevin </a:t>
            </a:r>
            <a:r>
              <a:rPr kumimoji="0" lang="en-US" altLang="en-US" sz="1100" b="1" i="0" u="sng" strike="noStrike" cap="none" normalizeH="0" baseline="0" dirty="0" err="1">
                <a:ln>
                  <a:noFill/>
                </a:ln>
                <a:solidFill>
                  <a:schemeClr val="tx1"/>
                </a:solidFill>
                <a:effectLst/>
                <a:latin typeface="+mn-lt"/>
              </a:rPr>
              <a:t>Sanush</a:t>
            </a:r>
            <a:endParaRPr kumimoji="0" lang="en-US" altLang="en-US" sz="1100" b="1" i="0" u="sng" strike="noStrike" cap="none" normalizeH="0" baseline="0" dirty="0">
              <a:ln>
                <a:noFill/>
              </a:ln>
              <a:solidFill>
                <a:schemeClr val="tx1"/>
              </a:solidFill>
              <a:effectLst/>
              <a:latin typeface="+mn-lt"/>
            </a:endParaRPr>
          </a:p>
          <a:p>
            <a:pPr marL="182563" lvl="7" algn="ctr" rtl="0" eaLnBrk="0" fontAlgn="base" hangingPunct="0">
              <a:spcBef>
                <a:spcPct val="0"/>
              </a:spcBef>
              <a:spcAft>
                <a:spcPct val="0"/>
              </a:spcAft>
            </a:pPr>
            <a:r>
              <a:rPr kumimoji="0" lang="en-US" altLang="en-US" sz="1100" b="0" i="0" u="none" strike="noStrike" cap="none" normalizeH="0" baseline="0" dirty="0">
                <a:ln>
                  <a:noFill/>
                </a:ln>
                <a:solidFill>
                  <a:schemeClr val="tx1"/>
                </a:solidFill>
                <a:effectLst/>
                <a:latin typeface="+mn-lt"/>
              </a:rPr>
              <a:t>As the team leader, Nevin ensured the project ran smoothly and was completed on time. He developed the project plan, outlining timelines, milestones, and deliverables. He facilitated regular meetings, ensuring effective communication and coordination among team members. He documented the data cleaning process, provided a clear guide for future reference, and compiled the findings into a structured report.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tx1"/>
                </a:solidFill>
                <a:effectLst/>
                <a:latin typeface="+mn-lt"/>
              </a:rPr>
              <a:t>Archana Unni </a:t>
            </a:r>
          </a:p>
          <a:p>
            <a:pPr marL="182563" algn="ctr" rtl="0" eaLnBrk="0" fontAlgn="base" hangingPunct="0">
              <a:spcBef>
                <a:spcPct val="0"/>
              </a:spcBef>
              <a:spcAft>
                <a:spcPct val="0"/>
              </a:spcAft>
            </a:pPr>
            <a:r>
              <a:rPr kumimoji="0" lang="en-US" altLang="en-US" sz="1100" b="0" i="0" u="none" strike="noStrike" cap="none" normalizeH="0" baseline="0" dirty="0">
                <a:ln>
                  <a:noFill/>
                </a:ln>
                <a:solidFill>
                  <a:schemeClr val="tx1"/>
                </a:solidFill>
                <a:effectLst/>
                <a:latin typeface="+mn-lt"/>
              </a:rPr>
              <a:t>Archana worked on detecting and handling outliers using Z-score method. She used </a:t>
            </a:r>
            <a:r>
              <a:rPr kumimoji="0" lang="en-US" altLang="en-US" sz="1100" b="0" i="0" u="none" strike="noStrike" cap="none" normalizeH="0" baseline="0" dirty="0" err="1">
                <a:ln>
                  <a:noFill/>
                </a:ln>
                <a:solidFill>
                  <a:schemeClr val="tx1"/>
                </a:solidFill>
                <a:effectLst/>
                <a:latin typeface="+mn-lt"/>
              </a:rPr>
              <a:t>StandardScaler</a:t>
            </a:r>
            <a:r>
              <a:rPr kumimoji="0" lang="en-US" altLang="en-US" sz="1100" b="0" i="0" u="none" strike="noStrike" cap="none" normalizeH="0" baseline="0" dirty="0">
                <a:ln>
                  <a:noFill/>
                </a:ln>
                <a:solidFill>
                  <a:schemeClr val="tx1"/>
                </a:solidFill>
                <a:effectLst/>
                <a:latin typeface="+mn-lt"/>
              </a:rPr>
              <a:t> to normalize the data, ensuring that numerical columns had zero mean and unit variance. Archana prepared and delivered the final presentation, summarizing the project’s objectives, methodologies,</a:t>
            </a:r>
            <a:r>
              <a:rPr lang="en-US" altLang="en-US" sz="1100" dirty="0">
                <a:solidFill>
                  <a:schemeClr val="tx1"/>
                </a:solidFill>
                <a:latin typeface="+mn-lt"/>
              </a:rPr>
              <a:t> and</a:t>
            </a:r>
            <a:r>
              <a:rPr kumimoji="0" lang="en-US" altLang="en-US" sz="1100" b="0" i="0" u="none" strike="noStrike" cap="none" normalizeH="0" baseline="0" dirty="0">
                <a:ln>
                  <a:noFill/>
                </a:ln>
                <a:solidFill>
                  <a:schemeClr val="tx1"/>
                </a:solidFill>
                <a:effectLst/>
                <a:latin typeface="+mn-lt"/>
              </a:rPr>
              <a:t> findings.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tx1"/>
                </a:solidFill>
                <a:effectLst/>
                <a:latin typeface="+mn-lt"/>
              </a:rPr>
              <a:t>Ashish </a:t>
            </a:r>
            <a:r>
              <a:rPr kumimoji="0" lang="en-US" altLang="en-US" sz="1100" b="1" i="0" u="sng" strike="noStrike" cap="none" normalizeH="0" baseline="0" dirty="0" err="1">
                <a:ln>
                  <a:noFill/>
                </a:ln>
                <a:solidFill>
                  <a:schemeClr val="tx1"/>
                </a:solidFill>
                <a:effectLst/>
                <a:latin typeface="+mn-lt"/>
              </a:rPr>
              <a:t>Shajan</a:t>
            </a:r>
            <a:r>
              <a:rPr kumimoji="0" lang="en-US" altLang="en-US" sz="1100" b="1" i="0" u="sng" strike="noStrike" cap="none" normalizeH="0" baseline="0" dirty="0">
                <a:ln>
                  <a:noFill/>
                </a:ln>
                <a:solidFill>
                  <a:schemeClr val="tx1"/>
                </a:solidFill>
                <a:effectLst/>
                <a:latin typeface="+mn-lt"/>
              </a:rPr>
              <a:t> </a:t>
            </a:r>
          </a:p>
          <a:p>
            <a:pPr marL="182563" marR="0" lvl="0" algn="ctr"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mn-lt"/>
              </a:rPr>
              <a:t>Ashish focused on developing and evaluating machine learning models. He applied K-Means clustering to the normalized data to identify patterns and segment the data into distinct clusters.</a:t>
            </a:r>
            <a:r>
              <a:rPr lang="en-US" altLang="en-US" sz="1100" dirty="0">
                <a:solidFill>
                  <a:schemeClr val="tx1"/>
                </a:solidFill>
                <a:latin typeface="+mn-lt"/>
              </a:rPr>
              <a:t> </a:t>
            </a:r>
            <a:r>
              <a:rPr kumimoji="0" lang="en-US" altLang="en-US" sz="1100" b="0" i="0" u="none" strike="noStrike" cap="none" normalizeH="0" baseline="0" dirty="0">
                <a:ln>
                  <a:noFill/>
                </a:ln>
                <a:solidFill>
                  <a:schemeClr val="tx1"/>
                </a:solidFill>
                <a:effectLst/>
                <a:latin typeface="+mn-lt"/>
              </a:rPr>
              <a:t>Ashish trained and evaluated Logistic Regression and Linear Regression models, providing detailed performance metrics. He optimized the machine learning models, tuning hyperparameters to improve accuracy and reliability.</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100" b="1" u="sng" dirty="0">
              <a:solidFill>
                <a:schemeClr val="tx1"/>
              </a:solidFill>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tx1"/>
                </a:solidFill>
                <a:effectLst/>
                <a:latin typeface="+mn-lt"/>
              </a:rPr>
              <a:t>Vaishnav C Babu </a:t>
            </a:r>
          </a:p>
          <a:p>
            <a:pPr marL="182563" marR="0" lvl="0" algn="ctr"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mn-lt"/>
              </a:rPr>
              <a:t>Vaishnav created comprehensive visualizations, including histograms, scatter plots, and pair plots, to represent data distributions and clustering results. He summarized the analysis results, generating meaningful insights and crafting a narrative to explain the findings.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tx1"/>
                </a:solidFill>
                <a:effectLst/>
                <a:latin typeface="+mn-lt"/>
              </a:rPr>
              <a:t>Elvin Biju </a:t>
            </a:r>
          </a:p>
          <a:p>
            <a:pPr marL="182563" marR="0" lvl="0" algn="ctr"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mn-lt"/>
              </a:rPr>
              <a:t>Elvin contributed to the project management and ensured the quality of the work. Elvin reviewed the work at each stage, ensuring that the data preprocessing, analysis, and modeling met the project’s quality standards. </a:t>
            </a:r>
            <a:r>
              <a:rPr lang="en-US" altLang="en-US" sz="1100" dirty="0">
                <a:solidFill>
                  <a:schemeClr val="tx1"/>
                </a:solidFill>
                <a:latin typeface="+mn-lt"/>
              </a:rPr>
              <a:t>He</a:t>
            </a:r>
            <a:r>
              <a:rPr kumimoji="0" lang="en-US" altLang="en-US" sz="1100" b="0" i="0" u="none" strike="noStrike" cap="none" normalizeH="0" baseline="0" dirty="0">
                <a:ln>
                  <a:noFill/>
                </a:ln>
                <a:solidFill>
                  <a:schemeClr val="tx1"/>
                </a:solidFill>
                <a:effectLst/>
                <a:latin typeface="+mn-lt"/>
              </a:rPr>
              <a:t> provided support to other team members, ensuring that any challenges were addressed promptly and efficiently.</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4" name="Text Placeholder 3">
            <a:extLst>
              <a:ext uri="{FF2B5EF4-FFF2-40B4-BE49-F238E27FC236}">
                <a16:creationId xmlns:a16="http://schemas.microsoft.com/office/drawing/2014/main" id="{B18259FE-0A53-3BB7-6283-4D01ACA31A17}"/>
              </a:ext>
            </a:extLst>
          </p:cNvPr>
          <p:cNvSpPr>
            <a:spLocks noGrp="1"/>
          </p:cNvSpPr>
          <p:nvPr>
            <p:ph type="body" idx="1"/>
          </p:nvPr>
        </p:nvSpPr>
        <p:spPr>
          <a:xfrm>
            <a:off x="242214" y="753109"/>
            <a:ext cx="8659572" cy="3939540"/>
          </a:xfrm>
        </p:spPr>
        <p:txBody>
          <a:bodyPr/>
          <a:lstStyle/>
          <a:p>
            <a:r>
              <a:rPr lang="en-US" sz="1600" dirty="0"/>
              <a:t>In this project, our team successfully undertook a comprehensive analysis of a heart disease dataset. We have demonstrated the use of various machine learning algorithms and techniques to predict the likelihood of a heart attack based on a patient's characteristics. The analysis was performed using a combination of Python libraries, including Pandas, NumPy, Matplotlib, Seaborn, Scikit-learn, and </a:t>
            </a:r>
            <a:r>
              <a:rPr lang="en-US" sz="1600" dirty="0" err="1"/>
              <a:t>Scipy</a:t>
            </a:r>
            <a:r>
              <a:rPr lang="en-US" sz="1600" dirty="0"/>
              <a:t>. </a:t>
            </a:r>
          </a:p>
          <a:p>
            <a:endParaRPr lang="en-US" sz="1600" dirty="0"/>
          </a:p>
          <a:p>
            <a:r>
              <a:rPr lang="en-US" sz="1600" dirty="0"/>
              <a:t>Key findings include the identification and removal of significant outliers, effective normalization of key numerical columns, and the discovery of three distinct clusters in the dataset. Our logistic regression model delivered reliable classification results, while our linear regression model offered insights into the relationships between variables. It highlights critical predictors of heart attack risk and presents the findings in a clear, visual manner. The visualization techniques used, such as histograms, scatter plots, and ROC curves, provide an intuitive understanding of the data and model performance. </a:t>
            </a:r>
          </a:p>
          <a:p>
            <a:endParaRPr lang="en-US" sz="1600" dirty="0"/>
          </a:p>
          <a:p>
            <a:r>
              <a:rPr lang="en-US" sz="1600" dirty="0"/>
              <a:t>Overall, this code serves as a robust framework for heart attack prediction analysis, showcasing the importance of thorough data preprocessing, feature engineering, and model evaluation in generating reliable and insightful results. The collaborative effort of our team, each member contributing their specialized skills, ensured the project's success. </a:t>
            </a:r>
          </a:p>
        </p:txBody>
      </p:sp>
      <p:sp>
        <p:nvSpPr>
          <p:cNvPr id="3" name="Slide Number Placeholder 2">
            <a:extLst>
              <a:ext uri="{FF2B5EF4-FFF2-40B4-BE49-F238E27FC236}">
                <a16:creationId xmlns:a16="http://schemas.microsoft.com/office/drawing/2014/main" id="{FE9672A8-5622-6AF6-C07B-5F94A6278228}"/>
              </a:ext>
            </a:extLst>
          </p:cNvPr>
          <p:cNvSpPr>
            <a:spLocks noGrp="1"/>
          </p:cNvSpPr>
          <p:nvPr>
            <p:ph type="sldNum" sz="quarter" idx="7"/>
          </p:nvPr>
        </p:nvSpPr>
        <p:spPr/>
        <p:txBody>
          <a:bodyPr/>
          <a:lstStyle/>
          <a:p>
            <a:fld id="{B6F15528-21DE-4FAA-801E-634DDDAF4B2B}" type="slidenum">
              <a:rPr lang="en-IN" smtClean="0"/>
              <a:t>14</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5" name="object 2">
            <a:extLst>
              <a:ext uri="{FF2B5EF4-FFF2-40B4-BE49-F238E27FC236}">
                <a16:creationId xmlns:a16="http://schemas.microsoft.com/office/drawing/2014/main" id="{48668EE1-DF89-C17A-5B0D-4507A33D41FF}"/>
              </a:ext>
            </a:extLst>
          </p:cNvPr>
          <p:cNvSpPr txBox="1">
            <a:spLocks/>
          </p:cNvSpPr>
          <p:nvPr/>
        </p:nvSpPr>
        <p:spPr>
          <a:xfrm>
            <a:off x="304800" y="951755"/>
            <a:ext cx="8811972" cy="3732432"/>
          </a:xfrm>
          <a:prstGeom prst="rect">
            <a:avLst/>
          </a:prstGeom>
        </p:spPr>
        <p:txBody>
          <a:bodyPr vert="horz" wrap="square" lIns="0" tIns="13335" rIns="0" bIns="0" rtlCol="0">
            <a:spAutoFit/>
          </a:bodyPr>
          <a:lstStyle>
            <a:lvl1pPr>
              <a:defRPr sz="2600" b="1" i="0">
                <a:solidFill>
                  <a:schemeClr val="tx1"/>
                </a:solidFill>
                <a:latin typeface="Arial"/>
                <a:ea typeface="+mj-ea"/>
                <a:cs typeface="Arial"/>
              </a:defRPr>
            </a:lvl1pPr>
          </a:lstStyle>
          <a:p>
            <a:pPr marL="12700">
              <a:spcBef>
                <a:spcPts val="105"/>
              </a:spcBef>
            </a:pPr>
            <a:r>
              <a:rPr lang="en-US" sz="1600" b="0" dirty="0">
                <a:latin typeface="+mj-lt"/>
              </a:rPr>
              <a:t>Heart disease remains a leading global cause of death, underscoring the importance of early prediction and diagnosis for effective treatment and prevention. Employing data-driven methodologies to forecast heart attack risks holds the potential to significantly enhance healthcare outcomes by facilitating timely interventions. This project is dedicated to examining a structured dataset focused on </a:t>
            </a:r>
            <a:r>
              <a:rPr lang="en-US" sz="1600" dirty="0">
                <a:latin typeface="+mj-lt"/>
              </a:rPr>
              <a:t>heart attack prediction</a:t>
            </a:r>
            <a:r>
              <a:rPr lang="en-US" sz="1600" b="0" dirty="0">
                <a:latin typeface="+mj-lt"/>
              </a:rPr>
              <a:t>, aiming to develop a robust </a:t>
            </a:r>
            <a:r>
              <a:rPr lang="en-US" sz="1600" dirty="0">
                <a:latin typeface="+mj-lt"/>
              </a:rPr>
              <a:t>knowledge representation and insight generation system</a:t>
            </a:r>
            <a:r>
              <a:rPr lang="en-US" sz="1600" b="0" dirty="0">
                <a:latin typeface="+mj-lt"/>
              </a:rPr>
              <a:t>. </a:t>
            </a:r>
          </a:p>
          <a:p>
            <a:pPr marL="12700">
              <a:spcBef>
                <a:spcPts val="105"/>
              </a:spcBef>
            </a:pPr>
            <a:endParaRPr lang="en-US" sz="1600" b="0" dirty="0">
              <a:latin typeface="+mj-lt"/>
            </a:endParaRPr>
          </a:p>
          <a:p>
            <a:pPr marL="12700">
              <a:spcBef>
                <a:spcPts val="105"/>
              </a:spcBef>
            </a:pPr>
            <a:r>
              <a:rPr lang="en-US" sz="1600" b="0" dirty="0">
                <a:latin typeface="+mj-lt"/>
              </a:rPr>
              <a:t>The primary goal is to implement knowledge representation techniques to conduct comprehensive analysis, encompassing data preprocessing, addressing missing values, managing outliers, standardizing data through normalization, utilizing clustering for pattern recognition, and deploying classification and regression models to predict heart attack probabilities. Detailed information extraction and descriptive statistical analysis provided a deeper understanding of the central tendencies and dispersions of the health parameters. The system must also provide clear, actionable insights to healthcare professionals, enabling them to make informed decisions and improve patient outcomes. The knowledge representation approach to heart attack prediction analysis holds great promise in enhancing early detection, prevention, and personalized healthcare. </a:t>
            </a:r>
          </a:p>
        </p:txBody>
      </p:sp>
      <p:sp>
        <p:nvSpPr>
          <p:cNvPr id="6" name="Slide Number Placeholder 5">
            <a:extLst>
              <a:ext uri="{FF2B5EF4-FFF2-40B4-BE49-F238E27FC236}">
                <a16:creationId xmlns:a16="http://schemas.microsoft.com/office/drawing/2014/main" id="{89CCFE5A-E247-F751-E1A0-6685A4B1393F}"/>
              </a:ext>
            </a:extLst>
          </p:cNvPr>
          <p:cNvSpPr>
            <a:spLocks noGrp="1"/>
          </p:cNvSpPr>
          <p:nvPr>
            <p:ph type="sldNum" sz="quarter" idx="7"/>
          </p:nvPr>
        </p:nvSpPr>
        <p:spPr/>
        <p:txBody>
          <a:bodyPr/>
          <a:lstStyle/>
          <a:p>
            <a:fld id="{B6F15528-21DE-4FAA-801E-634DDDAF4B2B}" type="slidenum">
              <a:rPr lang="en-IN" smtClean="0"/>
              <a:t>2</a:t>
            </a:fld>
            <a:endParaRPr lang="en-IN"/>
          </a:p>
        </p:txBody>
      </p:sp>
    </p:spTree>
    <p:extLst>
      <p:ext uri="{BB962C8B-B14F-4D97-AF65-F5344CB8AC3E}">
        <p14:creationId xmlns:p14="http://schemas.microsoft.com/office/powerpoint/2010/main" val="71826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768" y="77334"/>
            <a:ext cx="7996632" cy="513216"/>
          </a:xfrm>
          <a:prstGeom prst="rect">
            <a:avLst/>
          </a:prstGeom>
        </p:spPr>
        <p:txBody>
          <a:bodyPr vert="horz" wrap="square" lIns="0" tIns="112013" rIns="0" bIns="0" rtlCol="0">
            <a:spAutoFit/>
          </a:bodyPr>
          <a:lstStyle/>
          <a:p>
            <a:pPr marL="71120">
              <a:lnSpc>
                <a:spcPct val="100000"/>
              </a:lnSpc>
              <a:spcBef>
                <a:spcPts val="105"/>
              </a:spcBef>
            </a:pPr>
            <a:r>
              <a:rPr spc="-10" dirty="0"/>
              <a:t>Solution</a:t>
            </a:r>
            <a:r>
              <a:rPr lang="en-IN" spc="-10" dirty="0"/>
              <a:t> : 1. Data Pre-processing</a:t>
            </a:r>
            <a:endParaRPr spc="-10" dirty="0"/>
          </a:p>
        </p:txBody>
      </p:sp>
      <p:sp>
        <p:nvSpPr>
          <p:cNvPr id="5" name="Text Placeholder 4">
            <a:extLst>
              <a:ext uri="{FF2B5EF4-FFF2-40B4-BE49-F238E27FC236}">
                <a16:creationId xmlns:a16="http://schemas.microsoft.com/office/drawing/2014/main" id="{518522A8-3817-5FE5-5593-559CD2D97AB1}"/>
              </a:ext>
            </a:extLst>
          </p:cNvPr>
          <p:cNvSpPr>
            <a:spLocks noGrp="1"/>
          </p:cNvSpPr>
          <p:nvPr>
            <p:ph type="body" idx="1"/>
          </p:nvPr>
        </p:nvSpPr>
        <p:spPr>
          <a:xfrm>
            <a:off x="242214" y="971312"/>
            <a:ext cx="8659572" cy="3447098"/>
          </a:xfrm>
        </p:spPr>
        <p:txBody>
          <a:bodyPr/>
          <a:lstStyle/>
          <a:p>
            <a:r>
              <a:rPr lang="en-US" sz="1600" dirty="0"/>
              <a:t>The data pre-processing for the heart attack prediction analysis involved several critical steps to ensure </a:t>
            </a:r>
            <a:r>
              <a:rPr lang="en-US" sz="1600" b="1" dirty="0"/>
              <a:t>data quality</a:t>
            </a:r>
            <a:r>
              <a:rPr lang="en-US" sz="1600" dirty="0"/>
              <a:t> and </a:t>
            </a:r>
            <a:r>
              <a:rPr lang="en-US" sz="1600" b="1" dirty="0"/>
              <a:t>suitability for modeling. </a:t>
            </a:r>
            <a:r>
              <a:rPr lang="en-US" sz="1600" dirty="0"/>
              <a:t>We use three data pre-processing methods: handling missing values, outlier detection using the Z-score method, and data normalization using </a:t>
            </a:r>
            <a:r>
              <a:rPr lang="en-US" sz="1600" dirty="0" err="1"/>
              <a:t>StandardScaler</a:t>
            </a:r>
            <a:r>
              <a:rPr lang="en-US" sz="1600" dirty="0"/>
              <a:t>. By applying these methods, the dataset was transformed into a suitable format for analysis, ensuring that the subsequent machine learning models were trained on a high-quality dataset. </a:t>
            </a:r>
          </a:p>
          <a:p>
            <a:endParaRPr lang="en-US" sz="1600" dirty="0"/>
          </a:p>
          <a:p>
            <a:pPr marL="285750" indent="-285750">
              <a:buFont typeface="Arial" panose="020B0604020202020204" pitchFamily="34" charset="0"/>
              <a:buChar char="•"/>
            </a:pPr>
            <a:r>
              <a:rPr lang="en-US" sz="1600" b="1" dirty="0"/>
              <a:t>Missing values </a:t>
            </a:r>
            <a:r>
              <a:rPr lang="en-US" sz="1600" dirty="0"/>
              <a:t>within the dataset were imputed using the mean of each respective column, preserving data integrity. </a:t>
            </a:r>
          </a:p>
          <a:p>
            <a:pPr marL="285750" indent="-285750">
              <a:buFont typeface="Arial" panose="020B0604020202020204" pitchFamily="34" charset="0"/>
              <a:buChar char="•"/>
            </a:pPr>
            <a:r>
              <a:rPr lang="en-US" sz="1600" b="1" dirty="0"/>
              <a:t>Outliers</a:t>
            </a:r>
            <a:r>
              <a:rPr lang="en-US" sz="1600" dirty="0"/>
              <a:t> are extreme values that deviate significantly from other observations. The </a:t>
            </a:r>
            <a:r>
              <a:rPr lang="en-US" sz="1600" b="1" dirty="0"/>
              <a:t>Z-score method </a:t>
            </a:r>
            <a:r>
              <a:rPr lang="en-US" sz="1600" dirty="0"/>
              <a:t>identifies outliers by measuring how many standard deviations a data point is from the mean. Data points with Z-scores greater than 3 are considered outliers and are removed to ensure robust analysis.</a:t>
            </a:r>
          </a:p>
          <a:p>
            <a:pPr marL="285750" indent="-285750">
              <a:buFont typeface="Arial" panose="020B0604020202020204" pitchFamily="34" charset="0"/>
              <a:buChar char="•"/>
            </a:pPr>
            <a:r>
              <a:rPr lang="en-US" sz="1600" dirty="0"/>
              <a:t>Numerical columns were then </a:t>
            </a:r>
            <a:r>
              <a:rPr lang="en-US" sz="1600" b="1" dirty="0"/>
              <a:t>normalized </a:t>
            </a:r>
            <a:r>
              <a:rPr lang="en-US" sz="1600" dirty="0"/>
              <a:t>using `</a:t>
            </a:r>
            <a:r>
              <a:rPr lang="en-US" sz="1600" dirty="0" err="1"/>
              <a:t>StandardScaler</a:t>
            </a:r>
            <a:r>
              <a:rPr lang="en-US" sz="1600" dirty="0"/>
              <a:t>`, ensuring all features were scaled to have a mean of 0 and a standard deviation of 1, facilitating fair comparison between variables. </a:t>
            </a:r>
          </a:p>
        </p:txBody>
      </p:sp>
      <p:sp>
        <p:nvSpPr>
          <p:cNvPr id="10" name="Slide Number Placeholder 9">
            <a:extLst>
              <a:ext uri="{FF2B5EF4-FFF2-40B4-BE49-F238E27FC236}">
                <a16:creationId xmlns:a16="http://schemas.microsoft.com/office/drawing/2014/main" id="{2E49DB13-697B-61B0-7BDB-D8EA56E904E6}"/>
              </a:ext>
            </a:extLst>
          </p:cNvPr>
          <p:cNvSpPr>
            <a:spLocks noGrp="1"/>
          </p:cNvSpPr>
          <p:nvPr>
            <p:ph type="sldNum" sz="quarter" idx="7"/>
          </p:nvPr>
        </p:nvSpPr>
        <p:spPr/>
        <p:txBody>
          <a:bodyPr/>
          <a:lstStyle/>
          <a:p>
            <a:fld id="{B6F15528-21DE-4FAA-801E-634DDDAF4B2B}"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6906972" cy="543994"/>
          </a:xfrm>
          <a:prstGeom prst="rect">
            <a:avLst/>
          </a:prstGeom>
        </p:spPr>
        <p:txBody>
          <a:bodyPr vert="horz" wrap="square" lIns="0" tIns="112013" rIns="0" bIns="0" rtlCol="0">
            <a:spAutoFit/>
          </a:bodyPr>
          <a:lstStyle/>
          <a:p>
            <a:pPr marL="71120">
              <a:lnSpc>
                <a:spcPct val="100000"/>
              </a:lnSpc>
              <a:spcBef>
                <a:spcPts val="105"/>
              </a:spcBef>
            </a:pPr>
            <a:r>
              <a:rPr lang="en-IN" spc="-10" dirty="0"/>
              <a:t>2. </a:t>
            </a:r>
            <a:r>
              <a:rPr lang="en-US" sz="2800" dirty="0"/>
              <a:t>Knowledge Representation</a:t>
            </a:r>
            <a:endParaRPr spc="-10" dirty="0"/>
          </a:p>
        </p:txBody>
      </p:sp>
      <p:sp>
        <p:nvSpPr>
          <p:cNvPr id="5" name="Text Placeholder 4">
            <a:extLst>
              <a:ext uri="{FF2B5EF4-FFF2-40B4-BE49-F238E27FC236}">
                <a16:creationId xmlns:a16="http://schemas.microsoft.com/office/drawing/2014/main" id="{518522A8-3817-5FE5-5593-559CD2D97AB1}"/>
              </a:ext>
            </a:extLst>
          </p:cNvPr>
          <p:cNvSpPr>
            <a:spLocks noGrp="1"/>
          </p:cNvSpPr>
          <p:nvPr>
            <p:ph type="body" idx="1"/>
          </p:nvPr>
        </p:nvSpPr>
        <p:spPr>
          <a:xfrm>
            <a:off x="242214" y="1128559"/>
            <a:ext cx="8659572" cy="3231654"/>
          </a:xfrm>
        </p:spPr>
        <p:txBody>
          <a:bodyPr/>
          <a:lstStyle/>
          <a:p>
            <a:pPr algn="l" rtl="0"/>
            <a:r>
              <a:rPr lang="en-US" sz="1400" dirty="0"/>
              <a:t>Knowledge representation is a crucial aspect of data analysis and machine learning, transforming raw data into meaningful insights. In the context of heart attack prediction analysis, it involves using various techniques to understand and predict risk factors, ultimately aiding in early intervention and prevention strategies.</a:t>
            </a:r>
          </a:p>
          <a:p>
            <a:pPr algn="l" rtl="0"/>
            <a:endParaRPr lang="en-US" sz="1400" dirty="0"/>
          </a:p>
          <a:p>
            <a:pPr marL="285750" indent="-285750" algn="l" rtl="0">
              <a:buFont typeface="Arial" panose="020B0604020202020204" pitchFamily="34" charset="0"/>
              <a:buChar char="•"/>
            </a:pPr>
            <a:r>
              <a:rPr lang="en-US" sz="1400" dirty="0"/>
              <a:t>The code employs </a:t>
            </a:r>
            <a:r>
              <a:rPr lang="en-US" sz="1400" b="1" dirty="0"/>
              <a:t>Matplotlib</a:t>
            </a:r>
            <a:r>
              <a:rPr lang="en-US" sz="1400" dirty="0"/>
              <a:t> and </a:t>
            </a:r>
            <a:r>
              <a:rPr lang="en-US" sz="1400" b="1" dirty="0"/>
              <a:t>Seaborn</a:t>
            </a:r>
            <a:r>
              <a:rPr lang="en-US" sz="1400" dirty="0"/>
              <a:t> to generate informative and visually appealing plots, including </a:t>
            </a:r>
            <a:r>
              <a:rPr lang="en-US" sz="1400" b="1" dirty="0"/>
              <a:t>histograms, scatter plots, and heatmaps,</a:t>
            </a:r>
            <a:r>
              <a:rPr lang="en-US" sz="1400" dirty="0"/>
              <a:t> which enable the identification of patterns and relationships within the data. </a:t>
            </a:r>
          </a:p>
          <a:p>
            <a:pPr marL="285750" indent="-285750" algn="l" rtl="0">
              <a:buFont typeface="Arial" panose="020B0604020202020204" pitchFamily="34" charset="0"/>
              <a:buChar char="•"/>
            </a:pPr>
            <a:r>
              <a:rPr lang="en-US" sz="1400" dirty="0" err="1"/>
              <a:t>NetworkX</a:t>
            </a:r>
            <a:r>
              <a:rPr lang="en-US" sz="1400" dirty="0"/>
              <a:t> is utilized to create a </a:t>
            </a:r>
            <a:r>
              <a:rPr lang="en-US" sz="1400" b="1" dirty="0"/>
              <a:t>graph-based representation </a:t>
            </a:r>
            <a:r>
              <a:rPr lang="en-US" sz="1400" dirty="0"/>
              <a:t>of key relationships, providing a exact understanding of the dataset's structure. </a:t>
            </a:r>
          </a:p>
          <a:p>
            <a:pPr marL="285750" indent="-285750" algn="l" rtl="0">
              <a:buFont typeface="Arial" panose="020B0604020202020204" pitchFamily="34" charset="0"/>
              <a:buChar char="•"/>
            </a:pPr>
            <a:r>
              <a:rPr lang="en-US" sz="1400" dirty="0"/>
              <a:t>From a technical standpoint, the code leverages various </a:t>
            </a:r>
            <a:r>
              <a:rPr lang="en-US" sz="1400" b="1" dirty="0"/>
              <a:t>data visualization techniques </a:t>
            </a:r>
            <a:r>
              <a:rPr lang="en-US" sz="1400" dirty="0"/>
              <a:t>to convey insights and trends. Bar plots are used to illustrate categorical variables, histograms depict the distribution of numeric variables, and pair plots examine relationships between multiple variables. </a:t>
            </a:r>
          </a:p>
          <a:p>
            <a:pPr marL="285750" indent="-285750" algn="l" rtl="0">
              <a:buFont typeface="Arial" panose="020B0604020202020204" pitchFamily="34" charset="0"/>
              <a:buChar char="•"/>
            </a:pPr>
            <a:r>
              <a:rPr lang="en-US" sz="1400" dirty="0"/>
              <a:t>Furthermore, the code relies on </a:t>
            </a:r>
            <a:r>
              <a:rPr lang="en-US" sz="1400" dirty="0" err="1"/>
              <a:t>DataFrames</a:t>
            </a:r>
            <a:r>
              <a:rPr lang="en-US" sz="1400" dirty="0"/>
              <a:t>, a fundamental data structure in Python's Pandas library, to store and process the dataset. Although the code does not explicitly utilize arrays or lists, these data structures are likely employed internally by NumPy and Pandas to facilitate efficient data processing. </a:t>
            </a:r>
          </a:p>
        </p:txBody>
      </p:sp>
      <p:sp>
        <p:nvSpPr>
          <p:cNvPr id="6" name="Slide Number Placeholder 5">
            <a:extLst>
              <a:ext uri="{FF2B5EF4-FFF2-40B4-BE49-F238E27FC236}">
                <a16:creationId xmlns:a16="http://schemas.microsoft.com/office/drawing/2014/main" id="{4C5182F4-2E0F-B9FE-75B9-8948AC841D9F}"/>
              </a:ext>
            </a:extLst>
          </p:cNvPr>
          <p:cNvSpPr>
            <a:spLocks noGrp="1"/>
          </p:cNvSpPr>
          <p:nvPr>
            <p:ph type="sldNum" sz="quarter" idx="7"/>
          </p:nvPr>
        </p:nvSpPr>
        <p:spPr/>
        <p:txBody>
          <a:bodyPr/>
          <a:lstStyle/>
          <a:p>
            <a:fld id="{B6F15528-21DE-4FAA-801E-634DDDAF4B2B}" type="slidenum">
              <a:rPr lang="en-IN" smtClean="0"/>
              <a:t>4</a:t>
            </a:fld>
            <a:endParaRPr lang="en-IN"/>
          </a:p>
        </p:txBody>
      </p:sp>
    </p:spTree>
    <p:extLst>
      <p:ext uri="{BB962C8B-B14F-4D97-AF65-F5344CB8AC3E}">
        <p14:creationId xmlns:p14="http://schemas.microsoft.com/office/powerpoint/2010/main" val="302874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43994"/>
          </a:xfrm>
          <a:prstGeom prst="rect">
            <a:avLst/>
          </a:prstGeom>
        </p:spPr>
        <p:txBody>
          <a:bodyPr vert="horz" wrap="square" lIns="0" tIns="112013" rIns="0" bIns="0" rtlCol="0">
            <a:spAutoFit/>
          </a:bodyPr>
          <a:lstStyle/>
          <a:p>
            <a:pPr marL="71120">
              <a:lnSpc>
                <a:spcPct val="100000"/>
              </a:lnSpc>
              <a:spcBef>
                <a:spcPts val="105"/>
              </a:spcBef>
            </a:pPr>
            <a:r>
              <a:rPr lang="en-US" sz="2800" spc="-10" dirty="0"/>
              <a:t>3. </a:t>
            </a:r>
            <a:r>
              <a:rPr lang="en-US" sz="2800" dirty="0"/>
              <a:t>Pattern Identification</a:t>
            </a:r>
            <a:endParaRPr spc="-10" dirty="0"/>
          </a:p>
        </p:txBody>
      </p:sp>
      <p:sp>
        <p:nvSpPr>
          <p:cNvPr id="5" name="Text Placeholder 4">
            <a:extLst>
              <a:ext uri="{FF2B5EF4-FFF2-40B4-BE49-F238E27FC236}">
                <a16:creationId xmlns:a16="http://schemas.microsoft.com/office/drawing/2014/main" id="{518522A8-3817-5FE5-5593-559CD2D97AB1}"/>
              </a:ext>
            </a:extLst>
          </p:cNvPr>
          <p:cNvSpPr>
            <a:spLocks noGrp="1"/>
          </p:cNvSpPr>
          <p:nvPr>
            <p:ph type="body" idx="1"/>
          </p:nvPr>
        </p:nvSpPr>
        <p:spPr>
          <a:xfrm>
            <a:off x="179628" y="854869"/>
            <a:ext cx="8659572" cy="3939540"/>
          </a:xfrm>
        </p:spPr>
        <p:txBody>
          <a:bodyPr/>
          <a:lstStyle/>
          <a:p>
            <a:pPr algn="l"/>
            <a:r>
              <a:rPr lang="en-US" sz="1600" dirty="0">
                <a:solidFill>
                  <a:schemeClr val="tx1"/>
                </a:solidFill>
              </a:rPr>
              <a:t>Pattern identification in data analysis involves uncovering recurring structures, trends, and relationships within a dataset using a variety of tools and techniques. Essential tools for this process include Scikit-learn, TensorFlow, and </a:t>
            </a:r>
            <a:r>
              <a:rPr lang="en-US" sz="1600" dirty="0" err="1">
                <a:solidFill>
                  <a:schemeClr val="tx1"/>
                </a:solidFill>
              </a:rPr>
              <a:t>PyTorch</a:t>
            </a:r>
            <a:r>
              <a:rPr lang="en-US" sz="1600" dirty="0">
                <a:solidFill>
                  <a:schemeClr val="tx1"/>
                </a:solidFill>
              </a:rPr>
              <a:t>, which provide robust libraries for implementing various machine learning techniques. These techniques encompass clustering, classification, and regression. </a:t>
            </a:r>
          </a:p>
          <a:p>
            <a:pPr algn="l"/>
            <a:endParaRPr lang="en-US" sz="1600" dirty="0">
              <a:solidFill>
                <a:schemeClr val="tx1"/>
              </a:solidFill>
            </a:endParaRPr>
          </a:p>
          <a:p>
            <a:pPr marL="285750" indent="-285750" algn="l">
              <a:buFont typeface="Arial" panose="020B0604020202020204" pitchFamily="34" charset="0"/>
              <a:buChar char="•"/>
            </a:pPr>
            <a:r>
              <a:rPr lang="en-US" sz="1600" b="1" dirty="0">
                <a:solidFill>
                  <a:schemeClr val="tx1"/>
                </a:solidFill>
              </a:rPr>
              <a:t>Clustering </a:t>
            </a:r>
            <a:r>
              <a:rPr lang="en-US" sz="1600" dirty="0">
                <a:solidFill>
                  <a:schemeClr val="tx1"/>
                </a:solidFill>
              </a:rPr>
              <a:t>algorithms like K-Means  group similar data points together, revealing inherent patterns. </a:t>
            </a:r>
          </a:p>
          <a:p>
            <a:pPr marL="285750" indent="-285750" algn="l">
              <a:buFont typeface="Arial" panose="020B0604020202020204" pitchFamily="34" charset="0"/>
              <a:buChar char="•"/>
            </a:pPr>
            <a:r>
              <a:rPr lang="en-US" sz="1600" b="1" dirty="0">
                <a:solidFill>
                  <a:schemeClr val="tx1"/>
                </a:solidFill>
              </a:rPr>
              <a:t>Classification</a:t>
            </a:r>
            <a:r>
              <a:rPr lang="en-US" sz="1600" dirty="0">
                <a:solidFill>
                  <a:schemeClr val="tx1"/>
                </a:solidFill>
              </a:rPr>
              <a:t> algorithms such as Decision Tree and Logistic Regression help identify categorical patterns within data. </a:t>
            </a:r>
          </a:p>
          <a:p>
            <a:pPr marL="285750" indent="-285750" algn="l">
              <a:buFont typeface="Arial" panose="020B0604020202020204" pitchFamily="34" charset="0"/>
              <a:buChar char="•"/>
            </a:pPr>
            <a:r>
              <a:rPr lang="en-US" sz="1600" b="1" dirty="0">
                <a:solidFill>
                  <a:schemeClr val="tx1"/>
                </a:solidFill>
              </a:rPr>
              <a:t>Regression </a:t>
            </a:r>
            <a:r>
              <a:rPr lang="en-US" sz="1600" dirty="0">
                <a:solidFill>
                  <a:schemeClr val="tx1"/>
                </a:solidFill>
              </a:rPr>
              <a:t>techniques, particularly Linear Regression, are used to understand and predict continuous variables. </a:t>
            </a:r>
          </a:p>
          <a:p>
            <a:pPr marL="285750" indent="-285750" algn="l">
              <a:buFont typeface="Arial" panose="020B0604020202020204" pitchFamily="34" charset="0"/>
              <a:buChar char="•"/>
            </a:pPr>
            <a:r>
              <a:rPr lang="en-US" sz="1600" dirty="0">
                <a:solidFill>
                  <a:schemeClr val="tx1"/>
                </a:solidFill>
              </a:rPr>
              <a:t>Key steps in the process include </a:t>
            </a:r>
            <a:r>
              <a:rPr lang="en-US" sz="1600" b="1" dirty="0">
                <a:solidFill>
                  <a:schemeClr val="tx1"/>
                </a:solidFill>
              </a:rPr>
              <a:t>exploratory data analysis </a:t>
            </a:r>
            <a:r>
              <a:rPr lang="en-US" sz="1600" dirty="0">
                <a:solidFill>
                  <a:schemeClr val="tx1"/>
                </a:solidFill>
              </a:rPr>
              <a:t>(EDA), where visualizations and descriptive statistics summarize data characteristics. </a:t>
            </a:r>
          </a:p>
          <a:p>
            <a:pPr marL="285750" indent="-285750" algn="l">
              <a:buFont typeface="Arial" panose="020B0604020202020204" pitchFamily="34" charset="0"/>
              <a:buChar char="•"/>
            </a:pPr>
            <a:r>
              <a:rPr lang="en-US" sz="1600" b="1" dirty="0">
                <a:solidFill>
                  <a:schemeClr val="tx1"/>
                </a:solidFill>
              </a:rPr>
              <a:t>Correlation analysis</a:t>
            </a:r>
            <a:r>
              <a:rPr lang="en-US" sz="1600" dirty="0">
                <a:solidFill>
                  <a:schemeClr val="tx1"/>
                </a:solidFill>
              </a:rPr>
              <a:t> and </a:t>
            </a:r>
            <a:r>
              <a:rPr lang="en-US" sz="1600" b="1" dirty="0">
                <a:solidFill>
                  <a:schemeClr val="tx1"/>
                </a:solidFill>
              </a:rPr>
              <a:t>outlier detection </a:t>
            </a:r>
            <a:r>
              <a:rPr lang="en-US" sz="1600" dirty="0">
                <a:solidFill>
                  <a:schemeClr val="tx1"/>
                </a:solidFill>
              </a:rPr>
              <a:t>further refine the understanding of data relationships and anomalies. </a:t>
            </a:r>
          </a:p>
          <a:p>
            <a:pPr marL="285750" indent="-285750" algn="l">
              <a:buFont typeface="Arial" panose="020B0604020202020204" pitchFamily="34" charset="0"/>
              <a:buChar char="•"/>
            </a:pPr>
            <a:r>
              <a:rPr lang="en-US" sz="1600" dirty="0">
                <a:solidFill>
                  <a:schemeClr val="tx1"/>
                </a:solidFill>
              </a:rPr>
              <a:t>Advanced methods like Principal Component Analysis (PCA) and t-SNE aid in dimensionality reduction, making patterns clearer. </a:t>
            </a:r>
          </a:p>
        </p:txBody>
      </p:sp>
      <p:sp>
        <p:nvSpPr>
          <p:cNvPr id="3" name="Slide Number Placeholder 2">
            <a:extLst>
              <a:ext uri="{FF2B5EF4-FFF2-40B4-BE49-F238E27FC236}">
                <a16:creationId xmlns:a16="http://schemas.microsoft.com/office/drawing/2014/main" id="{4E88E1C7-E79C-11A0-7883-AC26899612B2}"/>
              </a:ext>
            </a:extLst>
          </p:cNvPr>
          <p:cNvSpPr>
            <a:spLocks noGrp="1"/>
          </p:cNvSpPr>
          <p:nvPr>
            <p:ph type="sldNum" sz="quarter" idx="7"/>
          </p:nvPr>
        </p:nvSpPr>
        <p:spPr/>
        <p:txBody>
          <a:bodyPr/>
          <a:lstStyle/>
          <a:p>
            <a:fld id="{B6F15528-21DE-4FAA-801E-634DDDAF4B2B}" type="slidenum">
              <a:rPr lang="en-IN" smtClean="0"/>
              <a:t>5</a:t>
            </a:fld>
            <a:endParaRPr lang="en-IN"/>
          </a:p>
        </p:txBody>
      </p:sp>
    </p:spTree>
    <p:extLst>
      <p:ext uri="{BB962C8B-B14F-4D97-AF65-F5344CB8AC3E}">
        <p14:creationId xmlns:p14="http://schemas.microsoft.com/office/powerpoint/2010/main" val="304476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43994"/>
          </a:xfrm>
          <a:prstGeom prst="rect">
            <a:avLst/>
          </a:prstGeom>
        </p:spPr>
        <p:txBody>
          <a:bodyPr vert="horz" wrap="square" lIns="0" tIns="112013" rIns="0" bIns="0" rtlCol="0">
            <a:spAutoFit/>
          </a:bodyPr>
          <a:lstStyle/>
          <a:p>
            <a:pPr marL="71120">
              <a:lnSpc>
                <a:spcPct val="100000"/>
              </a:lnSpc>
              <a:spcBef>
                <a:spcPts val="105"/>
              </a:spcBef>
            </a:pPr>
            <a:r>
              <a:rPr lang="en-IN" dirty="0"/>
              <a:t>4. </a:t>
            </a:r>
            <a:r>
              <a:rPr lang="en-US" sz="2800" dirty="0"/>
              <a:t>Insight Generation</a:t>
            </a:r>
            <a:endParaRPr spc="-10" dirty="0"/>
          </a:p>
        </p:txBody>
      </p:sp>
      <p:sp>
        <p:nvSpPr>
          <p:cNvPr id="5" name="Text Placeholder 4">
            <a:extLst>
              <a:ext uri="{FF2B5EF4-FFF2-40B4-BE49-F238E27FC236}">
                <a16:creationId xmlns:a16="http://schemas.microsoft.com/office/drawing/2014/main" id="{518522A8-3817-5FE5-5593-559CD2D97AB1}"/>
              </a:ext>
            </a:extLst>
          </p:cNvPr>
          <p:cNvSpPr>
            <a:spLocks noGrp="1"/>
          </p:cNvSpPr>
          <p:nvPr>
            <p:ph type="body" idx="1"/>
          </p:nvPr>
        </p:nvSpPr>
        <p:spPr>
          <a:xfrm>
            <a:off x="356514" y="782242"/>
            <a:ext cx="8430972" cy="4134466"/>
          </a:xfrm>
        </p:spPr>
        <p:txBody>
          <a:bodyPr numCol="2"/>
          <a:lstStyle/>
          <a:p>
            <a:pPr algn="l"/>
            <a:r>
              <a:rPr lang="en-US" sz="1100" b="1" i="0" dirty="0">
                <a:solidFill>
                  <a:schemeClr val="tx1"/>
                </a:solidFill>
                <a:effectLst/>
              </a:rPr>
              <a:t>Insight 1: Age Distribution</a:t>
            </a:r>
            <a:endParaRPr lang="en-US" sz="1100" b="0" i="0" dirty="0">
              <a:solidFill>
                <a:schemeClr val="tx1"/>
              </a:solidFill>
              <a:effectLst/>
            </a:endParaRPr>
          </a:p>
          <a:p>
            <a:pPr lvl="1" algn="l"/>
            <a:r>
              <a:rPr lang="en-US" sz="1100" b="0" i="0" dirty="0">
                <a:solidFill>
                  <a:schemeClr val="tx1"/>
                </a:solidFill>
                <a:effectLst/>
              </a:rPr>
              <a:t>The majority of patients are between 40-60 years old, with a peak around 50-55 years old. This suggests that heart attack risk increases with age, and patients in this age group should be closely monitored.</a:t>
            </a:r>
          </a:p>
          <a:p>
            <a:pPr algn="l"/>
            <a:r>
              <a:rPr lang="en-US" sz="1100" b="1" i="0" dirty="0">
                <a:solidFill>
                  <a:schemeClr val="tx1"/>
                </a:solidFill>
                <a:effectLst/>
              </a:rPr>
              <a:t>Insight 2: Cholesterol Levels</a:t>
            </a:r>
            <a:endParaRPr lang="en-US" sz="1100" b="0" i="0" dirty="0">
              <a:solidFill>
                <a:schemeClr val="tx1"/>
              </a:solidFill>
              <a:effectLst/>
            </a:endParaRPr>
          </a:p>
          <a:p>
            <a:pPr lvl="1" algn="l"/>
            <a:r>
              <a:rPr lang="en-US" sz="1100" b="0" i="0" dirty="0">
                <a:solidFill>
                  <a:schemeClr val="tx1"/>
                </a:solidFill>
                <a:effectLst/>
              </a:rPr>
              <a:t>Most patients have cholesterol levels between 150-250 mg/dL, with a peak around 200 mg/dL. This indicates that high cholesterol levels are a common risk factor for heart attacks, and patients with levels above 200 mg/dL should be targeted for intervention.</a:t>
            </a:r>
          </a:p>
          <a:p>
            <a:pPr algn="l"/>
            <a:r>
              <a:rPr lang="en-US" sz="1100" b="1" i="0" dirty="0">
                <a:solidFill>
                  <a:schemeClr val="tx1"/>
                </a:solidFill>
                <a:effectLst/>
              </a:rPr>
              <a:t>Insight 3: Age-Cholesterol Relationship</a:t>
            </a:r>
            <a:endParaRPr lang="en-US" sz="1100" b="0" i="0" dirty="0">
              <a:solidFill>
                <a:schemeClr val="tx1"/>
              </a:solidFill>
              <a:effectLst/>
            </a:endParaRPr>
          </a:p>
          <a:p>
            <a:pPr lvl="1" algn="l"/>
            <a:r>
              <a:rPr lang="en-US" sz="1100" b="0" i="0" dirty="0">
                <a:solidFill>
                  <a:schemeClr val="tx1"/>
                </a:solidFill>
                <a:effectLst/>
              </a:rPr>
              <a:t>There is a positive correlation between age and cholesterol levels, indicating that cholesterol levels tend to increase with age. This suggests that age should be considered when assessing cholesterol levels, and older patients may require more aggressive cholesterol management.</a:t>
            </a:r>
          </a:p>
          <a:p>
            <a:pPr algn="l"/>
            <a:r>
              <a:rPr lang="en-US" sz="1100" b="1" i="0" dirty="0">
                <a:solidFill>
                  <a:schemeClr val="tx1"/>
                </a:solidFill>
                <a:effectLst/>
              </a:rPr>
              <a:t>Insight 4: Exercise-Induced Angina</a:t>
            </a:r>
            <a:endParaRPr lang="en-US" sz="1100" b="0" i="0" dirty="0">
              <a:solidFill>
                <a:schemeClr val="tx1"/>
              </a:solidFill>
              <a:effectLst/>
            </a:endParaRPr>
          </a:p>
          <a:p>
            <a:pPr lvl="1" algn="l"/>
            <a:r>
              <a:rPr lang="en-US" sz="1100" b="0" i="0" dirty="0">
                <a:solidFill>
                  <a:schemeClr val="tx1"/>
                </a:solidFill>
                <a:effectLst/>
              </a:rPr>
              <a:t>Approximately 40% of patients experience exercise-induced angina which highlights the importance of exercise stress testing in identifying patients at risk of heart attacks.</a:t>
            </a:r>
          </a:p>
          <a:p>
            <a:pPr algn="l"/>
            <a:r>
              <a:rPr lang="en-US" sz="1100" b="1" i="0" dirty="0">
                <a:solidFill>
                  <a:schemeClr val="tx1"/>
                </a:solidFill>
                <a:effectLst/>
              </a:rPr>
              <a:t>Insight 5: ST Depression</a:t>
            </a:r>
            <a:endParaRPr lang="en-US" sz="1100" b="0" i="0" dirty="0">
              <a:solidFill>
                <a:schemeClr val="tx1"/>
              </a:solidFill>
              <a:effectLst/>
            </a:endParaRPr>
          </a:p>
          <a:p>
            <a:pPr lvl="1" algn="l"/>
            <a:r>
              <a:rPr lang="en-US" sz="1100" b="0" i="0" dirty="0">
                <a:solidFill>
                  <a:schemeClr val="tx1"/>
                </a:solidFill>
                <a:effectLst/>
              </a:rPr>
              <a:t>Approximately 20% of patients have ST depression. This suggests that patients with ST depression should be closely monitored.</a:t>
            </a:r>
          </a:p>
          <a:p>
            <a:pPr algn="l"/>
            <a:r>
              <a:rPr lang="en-US" sz="1100" b="1" i="0" dirty="0">
                <a:solidFill>
                  <a:schemeClr val="tx1"/>
                </a:solidFill>
                <a:effectLst/>
              </a:rPr>
              <a:t>Insight 6: Slope of Peak Exercise ST Segment</a:t>
            </a:r>
            <a:endParaRPr lang="en-US" sz="1100" b="0" i="0" dirty="0">
              <a:solidFill>
                <a:schemeClr val="tx1"/>
              </a:solidFill>
              <a:effectLst/>
            </a:endParaRPr>
          </a:p>
          <a:p>
            <a:pPr lvl="1" algn="l"/>
            <a:r>
              <a:rPr lang="en-US" sz="1100" b="0" i="0" dirty="0">
                <a:solidFill>
                  <a:schemeClr val="tx1"/>
                </a:solidFill>
                <a:effectLst/>
              </a:rPr>
              <a:t>The majority of patients have a slope of 1 or 2, while around 30% have a slope of 3. This indicates that the slope of peak exercise ST segment is an important predictor of heart attack risk, and patients with a slope of 3 should be targeted for intervention.</a:t>
            </a:r>
          </a:p>
          <a:p>
            <a:pPr algn="l"/>
            <a:r>
              <a:rPr lang="en-US" sz="1100" b="1" i="0" dirty="0">
                <a:solidFill>
                  <a:schemeClr val="tx1"/>
                </a:solidFill>
                <a:effectLst/>
              </a:rPr>
              <a:t>Insight 7: Number of Major Vessels Colored</a:t>
            </a:r>
            <a:endParaRPr lang="en-US" sz="1100" b="0" i="0" dirty="0">
              <a:solidFill>
                <a:schemeClr val="tx1"/>
              </a:solidFill>
              <a:effectLst/>
            </a:endParaRPr>
          </a:p>
          <a:p>
            <a:pPr lvl="1" algn="l"/>
            <a:r>
              <a:rPr lang="en-US" sz="1100" b="0" i="0" dirty="0">
                <a:solidFill>
                  <a:schemeClr val="tx1"/>
                </a:solidFill>
                <a:effectLst/>
              </a:rPr>
              <a:t>Approximately 40% of patients have 0 vessels colored, around 30% have 1 vessel colored, and around 30% have 2-3 vessels colored. This suggests that the number of major vessels colored is an important predictor of heart attack risk, and patients with multiple vessels colored should be targeted for intervention.</a:t>
            </a:r>
          </a:p>
          <a:p>
            <a:pPr algn="l"/>
            <a:r>
              <a:rPr lang="en-US" sz="1100" b="1" i="0" dirty="0">
                <a:solidFill>
                  <a:schemeClr val="tx1"/>
                </a:solidFill>
                <a:effectLst/>
              </a:rPr>
              <a:t>Insight 8: Clustering of Patients</a:t>
            </a:r>
            <a:endParaRPr lang="en-US" sz="1100" b="0" i="0" dirty="0">
              <a:solidFill>
                <a:schemeClr val="tx1"/>
              </a:solidFill>
              <a:effectLst/>
            </a:endParaRPr>
          </a:p>
          <a:p>
            <a:pPr lvl="1" algn="l"/>
            <a:r>
              <a:rPr lang="en-US" sz="1100" b="0" i="0" dirty="0">
                <a:solidFill>
                  <a:schemeClr val="tx1"/>
                </a:solidFill>
                <a:effectLst/>
              </a:rPr>
              <a:t>The K-Means clustering algorithm identifies three distinct clusters of patients based on age, cholesterol levels, and maximum heart rate </a:t>
            </a:r>
            <a:r>
              <a:rPr lang="en-US" sz="1100" dirty="0">
                <a:solidFill>
                  <a:schemeClr val="tx1"/>
                </a:solidFill>
              </a:rPr>
              <a:t>achieved. This clustering suggests that patients can be grouped into distinct risk categories based on their characteristics, and targeted interventions can be developed for each cluster.</a:t>
            </a:r>
            <a:endParaRPr lang="en-US" sz="1100" b="0" i="0" dirty="0">
              <a:solidFill>
                <a:schemeClr val="tx1"/>
              </a:solidFill>
              <a:effectLst/>
            </a:endParaRPr>
          </a:p>
          <a:p>
            <a:pPr lvl="1" algn="l"/>
            <a:r>
              <a:rPr lang="en-US" sz="1100" b="0" i="0" dirty="0">
                <a:solidFill>
                  <a:schemeClr val="tx1"/>
                </a:solidFill>
                <a:effectLst/>
              </a:rPr>
              <a:t>Cluster 1: Patients with low age, low cholesterol levels, and low maximum heart rate achieved.</a:t>
            </a:r>
          </a:p>
          <a:p>
            <a:pPr lvl="1" algn="l"/>
            <a:r>
              <a:rPr lang="en-US" sz="1100" b="0" i="0" dirty="0">
                <a:solidFill>
                  <a:schemeClr val="tx1"/>
                </a:solidFill>
                <a:effectLst/>
              </a:rPr>
              <a:t>Cluster 2: Patients with moderate age, moderate cholesterol levels, and moderate maximum heart rate achieved.</a:t>
            </a:r>
          </a:p>
          <a:p>
            <a:pPr lvl="1" algn="l"/>
            <a:r>
              <a:rPr lang="en-US" sz="1100" b="0" i="0" dirty="0">
                <a:solidFill>
                  <a:schemeClr val="tx1"/>
                </a:solidFill>
                <a:effectLst/>
              </a:rPr>
              <a:t>Cluster 3: Patients with high age, high cholesterol levels, and high maximum heart rate achieved.</a:t>
            </a:r>
          </a:p>
        </p:txBody>
      </p:sp>
      <p:sp>
        <p:nvSpPr>
          <p:cNvPr id="3" name="Slide Number Placeholder 2">
            <a:extLst>
              <a:ext uri="{FF2B5EF4-FFF2-40B4-BE49-F238E27FC236}">
                <a16:creationId xmlns:a16="http://schemas.microsoft.com/office/drawing/2014/main" id="{704FBA39-4929-BE1B-E3C0-BFB3FC2695BE}"/>
              </a:ext>
            </a:extLst>
          </p:cNvPr>
          <p:cNvSpPr>
            <a:spLocks noGrp="1"/>
          </p:cNvSpPr>
          <p:nvPr>
            <p:ph type="sldNum" sz="quarter" idx="7"/>
          </p:nvPr>
        </p:nvSpPr>
        <p:spPr/>
        <p:txBody>
          <a:bodyPr/>
          <a:lstStyle/>
          <a:p>
            <a:fld id="{B6F15528-21DE-4FAA-801E-634DDDAF4B2B}" type="slidenum">
              <a:rPr lang="en-IN" smtClean="0"/>
              <a:t>6</a:t>
            </a:fld>
            <a:endParaRPr lang="en-IN"/>
          </a:p>
        </p:txBody>
      </p:sp>
    </p:spTree>
    <p:extLst>
      <p:ext uri="{BB962C8B-B14F-4D97-AF65-F5344CB8AC3E}">
        <p14:creationId xmlns:p14="http://schemas.microsoft.com/office/powerpoint/2010/main" val="65799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 Placeholder 2">
            <a:extLst>
              <a:ext uri="{FF2B5EF4-FFF2-40B4-BE49-F238E27FC236}">
                <a16:creationId xmlns:a16="http://schemas.microsoft.com/office/drawing/2014/main" id="{D77DFC90-1F21-3F51-2716-02C592DD4C60}"/>
              </a:ext>
            </a:extLst>
          </p:cNvPr>
          <p:cNvSpPr>
            <a:spLocks noGrp="1"/>
          </p:cNvSpPr>
          <p:nvPr>
            <p:ph type="body" idx="1"/>
          </p:nvPr>
        </p:nvSpPr>
        <p:spPr>
          <a:xfrm>
            <a:off x="168477" y="819150"/>
            <a:ext cx="8659572" cy="3816429"/>
          </a:xfrm>
        </p:spPr>
        <p:txBody>
          <a:bodyPr numCol="1"/>
          <a:lstStyle/>
          <a:p>
            <a:pPr marL="342900" indent="-342900" algn="l">
              <a:buFont typeface="+mj-lt"/>
              <a:buAutoNum type="arabicPeriod"/>
            </a:pPr>
            <a:r>
              <a:rPr lang="en-US" sz="1600" b="1" i="0" dirty="0">
                <a:solidFill>
                  <a:schemeClr val="tx1"/>
                </a:solidFill>
                <a:effectLst/>
              </a:rPr>
              <a:t>Data Preprocessing</a:t>
            </a:r>
            <a:r>
              <a:rPr lang="en-US" sz="1600" b="0" i="0" dirty="0">
                <a:solidFill>
                  <a:schemeClr val="tx1"/>
                </a:solidFill>
                <a:effectLst/>
              </a:rPr>
              <a:t>:</a:t>
            </a:r>
          </a:p>
          <a:p>
            <a:pPr marL="800100" lvl="1" indent="-342900" algn="l">
              <a:buFont typeface="Arial" panose="020B0604020202020204" pitchFamily="34" charset="0"/>
              <a:buChar char="•"/>
            </a:pPr>
            <a:r>
              <a:rPr lang="en-US" sz="1600" b="0" i="0" dirty="0">
                <a:solidFill>
                  <a:schemeClr val="tx1"/>
                </a:solidFill>
                <a:effectLst/>
              </a:rPr>
              <a:t>Handling missing values using mean imputation</a:t>
            </a:r>
          </a:p>
          <a:p>
            <a:pPr marL="800100" lvl="1" indent="-342900" algn="l">
              <a:buFont typeface="Arial" panose="020B0604020202020204" pitchFamily="34" charset="0"/>
              <a:buChar char="•"/>
            </a:pPr>
            <a:r>
              <a:rPr lang="en-US" sz="1600" b="0" i="0" dirty="0">
                <a:solidFill>
                  <a:schemeClr val="tx1"/>
                </a:solidFill>
                <a:effectLst/>
              </a:rPr>
              <a:t>Outlier detection using the Z-score method</a:t>
            </a:r>
          </a:p>
          <a:p>
            <a:pPr marL="800100" lvl="1" indent="-342900" algn="l">
              <a:buFont typeface="Arial" panose="020B0604020202020204" pitchFamily="34" charset="0"/>
              <a:buChar char="•"/>
            </a:pPr>
            <a:r>
              <a:rPr lang="en-US" sz="1600" b="0" i="0" dirty="0">
                <a:solidFill>
                  <a:schemeClr val="tx1"/>
                </a:solidFill>
                <a:effectLst/>
              </a:rPr>
              <a:t>Data normalization using </a:t>
            </a:r>
            <a:r>
              <a:rPr lang="en-US" sz="1600" b="0" i="0" dirty="0" err="1">
                <a:solidFill>
                  <a:schemeClr val="tx1"/>
                </a:solidFill>
                <a:effectLst/>
              </a:rPr>
              <a:t>StandardScaler</a:t>
            </a:r>
            <a:endParaRPr lang="en-US" sz="1600" b="0" i="0" dirty="0">
              <a:solidFill>
                <a:schemeClr val="tx1"/>
              </a:solidFill>
              <a:effectLst/>
            </a:endParaRPr>
          </a:p>
          <a:p>
            <a:pPr marL="342900" indent="-342900" algn="l">
              <a:buFont typeface="+mj-lt"/>
              <a:buAutoNum type="arabicPeriod"/>
            </a:pPr>
            <a:r>
              <a:rPr lang="en-US" sz="1600" b="1" i="0" dirty="0">
                <a:solidFill>
                  <a:schemeClr val="tx1"/>
                </a:solidFill>
                <a:effectLst/>
              </a:rPr>
              <a:t>Data Visualization</a:t>
            </a:r>
            <a:r>
              <a:rPr lang="en-US" sz="1600" b="0" i="0" dirty="0">
                <a:solidFill>
                  <a:schemeClr val="tx1"/>
                </a:solidFill>
                <a:effectLst/>
              </a:rPr>
              <a:t>:</a:t>
            </a:r>
          </a:p>
          <a:p>
            <a:pPr marL="800100" lvl="1" indent="-342900" algn="l">
              <a:buFont typeface="Arial" panose="020B0604020202020204" pitchFamily="34" charset="0"/>
              <a:buChar char="•"/>
            </a:pPr>
            <a:r>
              <a:rPr lang="en-US" sz="1600" b="0" i="0" dirty="0">
                <a:solidFill>
                  <a:schemeClr val="tx1"/>
                </a:solidFill>
                <a:effectLst/>
              </a:rPr>
              <a:t>Histogram of Age to visualize the distribution</a:t>
            </a:r>
          </a:p>
          <a:p>
            <a:pPr marL="800100" lvl="1" indent="-342900" algn="l">
              <a:buFont typeface="Arial" panose="020B0604020202020204" pitchFamily="34" charset="0"/>
              <a:buChar char="•"/>
            </a:pPr>
            <a:r>
              <a:rPr lang="en-US" sz="1600" b="0" i="0" dirty="0">
                <a:solidFill>
                  <a:schemeClr val="tx1"/>
                </a:solidFill>
                <a:effectLst/>
              </a:rPr>
              <a:t>Scatter plot to visualize the relationship between Age and Maximum Heart Rate</a:t>
            </a:r>
          </a:p>
          <a:p>
            <a:pPr marL="800100" lvl="1" indent="-342900" algn="l">
              <a:buFont typeface="Arial" panose="020B0604020202020204" pitchFamily="34" charset="0"/>
              <a:buChar char="•"/>
            </a:pPr>
            <a:r>
              <a:rPr lang="en-US" sz="1600" b="0" i="0" dirty="0">
                <a:solidFill>
                  <a:schemeClr val="tx1"/>
                </a:solidFill>
                <a:effectLst/>
              </a:rPr>
              <a:t>Pair plot to visualize the relationships between numerical columns</a:t>
            </a:r>
          </a:p>
          <a:p>
            <a:pPr marL="342900" indent="-342900" algn="l">
              <a:buFont typeface="+mj-lt"/>
              <a:buAutoNum type="arabicPeriod"/>
            </a:pPr>
            <a:r>
              <a:rPr lang="en-US" sz="1600" b="1" i="0" dirty="0">
                <a:solidFill>
                  <a:schemeClr val="tx1"/>
                </a:solidFill>
                <a:effectLst/>
              </a:rPr>
              <a:t>Pattern Identification</a:t>
            </a:r>
            <a:r>
              <a:rPr lang="en-US" sz="1600" b="0" i="0" dirty="0">
                <a:solidFill>
                  <a:schemeClr val="tx1"/>
                </a:solidFill>
                <a:effectLst/>
              </a:rPr>
              <a:t>:</a:t>
            </a:r>
          </a:p>
          <a:p>
            <a:pPr marL="800100" lvl="1" indent="-342900" algn="l">
              <a:buFont typeface="Arial" panose="020B0604020202020204" pitchFamily="34" charset="0"/>
              <a:buChar char="•"/>
            </a:pPr>
            <a:r>
              <a:rPr lang="en-US" sz="1600" b="0" i="0" dirty="0">
                <a:solidFill>
                  <a:schemeClr val="tx1"/>
                </a:solidFill>
                <a:effectLst/>
              </a:rPr>
              <a:t>Clustering using K-Means to identify patterns in the data</a:t>
            </a:r>
          </a:p>
          <a:p>
            <a:pPr marL="800100" lvl="1" indent="-342900" algn="l">
              <a:buFont typeface="Arial" panose="020B0604020202020204" pitchFamily="34" charset="0"/>
              <a:buChar char="•"/>
            </a:pPr>
            <a:r>
              <a:rPr lang="en-US" sz="1600" b="0" i="0" dirty="0">
                <a:solidFill>
                  <a:schemeClr val="tx1"/>
                </a:solidFill>
                <a:effectLst/>
              </a:rPr>
              <a:t>Classification using Logistic Regression to predict the output variable</a:t>
            </a:r>
          </a:p>
          <a:p>
            <a:pPr marL="800100" lvl="1" indent="-342900" algn="l">
              <a:buFont typeface="Arial" panose="020B0604020202020204" pitchFamily="34" charset="0"/>
              <a:buChar char="•"/>
            </a:pPr>
            <a:r>
              <a:rPr lang="en-US" sz="1600" b="0" i="0" dirty="0">
                <a:solidFill>
                  <a:schemeClr val="tx1"/>
                </a:solidFill>
                <a:effectLst/>
              </a:rPr>
              <a:t>Regression using Linear Regression to predict a continuous output variable</a:t>
            </a:r>
          </a:p>
          <a:p>
            <a:pPr marL="342900" indent="-342900" algn="l">
              <a:buFont typeface="+mj-lt"/>
              <a:buAutoNum type="arabicPeriod"/>
            </a:pPr>
            <a:r>
              <a:rPr lang="en-US" sz="1600" b="1" i="0" dirty="0">
                <a:solidFill>
                  <a:schemeClr val="tx1"/>
                </a:solidFill>
                <a:effectLst/>
              </a:rPr>
              <a:t>Insight Generation</a:t>
            </a:r>
            <a:r>
              <a:rPr lang="en-US" sz="1600" b="0" i="0" dirty="0">
                <a:solidFill>
                  <a:schemeClr val="tx1"/>
                </a:solidFill>
                <a:effectLst/>
              </a:rPr>
              <a:t>:</a:t>
            </a:r>
          </a:p>
          <a:p>
            <a:pPr marL="742950" lvl="1" indent="-285750" algn="l">
              <a:buFont typeface="Arial" panose="020B0604020202020204" pitchFamily="34" charset="0"/>
              <a:buChar char="•"/>
            </a:pPr>
            <a:r>
              <a:rPr lang="en-US" sz="1600" b="0" i="0" dirty="0">
                <a:solidFill>
                  <a:schemeClr val="tx1"/>
                </a:solidFill>
                <a:effectLst/>
              </a:rPr>
              <a:t>Generating a summary of the data analysis and machine learning pipeline</a:t>
            </a:r>
          </a:p>
          <a:p>
            <a:pPr marL="742950" lvl="1" indent="-285750" algn="l">
              <a:buFont typeface="Arial" panose="020B0604020202020204" pitchFamily="34" charset="0"/>
              <a:buChar char="•"/>
            </a:pPr>
            <a:r>
              <a:rPr lang="en-US" sz="1600" b="0" i="0" dirty="0">
                <a:solidFill>
                  <a:schemeClr val="tx1"/>
                </a:solidFill>
                <a:effectLst/>
              </a:rPr>
              <a:t>Providing insights on data preprocessing, clustering, classification, and regression</a:t>
            </a:r>
          </a:p>
          <a:p>
            <a:endParaRPr lang="en-IN" sz="800" dirty="0">
              <a:solidFill>
                <a:schemeClr val="tx1"/>
              </a:solidFill>
            </a:endParaRPr>
          </a:p>
        </p:txBody>
      </p:sp>
      <p:sp>
        <p:nvSpPr>
          <p:cNvPr id="4" name="Slide Number Placeholder 3">
            <a:extLst>
              <a:ext uri="{FF2B5EF4-FFF2-40B4-BE49-F238E27FC236}">
                <a16:creationId xmlns:a16="http://schemas.microsoft.com/office/drawing/2014/main" id="{1918B7CF-AA94-5C49-234A-5DBC8261E91E}"/>
              </a:ext>
            </a:extLst>
          </p:cNvPr>
          <p:cNvSpPr>
            <a:spLocks noGrp="1"/>
          </p:cNvSpPr>
          <p:nvPr>
            <p:ph type="sldNum" sz="quarter" idx="7"/>
          </p:nvPr>
        </p:nvSpPr>
        <p:spPr/>
        <p:txBody>
          <a:bodyPr/>
          <a:lstStyle/>
          <a:p>
            <a:fld id="{B6F15528-21DE-4FAA-801E-634DDDAF4B2B}"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 Placeholder 2">
            <a:extLst>
              <a:ext uri="{FF2B5EF4-FFF2-40B4-BE49-F238E27FC236}">
                <a16:creationId xmlns:a16="http://schemas.microsoft.com/office/drawing/2014/main" id="{D77DFC90-1F21-3F51-2716-02C592DD4C60}"/>
              </a:ext>
            </a:extLst>
          </p:cNvPr>
          <p:cNvSpPr>
            <a:spLocks noGrp="1"/>
          </p:cNvSpPr>
          <p:nvPr>
            <p:ph type="body" idx="1"/>
          </p:nvPr>
        </p:nvSpPr>
        <p:spPr>
          <a:xfrm>
            <a:off x="179628" y="1047750"/>
            <a:ext cx="8659572" cy="3447098"/>
          </a:xfrm>
        </p:spPr>
        <p:txBody>
          <a:bodyPr numCol="1"/>
          <a:lstStyle/>
          <a:p>
            <a:pPr marL="342900" indent="-342900" algn="l">
              <a:buFont typeface="+mj-lt"/>
              <a:buAutoNum type="arabicPeriod" startAt="5"/>
            </a:pPr>
            <a:r>
              <a:rPr lang="en-US" sz="1600" b="1" i="0" dirty="0">
                <a:solidFill>
                  <a:schemeClr val="tx1"/>
                </a:solidFill>
                <a:effectLst/>
              </a:rPr>
              <a:t>Model Evaluation</a:t>
            </a:r>
            <a:r>
              <a:rPr lang="en-US" sz="1600" b="0" i="0" dirty="0">
                <a:solidFill>
                  <a:schemeClr val="tx1"/>
                </a:solidFill>
                <a:effectLst/>
              </a:rPr>
              <a:t>:</a:t>
            </a:r>
          </a:p>
          <a:p>
            <a:pPr marL="800100" lvl="1" indent="-342900" algn="l">
              <a:buFont typeface="Arial" panose="020B0604020202020204" pitchFamily="34" charset="0"/>
              <a:buChar char="•"/>
            </a:pPr>
            <a:r>
              <a:rPr lang="en-US" sz="1600" b="0" i="0" dirty="0">
                <a:solidFill>
                  <a:schemeClr val="tx1"/>
                </a:solidFill>
                <a:effectLst/>
              </a:rPr>
              <a:t>Evaluating the performance of the Logistic Regression model using classification report</a:t>
            </a:r>
          </a:p>
          <a:p>
            <a:pPr marL="800100" lvl="1" indent="-342900" algn="l">
              <a:buFont typeface="Arial" panose="020B0604020202020204" pitchFamily="34" charset="0"/>
              <a:buChar char="•"/>
            </a:pPr>
            <a:r>
              <a:rPr lang="en-US" sz="1600" b="0" i="0" dirty="0">
                <a:solidFill>
                  <a:schemeClr val="tx1"/>
                </a:solidFill>
                <a:effectLst/>
              </a:rPr>
              <a:t>Evaluating the performance of the Linear Regression model using mean squared error</a:t>
            </a:r>
          </a:p>
          <a:p>
            <a:pPr marL="342900" indent="-342900" algn="l">
              <a:buFont typeface="+mj-lt"/>
              <a:buAutoNum type="arabicPeriod" startAt="5"/>
            </a:pPr>
            <a:r>
              <a:rPr lang="en-US" sz="1600" b="1" i="0" dirty="0">
                <a:solidFill>
                  <a:schemeClr val="tx1"/>
                </a:solidFill>
                <a:effectLst/>
              </a:rPr>
              <a:t>Data Exploration</a:t>
            </a:r>
            <a:r>
              <a:rPr lang="en-US" sz="1600" b="0" i="0" dirty="0">
                <a:solidFill>
                  <a:schemeClr val="tx1"/>
                </a:solidFill>
                <a:effectLst/>
              </a:rPr>
              <a:t>:</a:t>
            </a:r>
          </a:p>
          <a:p>
            <a:pPr marL="800100" lvl="1" indent="-342900" algn="l">
              <a:buFont typeface="Arial" panose="020B0604020202020204" pitchFamily="34" charset="0"/>
              <a:buChar char="•"/>
            </a:pPr>
            <a:r>
              <a:rPr lang="en-US" sz="1600" b="0" i="0" dirty="0">
                <a:solidFill>
                  <a:schemeClr val="tx1"/>
                </a:solidFill>
                <a:effectLst/>
              </a:rPr>
              <a:t>Loading and exploring the heart disease dataset</a:t>
            </a:r>
          </a:p>
          <a:p>
            <a:pPr marL="800100" lvl="1" indent="-342900" algn="l">
              <a:buFont typeface="Arial" panose="020B0604020202020204" pitchFamily="34" charset="0"/>
              <a:buChar char="•"/>
            </a:pPr>
            <a:r>
              <a:rPr lang="en-US" sz="1600" b="0" i="0" dirty="0">
                <a:solidFill>
                  <a:schemeClr val="tx1"/>
                </a:solidFill>
                <a:effectLst/>
              </a:rPr>
              <a:t>Visualizing the distribution of Age and the relationship between Age and Maximum Heart Rate</a:t>
            </a:r>
          </a:p>
          <a:p>
            <a:pPr marL="342900" indent="-342900" algn="l">
              <a:buFont typeface="+mj-lt"/>
              <a:buAutoNum type="arabicPeriod" startAt="5"/>
            </a:pPr>
            <a:r>
              <a:rPr lang="en-US" sz="1600" b="1" i="0" dirty="0">
                <a:solidFill>
                  <a:schemeClr val="tx1"/>
                </a:solidFill>
                <a:effectLst/>
              </a:rPr>
              <a:t>Machine Learning</a:t>
            </a:r>
            <a:r>
              <a:rPr lang="en-US" sz="1600" b="0" i="0" dirty="0">
                <a:solidFill>
                  <a:schemeClr val="tx1"/>
                </a:solidFill>
                <a:effectLst/>
              </a:rPr>
              <a:t>:</a:t>
            </a:r>
          </a:p>
          <a:p>
            <a:pPr marL="800100" lvl="1" indent="-342900" algn="l">
              <a:buFont typeface="Arial" panose="020B0604020202020204" pitchFamily="34" charset="0"/>
              <a:buChar char="•"/>
            </a:pPr>
            <a:r>
              <a:rPr lang="en-US" sz="1600" b="0" i="0" dirty="0">
                <a:solidFill>
                  <a:schemeClr val="tx1"/>
                </a:solidFill>
                <a:effectLst/>
              </a:rPr>
              <a:t>Using K-Means clustering to identify patterns in the data</a:t>
            </a:r>
          </a:p>
          <a:p>
            <a:pPr marL="800100" lvl="1" indent="-342900" algn="l">
              <a:buFont typeface="Arial" panose="020B0604020202020204" pitchFamily="34" charset="0"/>
              <a:buChar char="•"/>
            </a:pPr>
            <a:r>
              <a:rPr lang="en-US" sz="1600" b="0" i="0" dirty="0">
                <a:solidFill>
                  <a:schemeClr val="tx1"/>
                </a:solidFill>
                <a:effectLst/>
              </a:rPr>
              <a:t>Using Logistic Regression for classification</a:t>
            </a:r>
          </a:p>
          <a:p>
            <a:pPr marL="800100" lvl="1" indent="-342900" algn="l">
              <a:buFont typeface="Arial" panose="020B0604020202020204" pitchFamily="34" charset="0"/>
              <a:buChar char="•"/>
            </a:pPr>
            <a:r>
              <a:rPr lang="en-US" sz="1600" b="0" i="0" dirty="0">
                <a:solidFill>
                  <a:schemeClr val="tx1"/>
                </a:solidFill>
                <a:effectLst/>
              </a:rPr>
              <a:t>Using Linear Regression for regression analysis</a:t>
            </a:r>
          </a:p>
          <a:p>
            <a:pPr marL="342900" indent="-342900" algn="l">
              <a:buFont typeface="+mj-lt"/>
              <a:buAutoNum type="arabicPeriod" startAt="5"/>
            </a:pPr>
            <a:r>
              <a:rPr lang="en-US" sz="1600" b="1" i="0" dirty="0">
                <a:solidFill>
                  <a:schemeClr val="tx1"/>
                </a:solidFill>
                <a:effectLst/>
              </a:rPr>
              <a:t>Reporting</a:t>
            </a:r>
            <a:r>
              <a:rPr lang="en-US" sz="1600" b="0" i="0" dirty="0">
                <a:solidFill>
                  <a:schemeClr val="tx1"/>
                </a:solidFill>
                <a:effectLst/>
              </a:rPr>
              <a:t>:</a:t>
            </a:r>
          </a:p>
          <a:p>
            <a:pPr marL="800100" lvl="1" indent="-342900" algn="l">
              <a:buFont typeface="Arial" panose="020B0604020202020204" pitchFamily="34" charset="0"/>
              <a:buChar char="•"/>
            </a:pPr>
            <a:r>
              <a:rPr lang="en-US" sz="1600" i="0" dirty="0">
                <a:solidFill>
                  <a:schemeClr val="tx1"/>
                </a:solidFill>
                <a:effectLst/>
              </a:rPr>
              <a:t>Generating a summary of the data analysis and machine learning pipeline</a:t>
            </a:r>
          </a:p>
          <a:p>
            <a:pPr marL="742950" lvl="1" indent="-285750" algn="l">
              <a:buFont typeface="Arial" panose="020B0604020202020204" pitchFamily="34" charset="0"/>
              <a:buChar char="•"/>
            </a:pPr>
            <a:r>
              <a:rPr lang="en-US" sz="1600" i="0" dirty="0">
                <a:solidFill>
                  <a:schemeClr val="tx1"/>
                </a:solidFill>
                <a:effectLst/>
              </a:rPr>
              <a:t>Providing insights and results in a concise and meaningful way</a:t>
            </a:r>
          </a:p>
          <a:p>
            <a:endParaRPr lang="en-IN" sz="1600" dirty="0">
              <a:solidFill>
                <a:schemeClr val="tx1"/>
              </a:solidFill>
            </a:endParaRPr>
          </a:p>
        </p:txBody>
      </p:sp>
      <p:sp>
        <p:nvSpPr>
          <p:cNvPr id="4" name="Slide Number Placeholder 3">
            <a:extLst>
              <a:ext uri="{FF2B5EF4-FFF2-40B4-BE49-F238E27FC236}">
                <a16:creationId xmlns:a16="http://schemas.microsoft.com/office/drawing/2014/main" id="{9AAD1A7A-055C-0BE7-8D4F-4A5026D2A50B}"/>
              </a:ext>
            </a:extLst>
          </p:cNvPr>
          <p:cNvSpPr>
            <a:spLocks noGrp="1"/>
          </p:cNvSpPr>
          <p:nvPr>
            <p:ph type="sldNum" sz="quarter" idx="7"/>
          </p:nvPr>
        </p:nvSpPr>
        <p:spPr/>
        <p:txBody>
          <a:bodyPr/>
          <a:lstStyle/>
          <a:p>
            <a:fld id="{B6F15528-21DE-4FAA-801E-634DDDAF4B2B}" type="slidenum">
              <a:rPr lang="en-IN" smtClean="0"/>
              <a:t>8</a:t>
            </a:fld>
            <a:endParaRPr lang="en-IN"/>
          </a:p>
        </p:txBody>
      </p:sp>
    </p:spTree>
    <p:extLst>
      <p:ext uri="{BB962C8B-B14F-4D97-AF65-F5344CB8AC3E}">
        <p14:creationId xmlns:p14="http://schemas.microsoft.com/office/powerpoint/2010/main" val="301971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Slide Number Placeholder 2">
            <a:extLst>
              <a:ext uri="{FF2B5EF4-FFF2-40B4-BE49-F238E27FC236}">
                <a16:creationId xmlns:a16="http://schemas.microsoft.com/office/drawing/2014/main" id="{32CBE698-B1DC-D5D5-ECB3-D8AA4D63CB6B}"/>
              </a:ext>
            </a:extLst>
          </p:cNvPr>
          <p:cNvSpPr>
            <a:spLocks noGrp="1"/>
          </p:cNvSpPr>
          <p:nvPr>
            <p:ph type="sldNum" sz="quarter" idx="7"/>
          </p:nvPr>
        </p:nvSpPr>
        <p:spPr/>
        <p:txBody>
          <a:bodyPr/>
          <a:lstStyle/>
          <a:p>
            <a:fld id="{B6F15528-21DE-4FAA-801E-634DDDAF4B2B}" type="slidenum">
              <a:rPr lang="en-IN" smtClean="0"/>
              <a:t>9</a:t>
            </a:fld>
            <a:endParaRPr lang="en-IN"/>
          </a:p>
        </p:txBody>
      </p:sp>
      <p:sp>
        <p:nvSpPr>
          <p:cNvPr id="5" name="Rectangle 1">
            <a:extLst>
              <a:ext uri="{FF2B5EF4-FFF2-40B4-BE49-F238E27FC236}">
                <a16:creationId xmlns:a16="http://schemas.microsoft.com/office/drawing/2014/main" id="{926DF02B-7B00-8369-36FE-42EC8C1B6FE6}"/>
              </a:ext>
            </a:extLst>
          </p:cNvPr>
          <p:cNvSpPr>
            <a:spLocks noGrp="1" noChangeArrowheads="1"/>
          </p:cNvSpPr>
          <p:nvPr>
            <p:ph type="body" idx="1"/>
          </p:nvPr>
        </p:nvSpPr>
        <p:spPr bwMode="auto">
          <a:xfrm>
            <a:off x="179628" y="772447"/>
            <a:ext cx="8543747"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Data Loading</a:t>
            </a:r>
            <a:r>
              <a:rPr kumimoji="0" lang="en-US" altLang="en-US" sz="1200" b="0" i="0" u="none" strike="noStrike" cap="none" normalizeH="0" baseline="0" dirty="0">
                <a:ln>
                  <a:noFill/>
                </a:ln>
                <a:solidFill>
                  <a:schemeClr val="tx1"/>
                </a:solidFill>
                <a:effectLst/>
              </a:rPr>
              <a:t>: Load the dataset from a CSV file into a Pandas </a:t>
            </a:r>
            <a:r>
              <a:rPr kumimoji="0" lang="en-US" altLang="en-US" sz="1200" b="0" i="0" u="none" strike="noStrike" cap="none" normalizeH="0" baseline="0" dirty="0" err="1">
                <a:ln>
                  <a:noFill/>
                </a:ln>
                <a:solidFill>
                  <a:schemeClr val="tx1"/>
                </a:solidFill>
                <a:effectLst/>
              </a:rPr>
              <a:t>DataFrame</a:t>
            </a:r>
            <a:r>
              <a:rPr kumimoji="0" lang="en-US" altLang="en-US" sz="1200" b="0" i="0" u="none" strike="noStrike" cap="none" normalizeH="0" baseline="0" dirty="0">
                <a:ln>
                  <a:noFill/>
                </a:ln>
                <a:solidFill>
                  <a:schemeClr val="tx1"/>
                </a:solidFill>
                <a:effectLst/>
              </a:rPr>
              <a:t> for further processing.</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Handling Missing Values</a:t>
            </a:r>
            <a:r>
              <a:rPr kumimoji="0" lang="en-US" altLang="en-US" sz="1200" b="0" i="0" u="none" strike="noStrike" cap="none" normalizeH="0" baseline="0" dirty="0">
                <a:ln>
                  <a:noFill/>
                </a:ln>
                <a:solidFill>
                  <a:schemeClr val="tx1"/>
                </a:solidFill>
                <a:effectLst/>
              </a:rPr>
              <a:t>: Identify and fill missing values with the mean of the respective columns to ensure a complete dataset.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Outlier Detection and Removal</a:t>
            </a:r>
            <a:r>
              <a:rPr kumimoji="0" lang="en-US" altLang="en-US" sz="1200" b="0" i="0" u="none" strike="noStrike" cap="none" normalizeH="0" baseline="0" dirty="0">
                <a:ln>
                  <a:noFill/>
                </a:ln>
                <a:solidFill>
                  <a:schemeClr val="tx1"/>
                </a:solidFill>
                <a:effectLst/>
              </a:rPr>
              <a:t>: Calculate Z-scores for key numerical columns (age, </a:t>
            </a:r>
            <a:r>
              <a:rPr kumimoji="0" lang="en-US" altLang="en-US" sz="1200" b="0" i="0" u="none" strike="noStrike" cap="none" normalizeH="0" baseline="0" dirty="0" err="1">
                <a:ln>
                  <a:noFill/>
                </a:ln>
                <a:solidFill>
                  <a:schemeClr val="tx1"/>
                </a:solidFill>
                <a:effectLst/>
              </a:rPr>
              <a:t>trtbps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chol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thalachh</a:t>
            </a:r>
            <a:r>
              <a:rPr kumimoji="0" lang="en-US" altLang="en-US" sz="1200" b="0" i="0" u="none" strike="noStrike" cap="none" normalizeH="0" baseline="0" dirty="0">
                <a:ln>
                  <a:noFill/>
                </a:ln>
                <a:solidFill>
                  <a:schemeClr val="tx1"/>
                </a:solidFill>
                <a:effectLst/>
              </a:rPr>
              <a:t>) and remove rows with Z-scores greater than a threshold (3) to eliminate outliers.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Data Normalization</a:t>
            </a:r>
            <a:r>
              <a:rPr kumimoji="0" lang="en-US" altLang="en-US" sz="1200" b="0" i="0" u="none" strike="noStrike" cap="none" normalizeH="0" baseline="0" dirty="0">
                <a:ln>
                  <a:noFill/>
                </a:ln>
                <a:solidFill>
                  <a:schemeClr val="tx1"/>
                </a:solidFill>
                <a:effectLst/>
              </a:rPr>
              <a:t>: Normalize the numerical columns using </a:t>
            </a:r>
            <a:r>
              <a:rPr kumimoji="0" lang="en-US" altLang="en-US" sz="1200" b="0" i="0" u="none" strike="noStrike" cap="none" normalizeH="0" baseline="0" dirty="0" err="1">
                <a:ln>
                  <a:noFill/>
                </a:ln>
                <a:solidFill>
                  <a:schemeClr val="tx1"/>
                </a:solidFill>
                <a:effectLst/>
              </a:rPr>
              <a:t>StandardScaler</a:t>
            </a:r>
            <a:r>
              <a:rPr kumimoji="0" lang="en-US" altLang="en-US" sz="1200" b="0" i="0" u="none" strike="noStrike" cap="none" normalizeH="0" baseline="0" dirty="0">
                <a:ln>
                  <a:noFill/>
                </a:ln>
                <a:solidFill>
                  <a:schemeClr val="tx1"/>
                </a:solidFill>
                <a:effectLst/>
              </a:rPr>
              <a:t> to ensure they have a zero mean and unit variance, improving model performance.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Clustering Analysis</a:t>
            </a:r>
            <a:r>
              <a:rPr kumimoji="0" lang="en-US" altLang="en-US" sz="1200" b="0" i="0" u="none" strike="noStrike" cap="none" normalizeH="0" baseline="0" dirty="0">
                <a:ln>
                  <a:noFill/>
                </a:ln>
                <a:solidFill>
                  <a:schemeClr val="tx1"/>
                </a:solidFill>
                <a:effectLst/>
              </a:rPr>
              <a:t>: Apply K-Means clustering to the normalized data to identify and visualize 3 distinct clusters within the dataset.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Data Visualization</a:t>
            </a:r>
            <a:r>
              <a:rPr kumimoji="0" lang="en-US" altLang="en-US" sz="1200" b="0" i="0" u="none" strike="noStrike" cap="none" normalizeH="0" baseline="0" dirty="0">
                <a:ln>
                  <a:noFill/>
                </a:ln>
                <a:solidFill>
                  <a:schemeClr val="tx1"/>
                </a:solidFill>
                <a:effectLst/>
              </a:rPr>
              <a:t>: Generate histograms and scatter plots to visualize data distributions and the results of clustering, aiding in understanding patterns within the data.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Classification with Logistic Regression</a:t>
            </a:r>
            <a:r>
              <a:rPr kumimoji="0" lang="en-US" altLang="en-US" sz="1200" b="0" i="0" u="none" strike="noStrike" cap="none" normalizeH="0" baseline="0" dirty="0">
                <a:ln>
                  <a:noFill/>
                </a:ln>
                <a:solidFill>
                  <a:schemeClr val="tx1"/>
                </a:solidFill>
                <a:effectLst/>
              </a:rPr>
              <a:t>: </a:t>
            </a:r>
          </a:p>
          <a:p>
            <a:pPr marL="628650" lvl="1" indent="-171450" algn="l" rtl="0" eaLnBrk="0" fontAlgn="base" hangingPunct="0">
              <a:spcBef>
                <a:spcPct val="0"/>
              </a:spcBef>
              <a:spcAft>
                <a:spcPct val="0"/>
              </a:spcAft>
              <a:buFont typeface="Wingdings" panose="05000000000000000000" pitchFamily="2" charset="2"/>
              <a:buChar char="Ø"/>
            </a:pPr>
            <a:r>
              <a:rPr kumimoji="0" lang="en-US" altLang="en-US" sz="1200" b="0" i="0" u="none" strike="noStrike" cap="none" normalizeH="0" baseline="0" dirty="0">
                <a:ln>
                  <a:noFill/>
                </a:ln>
                <a:solidFill>
                  <a:schemeClr val="tx1"/>
                </a:solidFill>
                <a:effectLst/>
              </a:rPr>
              <a:t>Split the dataset into training and testing sets. </a:t>
            </a:r>
          </a:p>
          <a:p>
            <a:pPr marL="628650" lvl="1" indent="-171450" algn="l" rtl="0" eaLnBrk="0" fontAlgn="base" hangingPunct="0">
              <a:spcBef>
                <a:spcPct val="0"/>
              </a:spcBef>
              <a:spcAft>
                <a:spcPct val="0"/>
              </a:spcAft>
              <a:buFont typeface="Wingdings" panose="05000000000000000000" pitchFamily="2" charset="2"/>
              <a:buChar char="Ø"/>
            </a:pPr>
            <a:r>
              <a:rPr kumimoji="0" lang="en-US" altLang="en-US" sz="1200" b="0" i="0" u="none" strike="noStrike" cap="none" normalizeH="0" baseline="0" dirty="0">
                <a:ln>
                  <a:noFill/>
                </a:ln>
                <a:solidFill>
                  <a:schemeClr val="tx1"/>
                </a:solidFill>
                <a:effectLst/>
              </a:rPr>
              <a:t>Train a Logistic Regression model on the training data. </a:t>
            </a:r>
          </a:p>
          <a:p>
            <a:pPr marL="628650" lvl="1" indent="-171450" algn="l" rtl="0" eaLnBrk="0" fontAlgn="base" hangingPunct="0">
              <a:spcBef>
                <a:spcPct val="0"/>
              </a:spcBef>
              <a:spcAft>
                <a:spcPct val="0"/>
              </a:spcAft>
              <a:buFont typeface="Wingdings" panose="05000000000000000000" pitchFamily="2" charset="2"/>
              <a:buChar char="Ø"/>
            </a:pPr>
            <a:r>
              <a:rPr kumimoji="0" lang="en-US" altLang="en-US" sz="1200" b="0" i="0" u="none" strike="noStrike" cap="none" normalizeH="0" baseline="0" dirty="0">
                <a:ln>
                  <a:noFill/>
                </a:ln>
                <a:solidFill>
                  <a:schemeClr val="tx1"/>
                </a:solidFill>
                <a:effectLst/>
              </a:rPr>
              <a:t>Evaluate the model on the test data, generating a classification report with precision, recall, and F1-scores.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Regression Analysis with Linear Regression</a:t>
            </a:r>
            <a:r>
              <a:rPr kumimoji="0" lang="en-US" altLang="en-US" sz="1200" b="0" i="0" u="none" strike="noStrike" cap="none" normalizeH="0" baseline="0" dirty="0">
                <a:ln>
                  <a:noFill/>
                </a:ln>
                <a:solidFill>
                  <a:schemeClr val="tx1"/>
                </a:solidFill>
                <a:effectLst/>
              </a:rPr>
              <a:t>: </a:t>
            </a:r>
          </a:p>
          <a:p>
            <a:pPr marL="628650" lvl="1" indent="-171450" algn="l" rtl="0" eaLnBrk="0" fontAlgn="base" hangingPunct="0">
              <a:spcBef>
                <a:spcPct val="0"/>
              </a:spcBef>
              <a:spcAft>
                <a:spcPct val="0"/>
              </a:spcAft>
              <a:buFont typeface="Wingdings" panose="05000000000000000000" pitchFamily="2" charset="2"/>
              <a:buChar char="Ø"/>
            </a:pPr>
            <a:r>
              <a:rPr kumimoji="0" lang="en-US" altLang="en-US" sz="1200" b="0" i="0" u="none" strike="noStrike" cap="none" normalizeH="0" baseline="0" dirty="0">
                <a:ln>
                  <a:noFill/>
                </a:ln>
                <a:solidFill>
                  <a:schemeClr val="tx1"/>
                </a:solidFill>
                <a:effectLst/>
              </a:rPr>
              <a:t>Train a Linear Regression model on the training data. </a:t>
            </a:r>
          </a:p>
          <a:p>
            <a:pPr marL="628650" lvl="1" indent="-171450" algn="l" rtl="0" eaLnBrk="0" fontAlgn="base" hangingPunct="0">
              <a:spcBef>
                <a:spcPct val="0"/>
              </a:spcBef>
              <a:spcAft>
                <a:spcPct val="0"/>
              </a:spcAft>
              <a:buFont typeface="Wingdings" panose="05000000000000000000" pitchFamily="2" charset="2"/>
              <a:buChar char="Ø"/>
            </a:pPr>
            <a:r>
              <a:rPr kumimoji="0" lang="en-US" altLang="en-US" sz="1200" b="0" i="0" u="none" strike="noStrike" cap="none" normalizeH="0" baseline="0" dirty="0">
                <a:ln>
                  <a:noFill/>
                </a:ln>
                <a:solidFill>
                  <a:schemeClr val="tx1"/>
                </a:solidFill>
                <a:effectLst/>
              </a:rPr>
              <a:t>Predict outcomes on both training and testing data. </a:t>
            </a:r>
          </a:p>
          <a:p>
            <a:pPr marL="628650" lvl="1" indent="-171450" algn="l" rtl="0" eaLnBrk="0" fontAlgn="base" hangingPunct="0">
              <a:spcBef>
                <a:spcPct val="0"/>
              </a:spcBef>
              <a:spcAft>
                <a:spcPct val="0"/>
              </a:spcAft>
              <a:buFont typeface="Wingdings" panose="05000000000000000000" pitchFamily="2" charset="2"/>
              <a:buChar char="Ø"/>
            </a:pPr>
            <a:r>
              <a:rPr kumimoji="0" lang="en-US" altLang="en-US" sz="1200" b="0" i="0" u="none" strike="noStrike" cap="none" normalizeH="0" baseline="0" dirty="0">
                <a:ln>
                  <a:noFill/>
                </a:ln>
                <a:solidFill>
                  <a:schemeClr val="tx1"/>
                </a:solidFill>
                <a:effectLst/>
              </a:rPr>
              <a:t>Evaluate model performance using Mean Squared Error (MSE) for both train and test sets.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Insight Generation</a:t>
            </a:r>
            <a:r>
              <a:rPr kumimoji="0" lang="en-US" altLang="en-US" sz="1200" b="0" i="0" u="none" strike="noStrike" cap="none" normalizeH="0" baseline="0" dirty="0">
                <a:ln>
                  <a:noFill/>
                </a:ln>
                <a:solidFill>
                  <a:schemeClr val="tx1"/>
                </a:solidFill>
                <a:effectLst/>
              </a:rPr>
              <a:t>: Summarize key findings and insights from the analysis, including data overview, missing values, outlier handling, normalization, clustering results, and model performance metrics.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Final Visualization</a:t>
            </a:r>
            <a:r>
              <a:rPr kumimoji="0" lang="en-US" altLang="en-US" sz="1200" b="0" i="0" u="none" strike="noStrike" cap="none" normalizeH="0" baseline="0" dirty="0">
                <a:ln>
                  <a:noFill/>
                </a:ln>
                <a:solidFill>
                  <a:schemeClr val="tx1"/>
                </a:solidFill>
                <a:effectLst/>
              </a:rPr>
              <a:t>: Create additional visualizations, such as pair plots, to further explore relationships between normalized numerical columns and provide a comprehensive view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 /></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F7F8B6-C044-495D-B54D-3E843AA3B91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3555</TotalTime>
  <Words>2513</Words>
  <Application>Microsoft Office PowerPoint</Application>
  <PresentationFormat>On-screen Show (16:9)</PresentationFormat>
  <Paragraphs>155</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Drift</vt:lpstr>
      <vt:lpstr>Knowledge Representation And Insight Generation From Structured Datasets</vt:lpstr>
      <vt:lpstr>Problem Statement</vt:lpstr>
      <vt:lpstr>Solution : 1. Data Pre-processing</vt:lpstr>
      <vt:lpstr>2. Knowledge Representation</vt:lpstr>
      <vt:lpstr>3. Pattern Identification</vt:lpstr>
      <vt:lpstr>4. Insight Generation</vt:lpstr>
      <vt:lpstr>Features Offered</vt:lpstr>
      <vt:lpstr>Features Offered</vt:lpstr>
      <vt:lpstr>Process flow</vt:lpstr>
      <vt:lpstr>Architecture Diagram</vt:lpstr>
      <vt:lpstr>Technologies used</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And Insight Generation From Structured Datasets</dc:title>
  <dc:creator>Ajeya Krishna</dc:creator>
  <cp:lastModifiedBy>Nevin Sanush</cp:lastModifiedBy>
  <cp:revision>5</cp:revision>
  <dcterms:created xsi:type="dcterms:W3CDTF">2024-07-08T13:11:09Z</dcterms:created>
  <dcterms:modified xsi:type="dcterms:W3CDTF">2024-07-14T10:30:52Z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2024-07-08T00:00:00Z</vt:filetime>
  </property>
  <property fmtid="{D5CDD505-2E9C-101B-9397-08002B2CF9AE}" pid="5" name="Producer">
    <vt:lpwstr>Microsoft® PowerPoint® 2021</vt:lpwstr>
  </property>
</Properties>
</file>