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9" r:id="rId2"/>
    <p:sldId id="257" r:id="rId3"/>
    <p:sldId id="263" r:id="rId4"/>
    <p:sldId id="276" r:id="rId5"/>
    <p:sldId id="277" r:id="rId6"/>
    <p:sldId id="278" r:id="rId7"/>
    <p:sldId id="283" r:id="rId8"/>
    <p:sldId id="279" r:id="rId9"/>
    <p:sldId id="265" r:id="rId10"/>
    <p:sldId id="274" r:id="rId11"/>
    <p:sldId id="275" r:id="rId12"/>
    <p:sldId id="282" r:id="rId13"/>
    <p:sldId id="284" r:id="rId14"/>
    <p:sldId id="285" r:id="rId15"/>
    <p:sldId id="260" r:id="rId16"/>
    <p:sldId id="280" r:id="rId17"/>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3275B3-BE4A-4805-B08B-E04701B8D13A}">
          <p14:sldIdLst>
            <p14:sldId id="259"/>
            <p14:sldId id="257"/>
          </p14:sldIdLst>
        </p14:section>
        <p14:section name="Untitled Section" id="{77885AA9-30C6-4764-81E3-49B3B32B0D18}">
          <p14:sldIdLst>
            <p14:sldId id="263"/>
            <p14:sldId id="276"/>
            <p14:sldId id="277"/>
            <p14:sldId id="278"/>
          </p14:sldIdLst>
        </p14:section>
        <p14:section name="Untitled Section" id="{611D2A26-ECD5-49E1-8142-511752068EF2}">
          <p14:sldIdLst>
            <p14:sldId id="283"/>
            <p14:sldId id="279"/>
            <p14:sldId id="265"/>
            <p14:sldId id="274"/>
            <p14:sldId id="275"/>
            <p14:sldId id="282"/>
            <p14:sldId id="284"/>
            <p14:sldId id="285"/>
            <p14:sldId id="260"/>
            <p14:sldId id="28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AE6A7A-7C5B-76E3-0DBE-369E983CF653}" name="Ashish Shajan" initials="AS" userId="8abe327e5eef18a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66" autoAdjust="0"/>
    <p:restoredTop sz="93447" autoAdjust="0"/>
  </p:normalViewPr>
  <p:slideViewPr>
    <p:cSldViewPr snapToGrid="0">
      <p:cViewPr varScale="1">
        <p:scale>
          <a:sx n="75" d="100"/>
          <a:sy n="75" d="100"/>
        </p:scale>
        <p:origin x="82" y="216"/>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microsoft.com/office/2018/10/relationships/authors" Target="authors.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B2298D-2FFE-4517-8E10-E9394894EEAF}" type="datetimeFigureOut">
              <a:rPr lang="en-US" smtClean="0"/>
              <a:pPr/>
              <a:t>1/22/2025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2C1D7D-EFEA-4841-959A-F45461074D07}" type="slidenum">
              <a:rPr lang="en-US" smtClean="0"/>
              <a:pPr/>
              <a:t>‹#›</a:t>
            </a:fld>
            <a:endParaRPr lang="en-US"/>
          </a:p>
        </p:txBody>
      </p:sp>
    </p:spTree>
    <p:extLst>
      <p:ext uri="{BB962C8B-B14F-4D97-AF65-F5344CB8AC3E}">
        <p14:creationId xmlns:p14="http://schemas.microsoft.com/office/powerpoint/2010/main" val="3197042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pPr/>
              <a:t>1</a:t>
            </a:fld>
            <a:endParaRPr lang="en-US"/>
          </a:p>
        </p:txBody>
      </p:sp>
    </p:spTree>
    <p:extLst>
      <p:ext uri="{BB962C8B-B14F-4D97-AF65-F5344CB8AC3E}">
        <p14:creationId xmlns:p14="http://schemas.microsoft.com/office/powerpoint/2010/main" val="30233784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pPr/>
              <a:t>10</a:t>
            </a:fld>
            <a:endParaRPr lang="en-US"/>
          </a:p>
        </p:txBody>
      </p:sp>
    </p:spTree>
    <p:extLst>
      <p:ext uri="{BB962C8B-B14F-4D97-AF65-F5344CB8AC3E}">
        <p14:creationId xmlns:p14="http://schemas.microsoft.com/office/powerpoint/2010/main" val="4105649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pPr/>
              <a:t>11</a:t>
            </a:fld>
            <a:endParaRPr lang="en-US"/>
          </a:p>
        </p:txBody>
      </p:sp>
    </p:spTree>
    <p:extLst>
      <p:ext uri="{BB962C8B-B14F-4D97-AF65-F5344CB8AC3E}">
        <p14:creationId xmlns:p14="http://schemas.microsoft.com/office/powerpoint/2010/main" val="437548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pPr/>
              <a:t>2</a:t>
            </a:fld>
            <a:endParaRPr lang="en-US"/>
          </a:p>
        </p:txBody>
      </p:sp>
    </p:spTree>
    <p:extLst>
      <p:ext uri="{BB962C8B-B14F-4D97-AF65-F5344CB8AC3E}">
        <p14:creationId xmlns:p14="http://schemas.microsoft.com/office/powerpoint/2010/main" val="3007339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pPr/>
              <a:t>3</a:t>
            </a:fld>
            <a:endParaRPr lang="en-US" dirty="0"/>
          </a:p>
        </p:txBody>
      </p:sp>
    </p:spTree>
    <p:extLst>
      <p:ext uri="{BB962C8B-B14F-4D97-AF65-F5344CB8AC3E}">
        <p14:creationId xmlns:p14="http://schemas.microsoft.com/office/powerpoint/2010/main" val="3950752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pPr/>
              <a:t>4</a:t>
            </a:fld>
            <a:endParaRPr lang="en-US"/>
          </a:p>
        </p:txBody>
      </p:sp>
    </p:spTree>
    <p:extLst>
      <p:ext uri="{BB962C8B-B14F-4D97-AF65-F5344CB8AC3E}">
        <p14:creationId xmlns:p14="http://schemas.microsoft.com/office/powerpoint/2010/main" val="1698897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pPr/>
              <a:t>5</a:t>
            </a:fld>
            <a:endParaRPr lang="en-US"/>
          </a:p>
        </p:txBody>
      </p:sp>
    </p:spTree>
    <p:extLst>
      <p:ext uri="{BB962C8B-B14F-4D97-AF65-F5344CB8AC3E}">
        <p14:creationId xmlns:p14="http://schemas.microsoft.com/office/powerpoint/2010/main" val="3552374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pPr/>
              <a:t>6</a:t>
            </a:fld>
            <a:endParaRPr lang="en-US"/>
          </a:p>
        </p:txBody>
      </p:sp>
    </p:spTree>
    <p:extLst>
      <p:ext uri="{BB962C8B-B14F-4D97-AF65-F5344CB8AC3E}">
        <p14:creationId xmlns:p14="http://schemas.microsoft.com/office/powerpoint/2010/main" val="2645468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E0671-B821-9672-2826-69BC42048C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D05F9E-E1BC-1E3D-BE40-3A023F39ED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2BECF6-F61A-E4EA-8269-99DD5A1CAD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A7D8D9-DBED-D649-C2CF-B5DEF3867A1A}"/>
              </a:ext>
            </a:extLst>
          </p:cNvPr>
          <p:cNvSpPr>
            <a:spLocks noGrp="1"/>
          </p:cNvSpPr>
          <p:nvPr>
            <p:ph type="sldNum" sz="quarter" idx="10"/>
          </p:nvPr>
        </p:nvSpPr>
        <p:spPr/>
        <p:txBody>
          <a:bodyPr/>
          <a:lstStyle/>
          <a:p>
            <a:fld id="{722C1D7D-EFEA-4841-959A-F45461074D07}" type="slidenum">
              <a:rPr lang="en-US" smtClean="0"/>
              <a:pPr/>
              <a:t>7</a:t>
            </a:fld>
            <a:endParaRPr lang="en-US"/>
          </a:p>
        </p:txBody>
      </p:sp>
    </p:spTree>
    <p:extLst>
      <p:ext uri="{BB962C8B-B14F-4D97-AF65-F5344CB8AC3E}">
        <p14:creationId xmlns:p14="http://schemas.microsoft.com/office/powerpoint/2010/main" val="174507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pPr/>
              <a:t>8</a:t>
            </a:fld>
            <a:endParaRPr lang="en-US"/>
          </a:p>
        </p:txBody>
      </p:sp>
    </p:spTree>
    <p:extLst>
      <p:ext uri="{BB962C8B-B14F-4D97-AF65-F5344CB8AC3E}">
        <p14:creationId xmlns:p14="http://schemas.microsoft.com/office/powerpoint/2010/main" val="2438906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22C1D7D-EFEA-4841-959A-F45461074D07}" type="slidenum">
              <a:rPr lang="en-US" smtClean="0"/>
              <a:pPr/>
              <a:t>9</a:t>
            </a:fld>
            <a:endParaRPr lang="en-US"/>
          </a:p>
        </p:txBody>
      </p:sp>
    </p:spTree>
    <p:extLst>
      <p:ext uri="{BB962C8B-B14F-4D97-AF65-F5344CB8AC3E}">
        <p14:creationId xmlns:p14="http://schemas.microsoft.com/office/powerpoint/2010/main" val="437548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C49E14-0A04-42CB-BA3A-A312434E8E04}" type="datetimeFigureOut">
              <a:rPr lang="en-IN" smtClean="0"/>
              <a:pPr/>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A77F8-7CC5-4988-A0C0-1E2E2968A9AD}" type="slidenum">
              <a:rPr lang="en-IN" smtClean="0"/>
              <a:pPr/>
              <a:t>‹#›</a:t>
            </a:fld>
            <a:endParaRPr lang="en-IN"/>
          </a:p>
        </p:txBody>
      </p:sp>
    </p:spTree>
    <p:extLst>
      <p:ext uri="{BB962C8B-B14F-4D97-AF65-F5344CB8AC3E}">
        <p14:creationId xmlns:p14="http://schemas.microsoft.com/office/powerpoint/2010/main" val="3468661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C49E14-0A04-42CB-BA3A-A312434E8E04}" type="datetimeFigureOut">
              <a:rPr lang="en-IN" smtClean="0"/>
              <a:pPr/>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A77F8-7CC5-4988-A0C0-1E2E2968A9AD}" type="slidenum">
              <a:rPr lang="en-IN" smtClean="0"/>
              <a:pPr/>
              <a:t>‹#›</a:t>
            </a:fld>
            <a:endParaRPr lang="en-IN"/>
          </a:p>
        </p:txBody>
      </p:sp>
    </p:spTree>
    <p:extLst>
      <p:ext uri="{BB962C8B-B14F-4D97-AF65-F5344CB8AC3E}">
        <p14:creationId xmlns:p14="http://schemas.microsoft.com/office/powerpoint/2010/main" val="1965262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C49E14-0A04-42CB-BA3A-A312434E8E04}" type="datetimeFigureOut">
              <a:rPr lang="en-IN" smtClean="0"/>
              <a:pPr/>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A77F8-7CC5-4988-A0C0-1E2E2968A9AD}" type="slidenum">
              <a:rPr lang="en-IN" smtClean="0"/>
              <a:pPr/>
              <a:t>‹#›</a:t>
            </a:fld>
            <a:endParaRPr lang="en-IN"/>
          </a:p>
        </p:txBody>
      </p:sp>
    </p:spTree>
    <p:extLst>
      <p:ext uri="{BB962C8B-B14F-4D97-AF65-F5344CB8AC3E}">
        <p14:creationId xmlns:p14="http://schemas.microsoft.com/office/powerpoint/2010/main" val="3391468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C49E14-0A04-42CB-BA3A-A312434E8E04}" type="datetimeFigureOut">
              <a:rPr lang="en-IN" smtClean="0"/>
              <a:pPr/>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A77F8-7CC5-4988-A0C0-1E2E2968A9AD}" type="slidenum">
              <a:rPr lang="en-IN" smtClean="0"/>
              <a:pPr/>
              <a:t>‹#›</a:t>
            </a:fld>
            <a:endParaRPr lang="en-IN"/>
          </a:p>
        </p:txBody>
      </p:sp>
    </p:spTree>
    <p:extLst>
      <p:ext uri="{BB962C8B-B14F-4D97-AF65-F5344CB8AC3E}">
        <p14:creationId xmlns:p14="http://schemas.microsoft.com/office/powerpoint/2010/main" val="961671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C49E14-0A04-42CB-BA3A-A312434E8E04}" type="datetimeFigureOut">
              <a:rPr lang="en-IN" smtClean="0"/>
              <a:pPr/>
              <a:t>22-01-2025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EA77F8-7CC5-4988-A0C0-1E2E2968A9AD}" type="slidenum">
              <a:rPr lang="en-IN" smtClean="0"/>
              <a:pPr/>
              <a:t>‹#›</a:t>
            </a:fld>
            <a:endParaRPr lang="en-IN"/>
          </a:p>
        </p:txBody>
      </p:sp>
    </p:spTree>
    <p:extLst>
      <p:ext uri="{BB962C8B-B14F-4D97-AF65-F5344CB8AC3E}">
        <p14:creationId xmlns:p14="http://schemas.microsoft.com/office/powerpoint/2010/main" val="2722894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C49E14-0A04-42CB-BA3A-A312434E8E04}" type="datetimeFigureOut">
              <a:rPr lang="en-IN" smtClean="0"/>
              <a:pPr/>
              <a:t>22-01-2025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EA77F8-7CC5-4988-A0C0-1E2E2968A9AD}" type="slidenum">
              <a:rPr lang="en-IN" smtClean="0"/>
              <a:pPr/>
              <a:t>‹#›</a:t>
            </a:fld>
            <a:endParaRPr lang="en-IN"/>
          </a:p>
        </p:txBody>
      </p:sp>
    </p:spTree>
    <p:extLst>
      <p:ext uri="{BB962C8B-B14F-4D97-AF65-F5344CB8AC3E}">
        <p14:creationId xmlns:p14="http://schemas.microsoft.com/office/powerpoint/2010/main" val="807799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C49E14-0A04-42CB-BA3A-A312434E8E04}" type="datetimeFigureOut">
              <a:rPr lang="en-IN" smtClean="0"/>
              <a:pPr/>
              <a:t>22-01-2025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EA77F8-7CC5-4988-A0C0-1E2E2968A9AD}" type="slidenum">
              <a:rPr lang="en-IN" smtClean="0"/>
              <a:pPr/>
              <a:t>‹#›</a:t>
            </a:fld>
            <a:endParaRPr lang="en-IN"/>
          </a:p>
        </p:txBody>
      </p:sp>
    </p:spTree>
    <p:extLst>
      <p:ext uri="{BB962C8B-B14F-4D97-AF65-F5344CB8AC3E}">
        <p14:creationId xmlns:p14="http://schemas.microsoft.com/office/powerpoint/2010/main" val="468101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C49E14-0A04-42CB-BA3A-A312434E8E04}" type="datetimeFigureOut">
              <a:rPr lang="en-IN" smtClean="0"/>
              <a:pPr/>
              <a:t>22-01-2025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EA77F8-7CC5-4988-A0C0-1E2E2968A9AD}" type="slidenum">
              <a:rPr lang="en-IN" smtClean="0"/>
              <a:pPr/>
              <a:t>‹#›</a:t>
            </a:fld>
            <a:endParaRPr lang="en-IN"/>
          </a:p>
        </p:txBody>
      </p:sp>
    </p:spTree>
    <p:extLst>
      <p:ext uri="{BB962C8B-B14F-4D97-AF65-F5344CB8AC3E}">
        <p14:creationId xmlns:p14="http://schemas.microsoft.com/office/powerpoint/2010/main" val="2064895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C49E14-0A04-42CB-BA3A-A312434E8E04}" type="datetimeFigureOut">
              <a:rPr lang="en-IN" smtClean="0"/>
              <a:pPr/>
              <a:t>22-01-2025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EA77F8-7CC5-4988-A0C0-1E2E2968A9AD}" type="slidenum">
              <a:rPr lang="en-IN" smtClean="0"/>
              <a:pPr/>
              <a:t>‹#›</a:t>
            </a:fld>
            <a:endParaRPr lang="en-IN"/>
          </a:p>
        </p:txBody>
      </p:sp>
    </p:spTree>
    <p:extLst>
      <p:ext uri="{BB962C8B-B14F-4D97-AF65-F5344CB8AC3E}">
        <p14:creationId xmlns:p14="http://schemas.microsoft.com/office/powerpoint/2010/main" val="3182479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49E14-0A04-42CB-BA3A-A312434E8E04}" type="datetimeFigureOut">
              <a:rPr lang="en-IN" smtClean="0"/>
              <a:pPr/>
              <a:t>22-01-2025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EA77F8-7CC5-4988-A0C0-1E2E2968A9AD}" type="slidenum">
              <a:rPr lang="en-IN" smtClean="0"/>
              <a:pPr/>
              <a:t>‹#›</a:t>
            </a:fld>
            <a:endParaRPr lang="en-IN"/>
          </a:p>
        </p:txBody>
      </p:sp>
    </p:spTree>
    <p:extLst>
      <p:ext uri="{BB962C8B-B14F-4D97-AF65-F5344CB8AC3E}">
        <p14:creationId xmlns:p14="http://schemas.microsoft.com/office/powerpoint/2010/main" val="6980147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C49E14-0A04-42CB-BA3A-A312434E8E04}" type="datetimeFigureOut">
              <a:rPr lang="en-IN" smtClean="0"/>
              <a:pPr/>
              <a:t>22-01-2025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EA77F8-7CC5-4988-A0C0-1E2E2968A9AD}" type="slidenum">
              <a:rPr lang="en-IN" smtClean="0"/>
              <a:pPr/>
              <a:t>‹#›</a:t>
            </a:fld>
            <a:endParaRPr lang="en-IN"/>
          </a:p>
        </p:txBody>
      </p:sp>
    </p:spTree>
    <p:extLst>
      <p:ext uri="{BB962C8B-B14F-4D97-AF65-F5344CB8AC3E}">
        <p14:creationId xmlns:p14="http://schemas.microsoft.com/office/powerpoint/2010/main" val="220126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49E14-0A04-42CB-BA3A-A312434E8E04}" type="datetimeFigureOut">
              <a:rPr lang="en-IN" smtClean="0"/>
              <a:pPr/>
              <a:t>22-01-2025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EA77F8-7CC5-4988-A0C0-1E2E2968A9AD}" type="slidenum">
              <a:rPr lang="en-IN" smtClean="0"/>
              <a:pPr/>
              <a:t>‹#›</a:t>
            </a:fld>
            <a:endParaRPr lang="en-IN"/>
          </a:p>
        </p:txBody>
      </p:sp>
    </p:spTree>
    <p:extLst>
      <p:ext uri="{BB962C8B-B14F-4D97-AF65-F5344CB8AC3E}">
        <p14:creationId xmlns:p14="http://schemas.microsoft.com/office/powerpoint/2010/main" val="1900389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822249" y="265725"/>
            <a:ext cx="4384982" cy="1107996"/>
          </a:xfrm>
          <a:prstGeom prst="rect">
            <a:avLst/>
          </a:prstGeom>
          <a:noFill/>
        </p:spPr>
        <p:txBody>
          <a:bodyPr wrap="square" rtlCol="0">
            <a:spAutoFit/>
          </a:bodyPr>
          <a:lstStyle/>
          <a:p>
            <a:r>
              <a:rPr lang="en-IN" sz="2400" b="1" dirty="0">
                <a:solidFill>
                  <a:srgbClr val="FF0000"/>
                </a:solidFill>
                <a:latin typeface="Swis721 BlkCn BT" panose="020B0806030502040204" pitchFamily="34" charset="0"/>
              </a:rPr>
              <a:t>SAINTGITS</a:t>
            </a:r>
            <a:endParaRPr lang="en-IN" sz="2400" b="1" dirty="0">
              <a:latin typeface="Swis721 BlkCn BT" panose="020B0806030502040204" pitchFamily="34" charset="0"/>
            </a:endParaRPr>
          </a:p>
          <a:p>
            <a:r>
              <a:rPr lang="en-IN" sz="2400" b="1" dirty="0">
                <a:latin typeface="Swis721 BlkCn BT" panose="020B0806030502040204" pitchFamily="34" charset="0"/>
              </a:rPr>
              <a:t>COLLEGE OF ENGINEERING</a:t>
            </a:r>
          </a:p>
          <a:p>
            <a:r>
              <a:rPr lang="en-IN" dirty="0">
                <a:latin typeface="Gill Sans MT" panose="020B0502020104020203" pitchFamily="34" charset="0"/>
              </a:rPr>
              <a:t>(AUTONOMOUS)</a:t>
            </a:r>
          </a:p>
        </p:txBody>
      </p:sp>
      <p:sp>
        <p:nvSpPr>
          <p:cNvPr id="10" name="TextBox 9"/>
          <p:cNvSpPr txBox="1"/>
          <p:nvPr/>
        </p:nvSpPr>
        <p:spPr>
          <a:xfrm>
            <a:off x="0" y="6407689"/>
            <a:ext cx="7686676" cy="461665"/>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 fmla="*/ 0 w 6172200"/>
              <a:gd name="connsiteY0" fmla="*/ 0 h 369332"/>
              <a:gd name="connsiteX1" fmla="*/ 5791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2400" spc="600" dirty="0">
                <a:solidFill>
                  <a:schemeClr val="bg1"/>
                </a:solidFill>
                <a:latin typeface="Gill Sans MT" panose="020B0502020104020203" pitchFamily="34" charset="0"/>
              </a:rPr>
              <a:t>LEARN . GROW . EXCEL</a:t>
            </a:r>
          </a:p>
        </p:txBody>
      </p:sp>
      <p:sp>
        <p:nvSpPr>
          <p:cNvPr id="2" name="Rectangle 1">
            <a:extLst>
              <a:ext uri="{FF2B5EF4-FFF2-40B4-BE49-F238E27FC236}">
                <a16:creationId xmlns:a16="http://schemas.microsoft.com/office/drawing/2014/main" id="{6D2CCA86-A0F1-413C-953F-0BCAE399FDF3}"/>
              </a:ext>
            </a:extLst>
          </p:cNvPr>
          <p:cNvSpPr/>
          <p:nvPr/>
        </p:nvSpPr>
        <p:spPr>
          <a:xfrm>
            <a:off x="571500" y="0"/>
            <a:ext cx="1152525" cy="1266998"/>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BCB8421A-9C9E-4220-9651-88BDC87CB1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724" y="88460"/>
            <a:ext cx="956075" cy="1090077"/>
          </a:xfrm>
          <a:prstGeom prst="rect">
            <a:avLst/>
          </a:prstGeom>
        </p:spPr>
      </p:pic>
      <p:sp>
        <p:nvSpPr>
          <p:cNvPr id="5" name="Title 4">
            <a:extLst>
              <a:ext uri="{FF2B5EF4-FFF2-40B4-BE49-F238E27FC236}">
                <a16:creationId xmlns:a16="http://schemas.microsoft.com/office/drawing/2014/main" id="{7E692721-AE3E-44C5-B417-6778C528EBB8}"/>
              </a:ext>
            </a:extLst>
          </p:cNvPr>
          <p:cNvSpPr>
            <a:spLocks noGrp="1"/>
          </p:cNvSpPr>
          <p:nvPr>
            <p:ph type="ctrTitle"/>
          </p:nvPr>
        </p:nvSpPr>
        <p:spPr>
          <a:xfrm>
            <a:off x="340468" y="1620250"/>
            <a:ext cx="11802894" cy="1569659"/>
          </a:xfrm>
        </p:spPr>
        <p:txBody>
          <a:bodyPr>
            <a:normAutofit fontScale="90000"/>
          </a:bodyPr>
          <a:lstStyle/>
          <a:p>
            <a:pPr algn="l">
              <a:lnSpc>
                <a:spcPct val="150000"/>
              </a:lnSpc>
            </a:pPr>
            <a:br>
              <a:rPr lang="en-US" sz="3600" b="1" dirty="0">
                <a:latin typeface="Times New Roman" panose="02020603050405020304" pitchFamily="18" charset="0"/>
                <a:cs typeface="Times New Roman" panose="02020603050405020304" pitchFamily="18" charset="0"/>
              </a:rPr>
            </a:br>
            <a:br>
              <a:rPr lang="en-US" sz="36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Project Area</a:t>
            </a:r>
            <a:r>
              <a:rPr lang="en-US" sz="3600" b="1" dirty="0">
                <a:latin typeface="Gill Sans MT" panose="020B0502020104020203" pitchFamily="34" charset="0"/>
                <a:cs typeface="Times New Roman" panose="02020603050405020304" pitchFamily="18" charset="0"/>
              </a:rPr>
              <a:t>	</a:t>
            </a:r>
            <a:r>
              <a:rPr lang="en-US" sz="3600" b="1">
                <a:latin typeface="Gill Sans MT" panose="020B0502020104020203" pitchFamily="34" charset="0"/>
                <a:cs typeface="Times New Roman" panose="02020603050405020304" pitchFamily="18" charset="0"/>
              </a:rPr>
              <a:t>:  </a:t>
            </a:r>
            <a:r>
              <a:rPr lang="en-IN" sz="1800" b="1">
                <a:latin typeface="Times New Roman" panose="02020603050405020304" pitchFamily="18" charset="0"/>
                <a:cs typeface="Times New Roman" panose="02020603050405020304" pitchFamily="18" charset="0"/>
              </a:rPr>
              <a:t>LOCOMOTION OF QUADRUPED ROBOT</a:t>
            </a:r>
            <a:br>
              <a:rPr lang="en-IN" sz="3600" b="1" dirty="0">
                <a:latin typeface="Gill Sans MT" panose="020B0502020104020203" pitchFamily="34"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Project Topic    :  </a:t>
            </a:r>
            <a:r>
              <a:rPr lang="en-IN" sz="1800" b="1" dirty="0">
                <a:latin typeface="Times New Roman" panose="02020603050405020304" pitchFamily="18" charset="0"/>
                <a:cs typeface="Times New Roman" panose="02020603050405020304" pitchFamily="18" charset="0"/>
              </a:rPr>
              <a:t>QUADRUPED ROBOT</a:t>
            </a:r>
          </a:p>
        </p:txBody>
      </p:sp>
      <p:sp>
        <p:nvSpPr>
          <p:cNvPr id="11" name="TextBox 7">
            <a:extLst>
              <a:ext uri="{FF2B5EF4-FFF2-40B4-BE49-F238E27FC236}">
                <a16:creationId xmlns:a16="http://schemas.microsoft.com/office/drawing/2014/main" id="{00DC3281-071C-4D6C-BF6B-7C8E8A86C1BF}"/>
              </a:ext>
            </a:extLst>
          </p:cNvPr>
          <p:cNvSpPr txBox="1"/>
          <p:nvPr/>
        </p:nvSpPr>
        <p:spPr>
          <a:xfrm>
            <a:off x="291830" y="3543162"/>
            <a:ext cx="5088553" cy="127919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b="1" dirty="0">
                <a:latin typeface="Gill Sans MT" panose="020B0502020104020203" pitchFamily="34"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Supervisor</a:t>
            </a:r>
          </a:p>
          <a:p>
            <a:pPr algn="just">
              <a:lnSpc>
                <a:spcPct val="150000"/>
              </a:lnSpc>
            </a:pPr>
            <a:r>
              <a:rPr lang="en-US" sz="1600" b="1" dirty="0">
                <a:latin typeface="Gill Sans MT" panose="020B0502020104020203" pitchFamily="34"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Name           :  Er. CHINN MOHANAN</a:t>
            </a:r>
          </a:p>
          <a:p>
            <a:pPr algn="just">
              <a:lnSpc>
                <a:spcPct val="150000"/>
              </a:lnSpc>
            </a:pPr>
            <a:r>
              <a:rPr lang="en-US" sz="1600" dirty="0">
                <a:latin typeface="Times New Roman" panose="02020603050405020304" pitchFamily="18" charset="0"/>
                <a:cs typeface="Times New Roman" panose="02020603050405020304" pitchFamily="18" charset="0"/>
              </a:rPr>
              <a:t>Designation :  Assistant Professor</a:t>
            </a:r>
          </a:p>
        </p:txBody>
      </p:sp>
      <p:sp>
        <p:nvSpPr>
          <p:cNvPr id="12" name="TextBox 3">
            <a:extLst>
              <a:ext uri="{FF2B5EF4-FFF2-40B4-BE49-F238E27FC236}">
                <a16:creationId xmlns:a16="http://schemas.microsoft.com/office/drawing/2014/main" id="{E8320377-CF11-4C8B-B89B-491D1E6CA1B5}"/>
              </a:ext>
            </a:extLst>
          </p:cNvPr>
          <p:cNvSpPr txBox="1"/>
          <p:nvPr/>
        </p:nvSpPr>
        <p:spPr>
          <a:xfrm>
            <a:off x="7951209" y="2898491"/>
            <a:ext cx="3948961" cy="2633413"/>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3200" b="1" dirty="0">
                <a:latin typeface="Times New Roman" panose="02020603050405020304" pitchFamily="18" charset="0"/>
                <a:cs typeface="Times New Roman" panose="02020603050405020304" pitchFamily="18" charset="0"/>
              </a:rPr>
              <a:t>Presented By :</a:t>
            </a:r>
          </a:p>
          <a:p>
            <a:pPr>
              <a:lnSpc>
                <a:spcPct val="150000"/>
              </a:lnSpc>
            </a:pPr>
            <a:r>
              <a:rPr lang="en-US" sz="1600" dirty="0">
                <a:latin typeface="Times New Roman" panose="02020603050405020304" pitchFamily="18" charset="0"/>
                <a:cs typeface="Times New Roman" panose="02020603050405020304" pitchFamily="18" charset="0"/>
              </a:rPr>
              <a:t>   SANJITH SAJI(MGP22URB085)</a:t>
            </a:r>
          </a:p>
          <a:p>
            <a:pPr>
              <a:lnSpc>
                <a:spcPct val="150000"/>
              </a:lnSpc>
            </a:pPr>
            <a:r>
              <a:rPr lang="en-US" sz="1600" dirty="0">
                <a:latin typeface="Times New Roman" panose="02020603050405020304" pitchFamily="18" charset="0"/>
                <a:cs typeface="Times New Roman" panose="02020603050405020304" pitchFamily="18" charset="0"/>
              </a:rPr>
              <a:t>   SEFIN SURESH(MGP22URB086)</a:t>
            </a:r>
          </a:p>
          <a:p>
            <a:pPr>
              <a:lnSpc>
                <a:spcPct val="150000"/>
              </a:lnSpc>
            </a:pPr>
            <a:r>
              <a:rPr lang="en-US" sz="1600" dirty="0">
                <a:latin typeface="Times New Roman" panose="02020603050405020304" pitchFamily="18" charset="0"/>
                <a:cs typeface="Times New Roman" panose="02020603050405020304" pitchFamily="18" charset="0"/>
              </a:rPr>
              <a:t>   P.ARJUN</a:t>
            </a:r>
            <a:r>
              <a:rPr lang="en-US" sz="1600">
                <a:latin typeface="Times New Roman" panose="02020603050405020304" pitchFamily="18" charset="0"/>
                <a:cs typeface="Times New Roman" panose="02020603050405020304" pitchFamily="18" charset="0"/>
              </a:rPr>
              <a:t>(MGP22URB077)</a:t>
            </a:r>
            <a:endParaRPr lang="en-US" sz="1600" dirty="0">
              <a:latin typeface="Times New Roman" panose="02020603050405020304" pitchFamily="18" charset="0"/>
              <a:cs typeface="Times New Roman" panose="02020603050405020304" pitchFamily="18" charset="0"/>
            </a:endParaRPr>
          </a:p>
          <a:p>
            <a:pPr>
              <a:lnSpc>
                <a:spcPct val="150000"/>
              </a:lnSpc>
            </a:pPr>
            <a:r>
              <a:rPr lang="en-US" sz="1600" dirty="0">
                <a:latin typeface="Times New Roman" panose="02020603050405020304" pitchFamily="18" charset="0"/>
                <a:cs typeface="Times New Roman" panose="02020603050405020304" pitchFamily="18" charset="0"/>
              </a:rPr>
              <a:t>      S6 RBB</a:t>
            </a:r>
          </a:p>
          <a:p>
            <a:pPr>
              <a:lnSpc>
                <a:spcPct val="150000"/>
              </a:lnSpc>
            </a:pPr>
            <a:r>
              <a:rPr lang="en-US" sz="1600" dirty="0">
                <a:latin typeface="Times New Roman" panose="02020603050405020304" pitchFamily="18" charset="0"/>
                <a:cs typeface="Times New Roman" panose="02020603050405020304" pitchFamily="18" charset="0"/>
              </a:rPr>
              <a:t>      SAINTGITS College of Engineering</a:t>
            </a:r>
            <a:endParaRPr lang="en-IN" sz="1600" dirty="0">
              <a:latin typeface="Times New Roman" panose="02020603050405020304" pitchFamily="18" charset="0"/>
              <a:cs typeface="Times New Roman" panose="02020603050405020304" pitchFamily="18" charset="0"/>
            </a:endParaRPr>
          </a:p>
        </p:txBody>
      </p:sp>
      <p:sp>
        <p:nvSpPr>
          <p:cNvPr id="9" name="Rectangle 8"/>
          <p:cNvSpPr/>
          <p:nvPr/>
        </p:nvSpPr>
        <p:spPr>
          <a:xfrm>
            <a:off x="4184470" y="261257"/>
            <a:ext cx="6096000" cy="1569660"/>
          </a:xfrm>
          <a:prstGeom prst="rect">
            <a:avLst/>
          </a:prstGeom>
        </p:spPr>
        <p:txBody>
          <a:bodyPr wrap="square">
            <a:spAutoFit/>
          </a:bodyPr>
          <a:lstStyle/>
          <a:p>
            <a:pPr algn="ctr"/>
            <a:endParaRPr lang="en-US" sz="3200" b="1" dirty="0">
              <a:latin typeface="Times New Roman" panose="02020603050405020304" pitchFamily="18" charset="0"/>
              <a:cs typeface="Times New Roman" panose="02020603050405020304" pitchFamily="18" charset="0"/>
            </a:endParaRPr>
          </a:p>
          <a:p>
            <a:pPr algn="ctr"/>
            <a:r>
              <a:rPr lang="en-US" sz="3200" b="1" dirty="0">
                <a:latin typeface="Times New Roman" panose="02020603050405020304" pitchFamily="18" charset="0"/>
                <a:cs typeface="Times New Roman" panose="02020603050405020304" pitchFamily="18" charset="0"/>
              </a:rPr>
              <a:t>Mini Project  </a:t>
            </a:r>
            <a:br>
              <a:rPr lang="en-US" sz="3200" b="1" dirty="0">
                <a:latin typeface="Gill Sans MT" panose="020B0502020104020203" pitchFamily="34" charset="0"/>
                <a:cs typeface="Times New Roman" panose="02020603050405020304" pitchFamily="18" charset="0"/>
              </a:rPr>
            </a:br>
            <a:r>
              <a:rPr lang="en-US" sz="3200" b="1" dirty="0">
                <a:solidFill>
                  <a:srgbClr val="FF0000"/>
                </a:solidFill>
                <a:latin typeface="Times New Roman" panose="02020603050405020304" pitchFamily="18" charset="0"/>
                <a:cs typeface="Times New Roman" panose="02020603050405020304" pitchFamily="18" charset="0"/>
              </a:rPr>
              <a:t>Zeroth Review</a:t>
            </a:r>
            <a:endParaRPr lang="en-IN" sz="3200" dirty="0"/>
          </a:p>
        </p:txBody>
      </p:sp>
    </p:spTree>
    <p:extLst>
      <p:ext uri="{BB962C8B-B14F-4D97-AF65-F5344CB8AC3E}">
        <p14:creationId xmlns:p14="http://schemas.microsoft.com/office/powerpoint/2010/main" val="1101057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 fmla="*/ 0 w 6172200"/>
              <a:gd name="connsiteY0" fmla="*/ 0 h 369332"/>
              <a:gd name="connsiteX1" fmla="*/ 5791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a:extLst>
              <a:ext uri="{FF2B5EF4-FFF2-40B4-BE49-F238E27FC236}">
                <a16:creationId xmlns:a16="http://schemas.microsoft.com/office/drawing/2014/main" id="{BCB8421A-9C9E-4220-9651-88BDC87CB1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5" name="Title 4">
            <a:extLst>
              <a:ext uri="{FF2B5EF4-FFF2-40B4-BE49-F238E27FC236}">
                <a16:creationId xmlns:a16="http://schemas.microsoft.com/office/drawing/2014/main" id="{46255D24-C195-67AF-2A19-ED1922C8483C}"/>
              </a:ext>
            </a:extLst>
          </p:cNvPr>
          <p:cNvSpPr>
            <a:spLocks noGrp="1"/>
          </p:cNvSpPr>
          <p:nvPr>
            <p:ph type="title"/>
          </p:nvPr>
        </p:nvSpPr>
        <p:spPr>
          <a:xfrm>
            <a:off x="439993" y="0"/>
            <a:ext cx="10515600" cy="1325563"/>
          </a:xfrm>
        </p:spPr>
        <p:txBody>
          <a:bodyPr/>
          <a:lstStyle/>
          <a:p>
            <a:pPr algn="just"/>
            <a:r>
              <a:rPr lang="en-US" sz="3200" b="1" dirty="0">
                <a:latin typeface="Times New Roman" panose="02020603050405020304" pitchFamily="18" charset="0"/>
                <a:cs typeface="Times New Roman" panose="02020603050405020304" pitchFamily="18" charset="0"/>
              </a:rPr>
              <a:t>Block Diagram</a:t>
            </a:r>
            <a:endParaRPr lang="en-IN" b="1" dirty="0"/>
          </a:p>
        </p:txBody>
      </p:sp>
      <p:sp>
        <p:nvSpPr>
          <p:cNvPr id="9" name="Oval 8"/>
          <p:cNvSpPr/>
          <p:nvPr/>
        </p:nvSpPr>
        <p:spPr>
          <a:xfrm>
            <a:off x="5058697" y="206477"/>
            <a:ext cx="1769806" cy="66367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prstClr val="black"/>
                </a:solidFill>
                <a:latin typeface="Times New Roman" panose="02020603050405020304" pitchFamily="18" charset="0"/>
                <a:cs typeface="Times New Roman" panose="02020603050405020304" pitchFamily="18" charset="0"/>
              </a:rPr>
              <a:t>START</a:t>
            </a:r>
          </a:p>
        </p:txBody>
      </p:sp>
      <p:sp>
        <p:nvSpPr>
          <p:cNvPr id="11" name="Rounded Rectangle 10"/>
          <p:cNvSpPr/>
          <p:nvPr/>
        </p:nvSpPr>
        <p:spPr>
          <a:xfrm>
            <a:off x="5087399" y="1138752"/>
            <a:ext cx="1710813" cy="64892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ysClr val="windowText" lastClr="000000"/>
                </a:solidFill>
                <a:latin typeface="Times New Roman" pitchFamily="18" charset="0"/>
                <a:cs typeface="Times New Roman" pitchFamily="18" charset="0"/>
              </a:rPr>
              <a:t>System </a:t>
            </a:r>
            <a:r>
              <a:rPr lang="en-US" b="1" dirty="0" err="1">
                <a:solidFill>
                  <a:sysClr val="windowText" lastClr="000000"/>
                </a:solidFill>
                <a:latin typeface="Times New Roman" pitchFamily="18" charset="0"/>
                <a:cs typeface="Times New Roman" pitchFamily="18" charset="0"/>
              </a:rPr>
              <a:t>Intialisation</a:t>
            </a:r>
            <a:endParaRPr lang="en-US" b="1" dirty="0">
              <a:solidFill>
                <a:sysClr val="windowText" lastClr="000000"/>
              </a:solidFill>
              <a:latin typeface="Times New Roman" pitchFamily="18" charset="0"/>
              <a:cs typeface="Times New Roman" pitchFamily="18" charset="0"/>
            </a:endParaRPr>
          </a:p>
        </p:txBody>
      </p:sp>
      <p:cxnSp>
        <p:nvCxnSpPr>
          <p:cNvPr id="19" name="Straight Arrow Connector 18"/>
          <p:cNvCxnSpPr>
            <a:stCxn id="9" idx="4"/>
            <a:endCxn id="11" idx="0"/>
          </p:cNvCxnSpPr>
          <p:nvPr/>
        </p:nvCxnSpPr>
        <p:spPr>
          <a:xfrm flipH="1">
            <a:off x="5942806" y="870154"/>
            <a:ext cx="794" cy="2685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4935795" y="2197510"/>
            <a:ext cx="1981200" cy="52602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ysClr val="windowText" lastClr="000000"/>
                </a:solidFill>
              </a:rPr>
              <a:t> Sensor Integration</a:t>
            </a:r>
          </a:p>
        </p:txBody>
      </p:sp>
      <p:cxnSp>
        <p:nvCxnSpPr>
          <p:cNvPr id="30" name="Straight Arrow Connector 29"/>
          <p:cNvCxnSpPr>
            <a:cxnSpLocks/>
            <a:stCxn id="11" idx="2"/>
            <a:endCxn id="28" idx="0"/>
          </p:cNvCxnSpPr>
          <p:nvPr/>
        </p:nvCxnSpPr>
        <p:spPr>
          <a:xfrm flipH="1">
            <a:off x="5926395" y="1787680"/>
            <a:ext cx="16411" cy="4098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Rounded Rectangle 32"/>
          <p:cNvSpPr/>
          <p:nvPr/>
        </p:nvSpPr>
        <p:spPr>
          <a:xfrm>
            <a:off x="4980037" y="2930013"/>
            <a:ext cx="1936958" cy="46211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prstClr val="black"/>
                </a:solidFill>
                <a:latin typeface="Times New Roman" panose="02020603050405020304" pitchFamily="18" charset="0"/>
                <a:cs typeface="Times New Roman" panose="02020603050405020304" pitchFamily="18" charset="0"/>
              </a:rPr>
              <a:t>Inverse kinematics</a:t>
            </a:r>
            <a:endParaRPr lang="en-US" dirty="0">
              <a:solidFill>
                <a:sysClr val="windowText" lastClr="000000"/>
              </a:solidFill>
            </a:endParaRPr>
          </a:p>
        </p:txBody>
      </p:sp>
      <p:sp>
        <p:nvSpPr>
          <p:cNvPr id="34" name="Rounded Rectangle 33"/>
          <p:cNvSpPr/>
          <p:nvPr/>
        </p:nvSpPr>
        <p:spPr>
          <a:xfrm>
            <a:off x="5014451" y="3672350"/>
            <a:ext cx="1858298" cy="412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prstClr val="black"/>
                </a:solidFill>
                <a:latin typeface="Times New Roman" panose="02020603050405020304" pitchFamily="18" charset="0"/>
                <a:cs typeface="Times New Roman" panose="02020603050405020304" pitchFamily="18" charset="0"/>
              </a:rPr>
              <a:t>Gait Algorithm</a:t>
            </a:r>
            <a:endParaRPr lang="en-US" dirty="0">
              <a:solidFill>
                <a:sysClr val="windowText" lastClr="000000"/>
              </a:solidFill>
            </a:endParaRPr>
          </a:p>
        </p:txBody>
      </p:sp>
      <p:cxnSp>
        <p:nvCxnSpPr>
          <p:cNvPr id="46" name="Straight Arrow Connector 45"/>
          <p:cNvCxnSpPr>
            <a:cxnSpLocks/>
            <a:stCxn id="28" idx="2"/>
            <a:endCxn id="33" idx="0"/>
          </p:cNvCxnSpPr>
          <p:nvPr/>
        </p:nvCxnSpPr>
        <p:spPr>
          <a:xfrm>
            <a:off x="5926395" y="2723536"/>
            <a:ext cx="22121" cy="2064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cxnSpLocks/>
            <a:stCxn id="33" idx="2"/>
            <a:endCxn id="34" idx="0"/>
          </p:cNvCxnSpPr>
          <p:nvPr/>
        </p:nvCxnSpPr>
        <p:spPr>
          <a:xfrm rot="5400000">
            <a:off x="5805948" y="3529782"/>
            <a:ext cx="280220" cy="49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5" name="Rounded Rectangle 84"/>
          <p:cNvSpPr/>
          <p:nvPr/>
        </p:nvSpPr>
        <p:spPr>
          <a:xfrm>
            <a:off x="5019368" y="5255344"/>
            <a:ext cx="1858298" cy="412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prstClr val="black"/>
                </a:solidFill>
                <a:latin typeface="Times New Roman" panose="02020603050405020304" pitchFamily="18" charset="0"/>
                <a:cs typeface="Times New Roman" panose="02020603050405020304" pitchFamily="18" charset="0"/>
              </a:rPr>
              <a:t>Completion of task</a:t>
            </a:r>
            <a:endParaRPr lang="en-US" dirty="0">
              <a:solidFill>
                <a:sysClr val="windowText" lastClr="000000"/>
              </a:solidFill>
            </a:endParaRPr>
          </a:p>
        </p:txBody>
      </p:sp>
      <p:sp>
        <p:nvSpPr>
          <p:cNvPr id="89" name="Rounded Rectangle 88"/>
          <p:cNvSpPr/>
          <p:nvPr/>
        </p:nvSpPr>
        <p:spPr>
          <a:xfrm>
            <a:off x="5014451" y="4454020"/>
            <a:ext cx="1858298" cy="4129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prstClr val="black"/>
                </a:solidFill>
                <a:latin typeface="Times New Roman" panose="02020603050405020304" pitchFamily="18" charset="0"/>
                <a:cs typeface="Times New Roman" panose="02020603050405020304" pitchFamily="18" charset="0"/>
              </a:rPr>
              <a:t>Error handling</a:t>
            </a:r>
            <a:endParaRPr lang="en-US" dirty="0">
              <a:solidFill>
                <a:sysClr val="windowText" lastClr="000000"/>
              </a:solidFill>
            </a:endParaRPr>
          </a:p>
        </p:txBody>
      </p:sp>
      <p:cxnSp>
        <p:nvCxnSpPr>
          <p:cNvPr id="98" name="Straight Arrow Connector 97"/>
          <p:cNvCxnSpPr>
            <a:cxnSpLocks/>
            <a:stCxn id="34" idx="2"/>
            <a:endCxn id="89" idx="0"/>
          </p:cNvCxnSpPr>
          <p:nvPr/>
        </p:nvCxnSpPr>
        <p:spPr>
          <a:xfrm rot="5400000">
            <a:off x="5759243" y="4269663"/>
            <a:ext cx="36871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cxnSpLocks/>
            <a:stCxn id="89" idx="2"/>
            <a:endCxn id="85" idx="0"/>
          </p:cNvCxnSpPr>
          <p:nvPr/>
        </p:nvCxnSpPr>
        <p:spPr>
          <a:xfrm rot="16200000" flipH="1">
            <a:off x="5751874" y="5058701"/>
            <a:ext cx="388368" cy="4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5279922" y="5973099"/>
            <a:ext cx="1342103" cy="58993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solidFill>
                  <a:sysClr val="windowText" lastClr="000000"/>
                </a:solidFill>
                <a:latin typeface="Times New Roman" pitchFamily="18" charset="0"/>
                <a:cs typeface="Times New Roman" pitchFamily="18" charset="0"/>
              </a:rPr>
              <a:t>END</a:t>
            </a:r>
          </a:p>
        </p:txBody>
      </p:sp>
      <p:cxnSp>
        <p:nvCxnSpPr>
          <p:cNvPr id="111" name="Straight Arrow Connector 110"/>
          <p:cNvCxnSpPr>
            <a:stCxn id="85" idx="2"/>
            <a:endCxn id="109" idx="0"/>
          </p:cNvCxnSpPr>
          <p:nvPr/>
        </p:nvCxnSpPr>
        <p:spPr>
          <a:xfrm rot="16200000" flipH="1">
            <a:off x="5797346" y="5819470"/>
            <a:ext cx="304799" cy="24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65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 fmla="*/ 0 w 6172200"/>
              <a:gd name="connsiteY0" fmla="*/ 0 h 369332"/>
              <a:gd name="connsiteX1" fmla="*/ 5791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a:extLst>
              <a:ext uri="{FF2B5EF4-FFF2-40B4-BE49-F238E27FC236}">
                <a16:creationId xmlns:a16="http://schemas.microsoft.com/office/drawing/2014/main" id="{BCB8421A-9C9E-4220-9651-88BDC87CB1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5" name="Title 4">
            <a:extLst>
              <a:ext uri="{FF2B5EF4-FFF2-40B4-BE49-F238E27FC236}">
                <a16:creationId xmlns:a16="http://schemas.microsoft.com/office/drawing/2014/main" id="{46255D24-C195-67AF-2A19-ED1922C8483C}"/>
              </a:ext>
            </a:extLst>
          </p:cNvPr>
          <p:cNvSpPr>
            <a:spLocks noGrp="1"/>
          </p:cNvSpPr>
          <p:nvPr>
            <p:ph type="title"/>
          </p:nvPr>
        </p:nvSpPr>
        <p:spPr>
          <a:xfrm>
            <a:off x="292510" y="232390"/>
            <a:ext cx="10515600" cy="1325563"/>
          </a:xfrm>
        </p:spPr>
        <p:txBody>
          <a:bodyPr/>
          <a:lstStyle/>
          <a:p>
            <a:pPr algn="just"/>
            <a:r>
              <a:rPr lang="en-US" sz="3200" b="1" dirty="0">
                <a:latin typeface="Times New Roman" panose="02020603050405020304" pitchFamily="18" charset="0"/>
                <a:cs typeface="Times New Roman" panose="02020603050405020304" pitchFamily="18" charset="0"/>
              </a:rPr>
              <a:t>PROPOSED WORKING OF A QUADRUPED ROBOT</a:t>
            </a:r>
            <a:br>
              <a:rPr lang="en-IN" sz="3200" b="1" dirty="0">
                <a:latin typeface="Times New Roman" panose="02020603050405020304" pitchFamily="18" charset="0"/>
                <a:cs typeface="Times New Roman" panose="02020603050405020304" pitchFamily="18" charset="0"/>
              </a:rPr>
            </a:br>
            <a:endParaRPr lang="en-IN" dirty="0"/>
          </a:p>
        </p:txBody>
      </p:sp>
      <p:sp>
        <p:nvSpPr>
          <p:cNvPr id="2" name="Content Placeholder 1">
            <a:extLst>
              <a:ext uri="{FF2B5EF4-FFF2-40B4-BE49-F238E27FC236}">
                <a16:creationId xmlns:a16="http://schemas.microsoft.com/office/drawing/2014/main" id="{D2181E16-5D89-B5A7-3737-80956ECFBBD7}"/>
              </a:ext>
            </a:extLst>
          </p:cNvPr>
          <p:cNvSpPr>
            <a:spLocks noGrp="1" noChangeArrowheads="1"/>
          </p:cNvSpPr>
          <p:nvPr>
            <p:ph idx="1"/>
          </p:nvPr>
        </p:nvSpPr>
        <p:spPr bwMode="auto">
          <a:xfrm>
            <a:off x="838200" y="1415287"/>
            <a:ext cx="996991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Leg Structure</a:t>
            </a:r>
            <a:r>
              <a:rPr kumimoji="0" lang="en-US" altLang="en-US" sz="1800" b="0" i="0" u="none" strike="noStrike" cap="none" normalizeH="0" baseline="0" dirty="0">
                <a:ln>
                  <a:noFill/>
                </a:ln>
                <a:solidFill>
                  <a:schemeClr val="tx1"/>
                </a:solidFill>
                <a:effectLst/>
                <a:latin typeface="Arial" panose="020B0604020202020204" pitchFamily="34" charset="0"/>
              </a:rPr>
              <a:t>: The robot has four legs, each with 3 servos (2 hip motors and 1 knee motor) for movement control.</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Movement</a:t>
            </a:r>
            <a:r>
              <a:rPr kumimoji="0" lang="en-US" altLang="en-US" sz="1800" b="0" i="0" u="none" strike="noStrike" cap="none" normalizeH="0" baseline="0" dirty="0">
                <a:ln>
                  <a:noFill/>
                </a:ln>
                <a:solidFill>
                  <a:schemeClr val="tx1"/>
                </a:solidFill>
                <a:effectLst/>
                <a:latin typeface="Arial" panose="020B0604020202020204" pitchFamily="34" charset="0"/>
              </a:rPr>
              <a:t>: The servos control the forward/backward motion, sideways movement, and leg bending for walking and trotting.</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Gait Patterns</a:t>
            </a:r>
            <a:r>
              <a:rPr kumimoji="0" lang="en-US" altLang="en-US" sz="1800" b="0" i="0" u="none" strike="noStrike" cap="none" normalizeH="0" baseline="0" dirty="0">
                <a:ln>
                  <a:noFill/>
                </a:ln>
                <a:solidFill>
                  <a:schemeClr val="tx1"/>
                </a:solidFill>
                <a:effectLst/>
                <a:latin typeface="Arial" panose="020B0604020202020204" pitchFamily="34" charset="0"/>
              </a:rPr>
              <a:t>: Pre-programmed gait patterns (e.g., walking, trotting) enable stable locomotion on various terrains.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Sensors</a:t>
            </a:r>
            <a:r>
              <a:rPr kumimoji="0" lang="en-US" altLang="en-US" sz="1800" b="0" i="0" u="none" strike="noStrike" cap="none" normalizeH="0" baseline="0" dirty="0">
                <a:ln>
                  <a:noFill/>
                </a:ln>
                <a:solidFill>
                  <a:schemeClr val="tx1"/>
                </a:solidFill>
                <a:effectLst/>
                <a:latin typeface="Arial" panose="020B0604020202020204" pitchFamily="34" charset="0"/>
              </a:rPr>
              <a:t>: Ultrasonic and IMU sensors detect obstacles and help maintain balance during movement.</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Control System</a:t>
            </a:r>
            <a:r>
              <a:rPr kumimoji="0" lang="en-US" altLang="en-US" sz="1800" b="0" i="0" u="none" strike="noStrike" cap="none" normalizeH="0" baseline="0" dirty="0">
                <a:ln>
                  <a:noFill/>
                </a:ln>
                <a:solidFill>
                  <a:schemeClr val="tx1"/>
                </a:solidFill>
                <a:effectLst/>
                <a:latin typeface="Arial" panose="020B0604020202020204" pitchFamily="34" charset="0"/>
              </a:rPr>
              <a:t>: A central control system coordinates leg movements and processes sensor data to adjust motion.</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Remote Control</a:t>
            </a:r>
            <a:r>
              <a:rPr kumimoji="0" lang="en-US" altLang="en-US" sz="1800" b="0" i="0" u="none" strike="noStrike" cap="none" normalizeH="0" baseline="0" dirty="0">
                <a:ln>
                  <a:noFill/>
                </a:ln>
                <a:solidFill>
                  <a:schemeClr val="tx1"/>
                </a:solidFill>
                <a:effectLst/>
                <a:latin typeface="Arial" panose="020B0604020202020204" pitchFamily="34" charset="0"/>
              </a:rPr>
              <a:t>: The robot is remotely controlled via wireless communication for real-time operation in search and rescue tasks.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Sensor Integration</a:t>
            </a:r>
            <a:r>
              <a:rPr kumimoji="0" lang="en-US" altLang="en-US" sz="1800" b="0" i="0" u="none" strike="noStrike" cap="none" normalizeH="0" baseline="0" dirty="0">
                <a:ln>
                  <a:noFill/>
                </a:ln>
                <a:solidFill>
                  <a:schemeClr val="tx1"/>
                </a:solidFill>
                <a:effectLst/>
                <a:latin typeface="Arial" panose="020B0604020202020204" pitchFamily="34" charset="0"/>
              </a:rPr>
              <a:t>: Additional sensors (e.g., thermal cameras) can be added for detecting victims and hazards in search and rescue operations.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2345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D84F21C-661A-271D-39A6-CA39C7F6D42C}"/>
              </a:ext>
            </a:extLst>
          </p:cNvPr>
          <p:cNvGraphicFramePr>
            <a:graphicFrameLocks noGrp="1"/>
          </p:cNvGraphicFramePr>
          <p:nvPr>
            <p:extLst>
              <p:ext uri="{D42A27DB-BD31-4B8C-83A1-F6EECF244321}">
                <p14:modId xmlns:p14="http://schemas.microsoft.com/office/powerpoint/2010/main" val="777385208"/>
              </p:ext>
            </p:extLst>
          </p:nvPr>
        </p:nvGraphicFramePr>
        <p:xfrm>
          <a:off x="501779" y="318448"/>
          <a:ext cx="10405710" cy="6203652"/>
        </p:xfrm>
        <a:graphic>
          <a:graphicData uri="http://schemas.openxmlformats.org/drawingml/2006/table">
            <a:tbl>
              <a:tblPr firstRow="1" bandRow="1">
                <a:tableStyleId>{5C22544A-7EE6-4342-B048-85BDC9FD1C3A}</a:tableStyleId>
              </a:tblPr>
              <a:tblGrid>
                <a:gridCol w="1486530">
                  <a:extLst>
                    <a:ext uri="{9D8B030D-6E8A-4147-A177-3AD203B41FA5}">
                      <a16:colId xmlns:a16="http://schemas.microsoft.com/office/drawing/2014/main" val="248795229"/>
                    </a:ext>
                  </a:extLst>
                </a:gridCol>
                <a:gridCol w="1486530">
                  <a:extLst>
                    <a:ext uri="{9D8B030D-6E8A-4147-A177-3AD203B41FA5}">
                      <a16:colId xmlns:a16="http://schemas.microsoft.com/office/drawing/2014/main" val="1676282044"/>
                    </a:ext>
                  </a:extLst>
                </a:gridCol>
                <a:gridCol w="1486530">
                  <a:extLst>
                    <a:ext uri="{9D8B030D-6E8A-4147-A177-3AD203B41FA5}">
                      <a16:colId xmlns:a16="http://schemas.microsoft.com/office/drawing/2014/main" val="1850780045"/>
                    </a:ext>
                  </a:extLst>
                </a:gridCol>
                <a:gridCol w="1486530">
                  <a:extLst>
                    <a:ext uri="{9D8B030D-6E8A-4147-A177-3AD203B41FA5}">
                      <a16:colId xmlns:a16="http://schemas.microsoft.com/office/drawing/2014/main" val="4012543465"/>
                    </a:ext>
                  </a:extLst>
                </a:gridCol>
                <a:gridCol w="1486530">
                  <a:extLst>
                    <a:ext uri="{9D8B030D-6E8A-4147-A177-3AD203B41FA5}">
                      <a16:colId xmlns:a16="http://schemas.microsoft.com/office/drawing/2014/main" val="2838960533"/>
                    </a:ext>
                  </a:extLst>
                </a:gridCol>
                <a:gridCol w="1486530">
                  <a:extLst>
                    <a:ext uri="{9D8B030D-6E8A-4147-A177-3AD203B41FA5}">
                      <a16:colId xmlns:a16="http://schemas.microsoft.com/office/drawing/2014/main" val="3645228087"/>
                    </a:ext>
                  </a:extLst>
                </a:gridCol>
                <a:gridCol w="1486530">
                  <a:extLst>
                    <a:ext uri="{9D8B030D-6E8A-4147-A177-3AD203B41FA5}">
                      <a16:colId xmlns:a16="http://schemas.microsoft.com/office/drawing/2014/main" val="3271575725"/>
                    </a:ext>
                  </a:extLst>
                </a:gridCol>
              </a:tblGrid>
              <a:tr h="1033942">
                <a:tc>
                  <a:txBody>
                    <a:bodyPr/>
                    <a:lstStyle/>
                    <a:p>
                      <a:r>
                        <a:rPr lang="en-IN" dirty="0"/>
                        <a:t>Duration</a:t>
                      </a:r>
                    </a:p>
                    <a:p>
                      <a:endParaRPr lang="en-IN" dirty="0"/>
                    </a:p>
                    <a:p>
                      <a:r>
                        <a:rPr lang="en-IN" dirty="0"/>
                        <a:t>Name of task </a:t>
                      </a:r>
                    </a:p>
                  </a:txBody>
                  <a:tcPr/>
                </a:tc>
                <a:tc>
                  <a:txBody>
                    <a:bodyPr/>
                    <a:lstStyle/>
                    <a:p>
                      <a:endParaRPr lang="en-IN" dirty="0"/>
                    </a:p>
                    <a:p>
                      <a:r>
                        <a:rPr lang="en-IN" dirty="0"/>
                        <a:t>    Week 1</a:t>
                      </a:r>
                    </a:p>
                  </a:txBody>
                  <a:tcPr/>
                </a:tc>
                <a:tc>
                  <a:txBody>
                    <a:bodyPr/>
                    <a:lstStyle/>
                    <a:p>
                      <a:endParaRPr lang="en-IN" dirty="0"/>
                    </a:p>
                    <a:p>
                      <a:r>
                        <a:rPr lang="en-IN" dirty="0"/>
                        <a:t>    Week 2</a:t>
                      </a:r>
                    </a:p>
                  </a:txBody>
                  <a:tcPr/>
                </a:tc>
                <a:tc>
                  <a:txBody>
                    <a:bodyPr/>
                    <a:lstStyle/>
                    <a:p>
                      <a:endParaRPr lang="en-IN" dirty="0"/>
                    </a:p>
                    <a:p>
                      <a:r>
                        <a:rPr lang="en-IN" dirty="0"/>
                        <a:t>  Week 3</a:t>
                      </a:r>
                    </a:p>
                  </a:txBody>
                  <a:tcPr/>
                </a:tc>
                <a:tc>
                  <a:txBody>
                    <a:bodyPr/>
                    <a:lstStyle/>
                    <a:p>
                      <a:endParaRPr lang="en-IN" dirty="0"/>
                    </a:p>
                    <a:p>
                      <a:r>
                        <a:rPr lang="en-IN" dirty="0"/>
                        <a:t>Week 4</a:t>
                      </a:r>
                    </a:p>
                  </a:txBody>
                  <a:tcPr/>
                </a:tc>
                <a:tc>
                  <a:txBody>
                    <a:bodyPr/>
                    <a:lstStyle/>
                    <a:p>
                      <a:endParaRPr lang="en-IN" dirty="0"/>
                    </a:p>
                    <a:p>
                      <a:r>
                        <a:rPr lang="en-IN" dirty="0"/>
                        <a:t>Week 5</a:t>
                      </a:r>
                    </a:p>
                  </a:txBody>
                  <a:tcPr/>
                </a:tc>
                <a:tc>
                  <a:txBody>
                    <a:bodyPr/>
                    <a:lstStyle/>
                    <a:p>
                      <a:endParaRPr lang="en-IN" dirty="0"/>
                    </a:p>
                    <a:p>
                      <a:r>
                        <a:rPr lang="en-IN" dirty="0"/>
                        <a:t>Week 6</a:t>
                      </a:r>
                    </a:p>
                  </a:txBody>
                  <a:tcPr/>
                </a:tc>
                <a:extLst>
                  <a:ext uri="{0D108BD9-81ED-4DB2-BD59-A6C34878D82A}">
                    <a16:rowId xmlns:a16="http://schemas.microsoft.com/office/drawing/2014/main" val="3739626328"/>
                  </a:ext>
                </a:extLst>
              </a:tr>
              <a:tr h="1033942">
                <a:tc>
                  <a:txBody>
                    <a:bodyPr/>
                    <a:lstStyle/>
                    <a:p>
                      <a:endParaRPr lang="en-IN" dirty="0"/>
                    </a:p>
                    <a:p>
                      <a:r>
                        <a:rPr lang="en-IN" dirty="0"/>
                        <a:t>Literature </a:t>
                      </a:r>
                    </a:p>
                    <a:p>
                      <a:r>
                        <a:rPr lang="en-IN" dirty="0"/>
                        <a:t>Survey</a:t>
                      </a:r>
                    </a:p>
                  </a:txBody>
                  <a:tcPr/>
                </a:tc>
                <a:tc>
                  <a:txBody>
                    <a:bodyPr/>
                    <a:lstStyle/>
                    <a:p>
                      <a:endParaRPr lang="en-IN" dirty="0"/>
                    </a:p>
                    <a:p>
                      <a:endParaRPr lang="en-IN" dirty="0"/>
                    </a:p>
                  </a:txBody>
                  <a:tcPr/>
                </a:tc>
                <a:tc>
                  <a:txBody>
                    <a:bodyPr/>
                    <a:lstStyle/>
                    <a:p>
                      <a:endParaRPr lang="en-IN" dirty="0"/>
                    </a:p>
                  </a:txBody>
                  <a:tcPr/>
                </a:tc>
                <a:tc>
                  <a:txBody>
                    <a:bodyPr/>
                    <a:lstStyle/>
                    <a:p>
                      <a:endParaRPr lang="en-IN" dirty="0"/>
                    </a:p>
                    <a:p>
                      <a:r>
                        <a:rPr lang="en-IN" dirty="0"/>
                        <a:t>Completed</a:t>
                      </a:r>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079557028"/>
                  </a:ext>
                </a:extLst>
              </a:tr>
              <a:tr h="1033942">
                <a:tc>
                  <a:txBody>
                    <a:bodyPr/>
                    <a:lstStyle/>
                    <a:p>
                      <a:endParaRPr lang="en-IN" dirty="0"/>
                    </a:p>
                    <a:p>
                      <a:r>
                        <a:rPr lang="en-IN" dirty="0"/>
                        <a:t>Data Collection</a:t>
                      </a:r>
                    </a:p>
                  </a:txBody>
                  <a:tcPr/>
                </a:tc>
                <a:tc>
                  <a:txBody>
                    <a:bodyPr/>
                    <a:lstStyle/>
                    <a:p>
                      <a:endParaRPr lang="en-IN" dirty="0"/>
                    </a:p>
                    <a:p>
                      <a:r>
                        <a:rPr lang="en-IN" dirty="0"/>
                        <a:t> Completed</a:t>
                      </a:r>
                    </a:p>
                  </a:txBody>
                  <a:tcPr/>
                </a:tc>
                <a:tc>
                  <a:txBody>
                    <a:bodyPr/>
                    <a:lstStyle/>
                    <a:p>
                      <a:endParaRPr lang="en-IN" dirty="0"/>
                    </a:p>
                    <a:p>
                      <a:r>
                        <a:rPr lang="en-IN" dirty="0"/>
                        <a:t>Completed</a:t>
                      </a:r>
                    </a:p>
                  </a:txBody>
                  <a:tcPr/>
                </a:tc>
                <a:tc>
                  <a:txBody>
                    <a:bodyPr/>
                    <a:lstStyle/>
                    <a:p>
                      <a:endParaRPr lang="en-IN" dirty="0"/>
                    </a:p>
                    <a:p>
                      <a:r>
                        <a:rPr lang="en-IN" dirty="0"/>
                        <a:t>Completed</a:t>
                      </a:r>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701727478"/>
                  </a:ext>
                </a:extLst>
              </a:tr>
              <a:tr h="1033942">
                <a:tc>
                  <a:txBody>
                    <a:bodyPr/>
                    <a:lstStyle/>
                    <a:p>
                      <a:endParaRPr lang="en-IN" dirty="0"/>
                    </a:p>
                    <a:p>
                      <a:r>
                        <a:rPr lang="en-IN" dirty="0"/>
                        <a:t>Design</a:t>
                      </a:r>
                    </a:p>
                  </a:txBody>
                  <a:tcPr/>
                </a:tc>
                <a:tc>
                  <a:txBody>
                    <a:bodyPr/>
                    <a:lstStyle/>
                    <a:p>
                      <a:endParaRPr lang="en-IN" dirty="0"/>
                    </a:p>
                    <a:p>
                      <a:endParaRPr lang="en-IN" dirty="0"/>
                    </a:p>
                  </a:txBody>
                  <a:tcPr/>
                </a:tc>
                <a:tc>
                  <a:txBody>
                    <a:bodyPr/>
                    <a:lstStyle/>
                    <a:p>
                      <a:endParaRPr lang="en-IN" dirty="0"/>
                    </a:p>
                    <a:p>
                      <a:r>
                        <a:rPr lang="en-IN" dirty="0"/>
                        <a:t>Completed</a:t>
                      </a:r>
                    </a:p>
                  </a:txBody>
                  <a:tcPr/>
                </a:tc>
                <a:tc>
                  <a:txBody>
                    <a:bodyPr/>
                    <a:lstStyle/>
                    <a:p>
                      <a:endParaRPr lang="en-IN" dirty="0"/>
                    </a:p>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3765739472"/>
                  </a:ext>
                </a:extLst>
              </a:tr>
              <a:tr h="1033942">
                <a:tc>
                  <a:txBody>
                    <a:bodyPr/>
                    <a:lstStyle/>
                    <a:p>
                      <a:endParaRPr lang="en-IN" dirty="0"/>
                    </a:p>
                    <a:p>
                      <a:r>
                        <a:rPr lang="en-IN" dirty="0"/>
                        <a:t>Programming</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p>
                      <a:r>
                        <a:rPr lang="en-IN" dirty="0"/>
                        <a:t>To be Completed</a:t>
                      </a:r>
                    </a:p>
                  </a:txBody>
                  <a:tcPr/>
                </a:tc>
                <a:tc>
                  <a:txBody>
                    <a:bodyPr/>
                    <a:lstStyle/>
                    <a:p>
                      <a:endParaRPr lang="en-IN" dirty="0"/>
                    </a:p>
                    <a:p>
                      <a:r>
                        <a:rPr lang="en-IN" dirty="0"/>
                        <a:t>To be Completed</a:t>
                      </a:r>
                    </a:p>
                  </a:txBody>
                  <a:tcPr/>
                </a:tc>
                <a:tc>
                  <a:txBody>
                    <a:bodyPr/>
                    <a:lstStyle/>
                    <a:p>
                      <a:endParaRPr lang="en-IN"/>
                    </a:p>
                  </a:txBody>
                  <a:tcPr/>
                </a:tc>
                <a:extLst>
                  <a:ext uri="{0D108BD9-81ED-4DB2-BD59-A6C34878D82A}">
                    <a16:rowId xmlns:a16="http://schemas.microsoft.com/office/drawing/2014/main" val="624822433"/>
                  </a:ext>
                </a:extLst>
              </a:tr>
              <a:tr h="1033942">
                <a:tc>
                  <a:txBody>
                    <a:bodyPr/>
                    <a:lstStyle/>
                    <a:p>
                      <a:endParaRPr lang="en-IN" dirty="0"/>
                    </a:p>
                    <a:p>
                      <a:r>
                        <a:rPr lang="en-IN" dirty="0"/>
                        <a:t>Implementation</a:t>
                      </a: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p>
                      <a:r>
                        <a:rPr lang="en-IN" dirty="0"/>
                        <a:t>To be Completed</a:t>
                      </a:r>
                    </a:p>
                  </a:txBody>
                  <a:tcPr/>
                </a:tc>
                <a:extLst>
                  <a:ext uri="{0D108BD9-81ED-4DB2-BD59-A6C34878D82A}">
                    <a16:rowId xmlns:a16="http://schemas.microsoft.com/office/drawing/2014/main" val="3013847898"/>
                  </a:ext>
                </a:extLst>
              </a:tr>
            </a:tbl>
          </a:graphicData>
        </a:graphic>
      </p:graphicFrame>
    </p:spTree>
    <p:extLst>
      <p:ext uri="{BB962C8B-B14F-4D97-AF65-F5344CB8AC3E}">
        <p14:creationId xmlns:p14="http://schemas.microsoft.com/office/powerpoint/2010/main" val="56912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2B0604-00A9-D75E-2E65-691CD67A54F1}"/>
              </a:ext>
            </a:extLst>
          </p:cNvPr>
          <p:cNvPicPr>
            <a:picLocks noChangeAspect="1"/>
          </p:cNvPicPr>
          <p:nvPr/>
        </p:nvPicPr>
        <p:blipFill>
          <a:blip r:embed="rId2"/>
          <a:stretch>
            <a:fillRect/>
          </a:stretch>
        </p:blipFill>
        <p:spPr>
          <a:xfrm>
            <a:off x="0" y="-2145"/>
            <a:ext cx="12192000" cy="6862289"/>
          </a:xfrm>
          <a:prstGeom prst="rect">
            <a:avLst/>
          </a:prstGeom>
        </p:spPr>
      </p:pic>
    </p:spTree>
    <p:extLst>
      <p:ext uri="{BB962C8B-B14F-4D97-AF65-F5344CB8AC3E}">
        <p14:creationId xmlns:p14="http://schemas.microsoft.com/office/powerpoint/2010/main" val="609383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D0FE08-5978-3D01-D473-7CF950CB4089}"/>
              </a:ext>
            </a:extLst>
          </p:cNvPr>
          <p:cNvPicPr>
            <a:picLocks noChangeAspect="1"/>
          </p:cNvPicPr>
          <p:nvPr/>
        </p:nvPicPr>
        <p:blipFill>
          <a:blip r:embed="rId2"/>
          <a:stretch>
            <a:fillRect/>
          </a:stretch>
        </p:blipFill>
        <p:spPr>
          <a:xfrm>
            <a:off x="1" y="-2144"/>
            <a:ext cx="12188190" cy="6860144"/>
          </a:xfrm>
          <a:prstGeom prst="rect">
            <a:avLst/>
          </a:prstGeom>
        </p:spPr>
      </p:pic>
    </p:spTree>
    <p:extLst>
      <p:ext uri="{BB962C8B-B14F-4D97-AF65-F5344CB8AC3E}">
        <p14:creationId xmlns:p14="http://schemas.microsoft.com/office/powerpoint/2010/main" val="2489952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1CE158-2853-4DF0-A35B-FAED0D897CC5}"/>
              </a:ext>
            </a:extLst>
          </p:cNvPr>
          <p:cNvSpPr txBox="1"/>
          <p:nvPr/>
        </p:nvSpPr>
        <p:spPr>
          <a:xfrm>
            <a:off x="267825" y="298131"/>
            <a:ext cx="121920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References</a:t>
            </a:r>
            <a:endParaRPr lang="en-IN"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C5D400A-5301-4549-48FB-59E9D1941D48}"/>
              </a:ext>
            </a:extLst>
          </p:cNvPr>
          <p:cNvSpPr txBox="1"/>
          <p:nvPr/>
        </p:nvSpPr>
        <p:spPr>
          <a:xfrm>
            <a:off x="371061" y="1234692"/>
            <a:ext cx="11449878" cy="4295407"/>
          </a:xfrm>
          <a:prstGeom prst="rect">
            <a:avLst/>
          </a:prstGeom>
          <a:noFill/>
        </p:spPr>
        <p:txBody>
          <a:bodyPr wrap="square">
            <a:spAutoFit/>
          </a:bodyPr>
          <a:lstStyle/>
          <a:p>
            <a:pPr algn="just">
              <a:lnSpc>
                <a:spcPct val="150000"/>
              </a:lnSpc>
            </a:pPr>
            <a:endParaRPr lang="en-US" sz="2400" dirty="0"/>
          </a:p>
          <a:p>
            <a:pPr marL="342900" indent="-342900" algn="just">
              <a:lnSpc>
                <a:spcPct val="150000"/>
              </a:lnSpc>
              <a:buFont typeface="+mj-lt"/>
              <a:buAutoNum type="arabicPeriod"/>
            </a:pPr>
            <a:r>
              <a:rPr lang="en-US" sz="2400" b="1" dirty="0"/>
              <a:t>"Quadruped Robot Design and Control: A Review"</a:t>
            </a:r>
            <a:r>
              <a:rPr lang="en-US" sz="2400" dirty="0"/>
              <a:t> by L. B. Freeman, J. R. S. Gamboa, and D. H. D. Chien.</a:t>
            </a:r>
            <a:endParaRPr lang="en-IN" sz="2400" dirty="0"/>
          </a:p>
          <a:p>
            <a:pPr marL="342900" indent="-342900" algn="just">
              <a:lnSpc>
                <a:spcPct val="150000"/>
              </a:lnSpc>
              <a:buFont typeface="+mj-lt"/>
              <a:buAutoNum type="arabicPeriod"/>
            </a:pPr>
            <a:r>
              <a:rPr lang="en-IN" sz="2400" dirty="0"/>
              <a:t> Boston Dynamics - Spot Robot</a:t>
            </a:r>
            <a:endParaRPr lang="en-US" sz="2400" dirty="0"/>
          </a:p>
          <a:p>
            <a:pPr marL="342900" indent="-342900" algn="just">
              <a:lnSpc>
                <a:spcPct val="150000"/>
              </a:lnSpc>
              <a:buFont typeface="+mj-lt"/>
              <a:buAutoNum type="arabicPeriod"/>
            </a:pPr>
            <a:r>
              <a:rPr lang="en-US" sz="2400" b="1" dirty="0"/>
              <a:t>"The Roboticists Guide to the Control of Quadruped Robots"</a:t>
            </a:r>
            <a:r>
              <a:rPr lang="en-US" sz="2400" dirty="0"/>
              <a:t> by Antonio </a:t>
            </a:r>
            <a:r>
              <a:rPr lang="en-US" sz="2400" dirty="0" err="1"/>
              <a:t>Bicchi</a:t>
            </a:r>
            <a:r>
              <a:rPr lang="en-US" sz="2400" dirty="0"/>
              <a:t> and Lorenzo Marconi.</a:t>
            </a:r>
          </a:p>
          <a:p>
            <a:pPr marL="342900" indent="-342900" algn="just">
              <a:lnSpc>
                <a:spcPct val="150000"/>
              </a:lnSpc>
              <a:buFont typeface="+mj-lt"/>
              <a:buAutoNum type="arabicPeriod"/>
            </a:pPr>
            <a:r>
              <a:rPr lang="en-US" sz="2400" b="1" dirty="0"/>
              <a:t>"Quadruped Robot Locomotion: A Survey"</a:t>
            </a:r>
            <a:r>
              <a:rPr lang="en-US" sz="2400" dirty="0"/>
              <a:t> by Sung-Min Kim and Joon Ho Choi.</a:t>
            </a:r>
          </a:p>
          <a:p>
            <a:pPr marL="342900" indent="-342900" algn="just">
              <a:lnSpc>
                <a:spcPct val="150000"/>
              </a:lnSpc>
              <a:buFont typeface="+mj-lt"/>
              <a:buAutoNum type="arabicPeriod"/>
            </a:pPr>
            <a:endParaRPr lang="en-US" sz="1600" dirty="0">
              <a:solidFill>
                <a:schemeClr val="dk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425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1CE158-2853-4DF0-A35B-FAED0D897CC5}"/>
              </a:ext>
            </a:extLst>
          </p:cNvPr>
          <p:cNvSpPr txBox="1"/>
          <p:nvPr/>
        </p:nvSpPr>
        <p:spPr>
          <a:xfrm>
            <a:off x="1" y="298131"/>
            <a:ext cx="12192000" cy="2923877"/>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 References</a:t>
            </a:r>
          </a:p>
          <a:p>
            <a:endParaRPr lang="en-US" sz="3200" b="1" dirty="0">
              <a:latin typeface="Times New Roman" panose="02020603050405020304" pitchFamily="18" charset="0"/>
              <a:cs typeface="Times New Roman" panose="02020603050405020304" pitchFamily="18" charset="0"/>
            </a:endParaRPr>
          </a:p>
          <a:p>
            <a:r>
              <a:rPr lang="en-US" sz="2400" dirty="0"/>
              <a:t>5. </a:t>
            </a:r>
            <a:r>
              <a:rPr lang="en-US" sz="2400" b="1" dirty="0"/>
              <a:t>"The Development and Control of the Quadruped Robot LAURA"</a:t>
            </a:r>
            <a:r>
              <a:rPr lang="en-US" sz="2400" dirty="0"/>
              <a:t> by M. J. Schmidt, J. E. </a:t>
            </a:r>
            <a:r>
              <a:rPr lang="en-US" sz="2400" dirty="0" err="1"/>
              <a:t>DeRuntz</a:t>
            </a:r>
            <a:r>
              <a:rPr lang="en-US" sz="2400" dirty="0"/>
              <a:t>, and R. A. Knepper</a:t>
            </a:r>
          </a:p>
          <a:p>
            <a:endParaRPr lang="en-US" sz="2400" dirty="0"/>
          </a:p>
          <a:p>
            <a:r>
              <a:rPr lang="en-US" sz="2400" dirty="0"/>
              <a:t>6. </a:t>
            </a:r>
            <a:r>
              <a:rPr lang="en-US" sz="2400" b="1" dirty="0"/>
              <a:t>"Dynamic Locomotion of Quadruped Robots: Theory and Application"</a:t>
            </a:r>
            <a:r>
              <a:rPr lang="en-US" sz="2400" dirty="0"/>
              <a:t> by K. Y. Lee, J. S. Kim, and H. Y. Lee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42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 fmla="*/ 0 w 6172200"/>
              <a:gd name="connsiteY0" fmla="*/ 0 h 369332"/>
              <a:gd name="connsiteX1" fmla="*/ 5791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a:extLst>
              <a:ext uri="{FF2B5EF4-FFF2-40B4-BE49-F238E27FC236}">
                <a16:creationId xmlns:a16="http://schemas.microsoft.com/office/drawing/2014/main" id="{BCB8421A-9C9E-4220-9651-88BDC87CB1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5" name="TextBox 4">
            <a:extLst>
              <a:ext uri="{FF2B5EF4-FFF2-40B4-BE49-F238E27FC236}">
                <a16:creationId xmlns:a16="http://schemas.microsoft.com/office/drawing/2014/main" id="{BC0DE998-F151-461D-BE38-7D1C24A28A8D}"/>
              </a:ext>
            </a:extLst>
          </p:cNvPr>
          <p:cNvSpPr txBox="1"/>
          <p:nvPr/>
        </p:nvSpPr>
        <p:spPr>
          <a:xfrm>
            <a:off x="593387" y="381119"/>
            <a:ext cx="12192000" cy="86177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Contents</a:t>
            </a:r>
          </a:p>
          <a:p>
            <a:endParaRPr lang="en-IN" dirty="0">
              <a:latin typeface="Gill Sans MT" panose="020B0502020104020203" pitchFamily="34" charset="0"/>
            </a:endParaRPr>
          </a:p>
        </p:txBody>
      </p:sp>
      <p:sp>
        <p:nvSpPr>
          <p:cNvPr id="7" name="Content Placeholder 2">
            <a:extLst>
              <a:ext uri="{FF2B5EF4-FFF2-40B4-BE49-F238E27FC236}">
                <a16:creationId xmlns:a16="http://schemas.microsoft.com/office/drawing/2014/main" id="{02A4836F-BB08-4E96-BA68-FF0FC9981F8F}"/>
              </a:ext>
            </a:extLst>
          </p:cNvPr>
          <p:cNvSpPr txBox="1">
            <a:spLocks/>
          </p:cNvSpPr>
          <p:nvPr/>
        </p:nvSpPr>
        <p:spPr>
          <a:xfrm>
            <a:off x="1186774" y="1293192"/>
            <a:ext cx="11005226" cy="51715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5000"/>
              </a:lnSpc>
            </a:pPr>
            <a:r>
              <a:rPr lang="en-US" sz="1600" dirty="0">
                <a:latin typeface="Times New Roman" panose="02020603050405020304" pitchFamily="18" charset="0"/>
                <a:cs typeface="Times New Roman" panose="02020603050405020304" pitchFamily="18" charset="0"/>
              </a:rPr>
              <a:t>Motivation</a:t>
            </a:r>
            <a:r>
              <a:rPr lang="en-US" sz="1600" dirty="0">
                <a:solidFill>
                  <a:srgbClr val="FF0000"/>
                </a:solidFill>
                <a:latin typeface="Times New Roman" panose="02020603050405020304" pitchFamily="18" charset="0"/>
                <a:cs typeface="Times New Roman" panose="02020603050405020304" pitchFamily="18" charset="0"/>
              </a:rPr>
              <a:t>	</a:t>
            </a:r>
            <a:endParaRPr lang="en-IN" sz="1600" dirty="0">
              <a:solidFill>
                <a:srgbClr val="FF0000"/>
              </a:solidFill>
              <a:latin typeface="Times New Roman" panose="02020603050405020304" pitchFamily="18" charset="0"/>
              <a:cs typeface="Times New Roman" panose="02020603050405020304" pitchFamily="18" charset="0"/>
            </a:endParaRPr>
          </a:p>
          <a:p>
            <a:pPr>
              <a:lnSpc>
                <a:spcPct val="125000"/>
              </a:lnSpc>
            </a:pPr>
            <a:r>
              <a:rPr lang="en-US" sz="1600" dirty="0">
                <a:latin typeface="Times New Roman" panose="02020603050405020304" pitchFamily="18" charset="0"/>
                <a:cs typeface="Times New Roman" panose="02020603050405020304" pitchFamily="18" charset="0"/>
              </a:rPr>
              <a:t>Literature Survey </a:t>
            </a:r>
          </a:p>
          <a:p>
            <a:pPr>
              <a:lnSpc>
                <a:spcPct val="125000"/>
              </a:lnSpc>
            </a:pPr>
            <a:r>
              <a:rPr lang="en-US" sz="1600" dirty="0">
                <a:latin typeface="Times New Roman" panose="02020603050405020304" pitchFamily="18" charset="0"/>
                <a:cs typeface="Times New Roman" panose="02020603050405020304" pitchFamily="18" charset="0"/>
              </a:rPr>
              <a:t>Objective</a:t>
            </a:r>
          </a:p>
          <a:p>
            <a:pPr>
              <a:lnSpc>
                <a:spcPct val="125000"/>
              </a:lnSpc>
            </a:pPr>
            <a:r>
              <a:rPr lang="en-US" sz="1600" dirty="0">
                <a:latin typeface="Times New Roman" panose="02020603050405020304" pitchFamily="18" charset="0"/>
                <a:cs typeface="Times New Roman" panose="02020603050405020304" pitchFamily="18" charset="0"/>
              </a:rPr>
              <a:t>Components</a:t>
            </a:r>
          </a:p>
          <a:p>
            <a:pPr>
              <a:lnSpc>
                <a:spcPct val="125000"/>
              </a:lnSpc>
            </a:pPr>
            <a:r>
              <a:rPr lang="en-US" sz="1600" dirty="0">
                <a:latin typeface="Times New Roman" panose="02020603050405020304" pitchFamily="18" charset="0"/>
                <a:cs typeface="Times New Roman" panose="02020603050405020304" pitchFamily="18" charset="0"/>
              </a:rPr>
              <a:t>Block Diagram </a:t>
            </a:r>
            <a:endParaRPr lang="en-IN" sz="1600" dirty="0">
              <a:latin typeface="Times New Roman" panose="02020603050405020304" pitchFamily="18" charset="0"/>
              <a:cs typeface="Times New Roman" panose="02020603050405020304" pitchFamily="18" charset="0"/>
            </a:endParaRPr>
          </a:p>
          <a:p>
            <a:pPr>
              <a:lnSpc>
                <a:spcPct val="125000"/>
              </a:lnSpc>
            </a:pPr>
            <a:r>
              <a:rPr lang="en-US" sz="1600" dirty="0">
                <a:latin typeface="Times New Roman" panose="02020603050405020304" pitchFamily="18" charset="0"/>
                <a:cs typeface="Times New Roman" panose="02020603050405020304" pitchFamily="18" charset="0"/>
              </a:rPr>
              <a:t>Road Map</a:t>
            </a:r>
            <a:endParaRPr lang="en-IN" sz="1600" dirty="0">
              <a:latin typeface="Times New Roman" panose="02020603050405020304" pitchFamily="18" charset="0"/>
              <a:cs typeface="Times New Roman" panose="02020603050405020304" pitchFamily="18" charset="0"/>
            </a:endParaRPr>
          </a:p>
          <a:p>
            <a:pPr>
              <a:lnSpc>
                <a:spcPct val="125000"/>
              </a:lnSpc>
            </a:pPr>
            <a:r>
              <a:rPr lang="en-US" sz="1600" dirty="0">
                <a:latin typeface="Times New Roman" panose="02020603050405020304" pitchFamily="18" charset="0"/>
                <a:cs typeface="Times New Roman" panose="02020603050405020304" pitchFamily="18" charset="0"/>
              </a:rPr>
              <a:t>Reference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8288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 fmla="*/ 0 w 6172200"/>
              <a:gd name="connsiteY0" fmla="*/ 0 h 369332"/>
              <a:gd name="connsiteX1" fmla="*/ 5791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a:extLst>
              <a:ext uri="{FF2B5EF4-FFF2-40B4-BE49-F238E27FC236}">
                <a16:creationId xmlns:a16="http://schemas.microsoft.com/office/drawing/2014/main" id="{BCB8421A-9C9E-4220-9651-88BDC87CB1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6" name="TextBox 5">
            <a:extLst>
              <a:ext uri="{FF2B5EF4-FFF2-40B4-BE49-F238E27FC236}">
                <a16:creationId xmlns:a16="http://schemas.microsoft.com/office/drawing/2014/main" id="{673FEA35-EF67-4DBB-8EFE-9C05F18FD1B8}"/>
              </a:ext>
            </a:extLst>
          </p:cNvPr>
          <p:cNvSpPr txBox="1"/>
          <p:nvPr/>
        </p:nvSpPr>
        <p:spPr>
          <a:xfrm>
            <a:off x="606490" y="289763"/>
            <a:ext cx="1219200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Motivation</a:t>
            </a:r>
          </a:p>
        </p:txBody>
      </p:sp>
      <p:sp>
        <p:nvSpPr>
          <p:cNvPr id="9" name="Content Placeholder 2">
            <a:extLst>
              <a:ext uri="{FF2B5EF4-FFF2-40B4-BE49-F238E27FC236}">
                <a16:creationId xmlns:a16="http://schemas.microsoft.com/office/drawing/2014/main" id="{09B26020-9551-49FA-95BD-7E141F512632}"/>
              </a:ext>
            </a:extLst>
          </p:cNvPr>
          <p:cNvSpPr txBox="1">
            <a:spLocks/>
          </p:cNvSpPr>
          <p:nvPr/>
        </p:nvSpPr>
        <p:spPr>
          <a:xfrm>
            <a:off x="894945" y="1145297"/>
            <a:ext cx="10687456" cy="509221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IN" sz="3900" dirty="0">
              <a:latin typeface="Times New Roman" panose="02020603050405020304" pitchFamily="18" charset="0"/>
              <a:cs typeface="Times New Roman" panose="02020603050405020304" pitchFamily="18" charset="0"/>
            </a:endParaRPr>
          </a:p>
          <a:p>
            <a:pPr>
              <a:lnSpc>
                <a:spcPct val="150000"/>
              </a:lnSpc>
            </a:pPr>
            <a:endParaRPr lang="en-IN" sz="3900" dirty="0">
              <a:latin typeface="Times New Roman" panose="02020603050405020304" pitchFamily="18" charset="0"/>
              <a:cs typeface="Times New Roman" panose="02020603050405020304" pitchFamily="18" charset="0"/>
            </a:endParaRPr>
          </a:p>
          <a:p>
            <a:pPr marL="0" indent="0">
              <a:lnSpc>
                <a:spcPct val="150000"/>
              </a:lnSpc>
              <a:buFont typeface="Arial" panose="020B0604020202020204" pitchFamily="34" charset="0"/>
              <a:buNone/>
            </a:pPr>
            <a:endParaRPr lang="en-IN" sz="3500" dirty="0">
              <a:latin typeface="Gill Sans MT" panose="020B0502020104020203" pitchFamily="34" charset="0"/>
            </a:endParaRPr>
          </a:p>
          <a:p>
            <a:pPr marL="0" indent="0">
              <a:lnSpc>
                <a:spcPct val="150000"/>
              </a:lnSpc>
              <a:buFont typeface="Arial" panose="020B0604020202020204" pitchFamily="34" charset="0"/>
              <a:buNone/>
            </a:pPr>
            <a:endParaRPr lang="en-IN" sz="3500" dirty="0">
              <a:latin typeface="Gill Sans MT" panose="020B0502020104020203" pitchFamily="34" charset="0"/>
            </a:endParaRPr>
          </a:p>
        </p:txBody>
      </p:sp>
      <p:sp>
        <p:nvSpPr>
          <p:cNvPr id="4" name="Rectangle 2">
            <a:extLst>
              <a:ext uri="{FF2B5EF4-FFF2-40B4-BE49-F238E27FC236}">
                <a16:creationId xmlns:a16="http://schemas.microsoft.com/office/drawing/2014/main" id="{7BE735E0-79F3-15BE-6385-2218FD8CB947}"/>
              </a:ext>
            </a:extLst>
          </p:cNvPr>
          <p:cNvSpPr>
            <a:spLocks noChangeArrowheads="1"/>
          </p:cNvSpPr>
          <p:nvPr/>
        </p:nvSpPr>
        <p:spPr bwMode="auto">
          <a:xfrm>
            <a:off x="518160" y="1443842"/>
            <a:ext cx="1166368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Understanding Robotic Locomotion</a:t>
            </a:r>
            <a:r>
              <a:rPr kumimoji="0" lang="en-US" altLang="en-US" sz="1800" b="0" i="0" u="none" strike="noStrike" cap="none" normalizeH="0" baseline="0" dirty="0">
                <a:ln>
                  <a:noFill/>
                </a:ln>
                <a:solidFill>
                  <a:schemeClr val="tx1"/>
                </a:solidFill>
                <a:effectLst/>
                <a:latin typeface="Arial" panose="020B0604020202020204" pitchFamily="34" charset="0"/>
              </a:rPr>
              <a:t>: The project provides a foundational understanding of how quadruped robots can move, focusing on the basic principles of gait mechanisms and leg articulation.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Educational Value</a:t>
            </a:r>
            <a:r>
              <a:rPr kumimoji="0" lang="en-US" altLang="en-US" sz="1800" b="0" i="0" u="none" strike="noStrike" cap="none" normalizeH="0" baseline="0" dirty="0">
                <a:ln>
                  <a:noFill/>
                </a:ln>
                <a:solidFill>
                  <a:schemeClr val="tx1"/>
                </a:solidFill>
                <a:effectLst/>
                <a:latin typeface="Arial" panose="020B0604020202020204" pitchFamily="34" charset="0"/>
              </a:rPr>
              <a:t>: By building a simple quadruped robot, the project serves as a valuable educational tool for those interested in robotics, mechatronics, and engineering, offering practical experience in system design, programming, and control.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Exploration of Gait Mechanisms</a:t>
            </a:r>
            <a:r>
              <a:rPr kumimoji="0" lang="en-US" altLang="en-US" sz="1800" b="0" i="0" u="none" strike="noStrike" cap="none" normalizeH="0" baseline="0" dirty="0">
                <a:ln>
                  <a:noFill/>
                </a:ln>
                <a:solidFill>
                  <a:schemeClr val="tx1"/>
                </a:solidFill>
                <a:effectLst/>
                <a:latin typeface="Arial" panose="020B0604020202020204" pitchFamily="34" charset="0"/>
              </a:rPr>
              <a:t>: The project investigates basic gait mechanisms for quadruped movement, which is an essential aspect of robotic mobility. It allows the exploration of how coordinated motion in multiple legs can result in controlled, stable locomotion.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Development of Mobility and Control Systems</a:t>
            </a:r>
            <a:r>
              <a:rPr kumimoji="0" lang="en-US" altLang="en-US" sz="1800" b="0" i="0" u="none" strike="noStrike" cap="none" normalizeH="0" baseline="0" dirty="0">
                <a:ln>
                  <a:noFill/>
                </a:ln>
                <a:solidFill>
                  <a:schemeClr val="tx1"/>
                </a:solidFill>
                <a:effectLst/>
                <a:latin typeface="Arial" panose="020B0604020202020204" pitchFamily="34" charset="0"/>
              </a:rPr>
              <a:t>: Developing a functional control system that governs leg movements helps establish the groundwork for more advanced mobility systems in robots, which is crucial for improving their efficiency and adaptability in various environments.</a:t>
            </a:r>
          </a:p>
        </p:txBody>
      </p:sp>
    </p:spTree>
    <p:extLst>
      <p:ext uri="{BB962C8B-B14F-4D97-AF65-F5344CB8AC3E}">
        <p14:creationId xmlns:p14="http://schemas.microsoft.com/office/powerpoint/2010/main" val="546472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 fmla="*/ 0 w 6172200"/>
              <a:gd name="connsiteY0" fmla="*/ 0 h 369332"/>
              <a:gd name="connsiteX1" fmla="*/ 5791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a:extLst>
              <a:ext uri="{FF2B5EF4-FFF2-40B4-BE49-F238E27FC236}">
                <a16:creationId xmlns:a16="http://schemas.microsoft.com/office/drawing/2014/main" id="{BCB8421A-9C9E-4220-9651-88BDC87CB1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7" name="TextBox 6">
            <a:extLst>
              <a:ext uri="{FF2B5EF4-FFF2-40B4-BE49-F238E27FC236}">
                <a16:creationId xmlns:a16="http://schemas.microsoft.com/office/drawing/2014/main" id="{FBDA01F5-CB6B-44C8-8D32-7A3A8E31C96A}"/>
              </a:ext>
            </a:extLst>
          </p:cNvPr>
          <p:cNvSpPr txBox="1"/>
          <p:nvPr/>
        </p:nvSpPr>
        <p:spPr>
          <a:xfrm>
            <a:off x="123753" y="381119"/>
            <a:ext cx="12192000" cy="86177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Literature Review</a:t>
            </a:r>
            <a:endParaRPr lang="en-IN" sz="3200" b="1" dirty="0">
              <a:latin typeface="Times New Roman" panose="02020603050405020304" pitchFamily="18" charset="0"/>
              <a:cs typeface="Times New Roman" panose="02020603050405020304" pitchFamily="18" charset="0"/>
            </a:endParaRPr>
          </a:p>
          <a:p>
            <a:endParaRPr lang="en-IN" dirty="0"/>
          </a:p>
        </p:txBody>
      </p:sp>
      <p:graphicFrame>
        <p:nvGraphicFramePr>
          <p:cNvPr id="11" name="Content Placeholder 5">
            <a:extLst>
              <a:ext uri="{FF2B5EF4-FFF2-40B4-BE49-F238E27FC236}">
                <a16:creationId xmlns:a16="http://schemas.microsoft.com/office/drawing/2014/main" id="{0BA62646-A8F2-4517-BFEC-A9F9E55B6004}"/>
              </a:ext>
            </a:extLst>
          </p:cNvPr>
          <p:cNvGraphicFramePr>
            <a:graphicFrameLocks/>
          </p:cNvGraphicFramePr>
          <p:nvPr>
            <p:extLst>
              <p:ext uri="{D42A27DB-BD31-4B8C-83A1-F6EECF244321}">
                <p14:modId xmlns:p14="http://schemas.microsoft.com/office/powerpoint/2010/main" val="718309401"/>
              </p:ext>
            </p:extLst>
          </p:nvPr>
        </p:nvGraphicFramePr>
        <p:xfrm>
          <a:off x="214196" y="1361292"/>
          <a:ext cx="11763608" cy="4998868"/>
        </p:xfrm>
        <a:graphic>
          <a:graphicData uri="http://schemas.openxmlformats.org/drawingml/2006/table">
            <a:tbl>
              <a:tblPr firstRow="1" bandRow="1">
                <a:tableStyleId>{5C22544A-7EE6-4342-B048-85BDC9FD1C3A}</a:tableStyleId>
              </a:tblPr>
              <a:tblGrid>
                <a:gridCol w="830011">
                  <a:extLst>
                    <a:ext uri="{9D8B030D-6E8A-4147-A177-3AD203B41FA5}">
                      <a16:colId xmlns:a16="http://schemas.microsoft.com/office/drawing/2014/main" val="20000"/>
                    </a:ext>
                  </a:extLst>
                </a:gridCol>
                <a:gridCol w="2859317">
                  <a:extLst>
                    <a:ext uri="{9D8B030D-6E8A-4147-A177-3AD203B41FA5}">
                      <a16:colId xmlns:a16="http://schemas.microsoft.com/office/drawing/2014/main" val="20001"/>
                    </a:ext>
                  </a:extLst>
                </a:gridCol>
                <a:gridCol w="3991632">
                  <a:extLst>
                    <a:ext uri="{9D8B030D-6E8A-4147-A177-3AD203B41FA5}">
                      <a16:colId xmlns:a16="http://schemas.microsoft.com/office/drawing/2014/main" val="20002"/>
                    </a:ext>
                  </a:extLst>
                </a:gridCol>
                <a:gridCol w="4082648">
                  <a:extLst>
                    <a:ext uri="{9D8B030D-6E8A-4147-A177-3AD203B41FA5}">
                      <a16:colId xmlns:a16="http://schemas.microsoft.com/office/drawing/2014/main" val="20003"/>
                    </a:ext>
                  </a:extLst>
                </a:gridCol>
              </a:tblGrid>
              <a:tr h="753863">
                <a:tc>
                  <a:txBody>
                    <a:bodyPr/>
                    <a:lstStyle/>
                    <a:p>
                      <a:pPr marL="0" algn="just" defTabSz="914400" rtl="0" eaLnBrk="1" latinLnBrk="0" hangingPunct="1">
                        <a:lnSpc>
                          <a:spcPct val="150000"/>
                        </a:lnSpc>
                      </a:pPr>
                      <a:r>
                        <a:rPr lang="en-US" sz="1600" b="1" kern="1200" dirty="0" err="1">
                          <a:solidFill>
                            <a:schemeClr val="tx1"/>
                          </a:solidFill>
                          <a:latin typeface="Times New Roman" panose="02020603050405020304" pitchFamily="18" charset="0"/>
                          <a:ea typeface="+mn-ea"/>
                          <a:cs typeface="Times New Roman" panose="02020603050405020304" pitchFamily="18" charset="0"/>
                        </a:rPr>
                        <a:t>Sl.No</a:t>
                      </a:r>
                      <a:endParaRPr 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6">
                        <a:lumMod val="40000"/>
                        <a:lumOff val="60000"/>
                      </a:schemeClr>
                    </a:solidFill>
                  </a:tcPr>
                </a:tc>
                <a:tc>
                  <a:txBody>
                    <a:bodyPr/>
                    <a:lstStyle/>
                    <a:p>
                      <a:pPr marL="0" algn="just" defTabSz="914400" rtl="0" eaLnBrk="1" latinLnBrk="0" hangingPunct="1">
                        <a:lnSpc>
                          <a:spcPct val="150000"/>
                        </a:lnSpc>
                      </a:pPr>
                      <a:r>
                        <a:rPr lang="en-US" sz="1600" b="1" kern="1200" dirty="0">
                          <a:solidFill>
                            <a:schemeClr val="tx1"/>
                          </a:solidFill>
                          <a:latin typeface="Times New Roman" panose="02020603050405020304" pitchFamily="18" charset="0"/>
                          <a:ea typeface="+mn-ea"/>
                          <a:cs typeface="Times New Roman" panose="02020603050405020304" pitchFamily="18" charset="0"/>
                        </a:rPr>
                        <a:t>Title</a:t>
                      </a:r>
                    </a:p>
                  </a:txBody>
                  <a:tcPr>
                    <a:solidFill>
                      <a:schemeClr val="accent6">
                        <a:lumMod val="40000"/>
                        <a:lumOff val="60000"/>
                      </a:schemeClr>
                    </a:solidFill>
                  </a:tcPr>
                </a:tc>
                <a:tc>
                  <a:txBody>
                    <a:bodyPr/>
                    <a:lstStyle/>
                    <a:p>
                      <a:pPr marL="0" algn="just" defTabSz="914400" rtl="0" eaLnBrk="1" latinLnBrk="0" hangingPunct="1">
                        <a:lnSpc>
                          <a:spcPct val="150000"/>
                        </a:lnSpc>
                      </a:pPr>
                      <a:r>
                        <a:rPr lang="en-US" sz="1600" b="1" kern="1200" dirty="0">
                          <a:solidFill>
                            <a:schemeClr val="tx1"/>
                          </a:solidFill>
                          <a:latin typeface="Times New Roman" panose="02020603050405020304" pitchFamily="18" charset="0"/>
                          <a:ea typeface="+mn-ea"/>
                          <a:cs typeface="Times New Roman" panose="02020603050405020304" pitchFamily="18" charset="0"/>
                        </a:rPr>
                        <a:t>Authors &amp; Publications</a:t>
                      </a:r>
                    </a:p>
                  </a:txBody>
                  <a:tcPr>
                    <a:solidFill>
                      <a:schemeClr val="accent6">
                        <a:lumMod val="40000"/>
                        <a:lumOff val="60000"/>
                      </a:schemeClr>
                    </a:solidFill>
                  </a:tcPr>
                </a:tc>
                <a:tc>
                  <a:txBody>
                    <a:bodyPr/>
                    <a:lstStyle/>
                    <a:p>
                      <a:pPr algn="just">
                        <a:lnSpc>
                          <a:spcPct val="150000"/>
                        </a:lnSpc>
                      </a:pPr>
                      <a:r>
                        <a:rPr lang="en-US" sz="1600" dirty="0">
                          <a:solidFill>
                            <a:schemeClr val="tx1"/>
                          </a:solidFill>
                          <a:latin typeface="Times New Roman" panose="02020603050405020304" pitchFamily="18" charset="0"/>
                          <a:cs typeface="Times New Roman" panose="02020603050405020304" pitchFamily="18" charset="0"/>
                        </a:rPr>
                        <a:t>Techniques Used and Observations</a:t>
                      </a:r>
                    </a:p>
                  </a:txBody>
                  <a:tcPr>
                    <a:solidFill>
                      <a:schemeClr val="accent6">
                        <a:lumMod val="40000"/>
                        <a:lumOff val="60000"/>
                      </a:schemeClr>
                    </a:solidFill>
                  </a:tcPr>
                </a:tc>
                <a:extLst>
                  <a:ext uri="{0D108BD9-81ED-4DB2-BD59-A6C34878D82A}">
                    <a16:rowId xmlns:a16="http://schemas.microsoft.com/office/drawing/2014/main" val="10000"/>
                  </a:ext>
                </a:extLst>
              </a:tr>
              <a:tr h="4245005">
                <a:tc>
                  <a:txBody>
                    <a:bodyPr/>
                    <a:lstStyle/>
                    <a:p>
                      <a:r>
                        <a:rPr lang="en-IN" dirty="0"/>
                        <a:t>1</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txBody>
                  <a:tcPr anchor="c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“Intelligent Control of Multilegged Robot Smooth Motion: A Review</a:t>
                      </a:r>
                      <a:r>
                        <a:rPr lang="en-IN" dirty="0"/>
                        <a:t>"</a:t>
                      </a:r>
                    </a:p>
                  </a:txBody>
                  <a:tcPr anchor="ctr">
                    <a:solidFill>
                      <a:schemeClr val="accent6">
                        <a:lumMod val="20000"/>
                        <a:lumOff val="80000"/>
                      </a:schemeClr>
                    </a:solidFill>
                  </a:tcPr>
                </a:tc>
                <a:tc>
                  <a:txBody>
                    <a:bodyPr/>
                    <a:lstStyle/>
                    <a:p>
                      <a:r>
                        <a:rPr lang="en-IN" dirty="0"/>
                        <a:t>YONGYONG ZHAO 1 , JINGHUA WANG 1,2, (Member, IEEE), GUOHUA CAO3 , YI YUAN1 , XU YAO1 , AND LUQIANG QI1 </a:t>
                      </a:r>
                      <a:endParaRPr lang="en-US" dirty="0"/>
                    </a:p>
                  </a:txBody>
                  <a:tcPr anchor="c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study presents gait optimization algorithm and motion planning with its core mechanical aspects from different patterns while it is found out that trot gait algorithm is more efficient.</a:t>
                      </a:r>
                    </a:p>
                    <a:p>
                      <a:endParaRPr lang="en-US" dirty="0"/>
                    </a:p>
                    <a:p>
                      <a:endParaRPr lang="en-US" dirty="0"/>
                    </a:p>
                  </a:txBody>
                  <a:tcPr anchor="ctr">
                    <a:solidFill>
                      <a:schemeClr val="accent6">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69070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 fmla="*/ 0 w 6172200"/>
              <a:gd name="connsiteY0" fmla="*/ 0 h 369332"/>
              <a:gd name="connsiteX1" fmla="*/ 5791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a:extLst>
              <a:ext uri="{FF2B5EF4-FFF2-40B4-BE49-F238E27FC236}">
                <a16:creationId xmlns:a16="http://schemas.microsoft.com/office/drawing/2014/main" id="{BCB8421A-9C9E-4220-9651-88BDC87CB1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7" name="TextBox 6">
            <a:extLst>
              <a:ext uri="{FF2B5EF4-FFF2-40B4-BE49-F238E27FC236}">
                <a16:creationId xmlns:a16="http://schemas.microsoft.com/office/drawing/2014/main" id="{FBDA01F5-CB6B-44C8-8D32-7A3A8E31C96A}"/>
              </a:ext>
            </a:extLst>
          </p:cNvPr>
          <p:cNvSpPr txBox="1"/>
          <p:nvPr/>
        </p:nvSpPr>
        <p:spPr>
          <a:xfrm>
            <a:off x="123753" y="204372"/>
            <a:ext cx="12192000" cy="86177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Literature Review (</a:t>
            </a:r>
            <a:r>
              <a:rPr lang="en-US" sz="3200" b="1" dirty="0" err="1">
                <a:latin typeface="Times New Roman" panose="02020603050405020304" pitchFamily="18" charset="0"/>
                <a:cs typeface="Times New Roman" panose="02020603050405020304" pitchFamily="18" charset="0"/>
              </a:rPr>
              <a:t>Contd</a:t>
            </a:r>
            <a:r>
              <a:rPr lang="en-US" sz="3200" b="1" dirty="0">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a:p>
            <a:endParaRPr lang="en-IN" dirty="0"/>
          </a:p>
        </p:txBody>
      </p:sp>
      <p:graphicFrame>
        <p:nvGraphicFramePr>
          <p:cNvPr id="11" name="Content Placeholder 5">
            <a:extLst>
              <a:ext uri="{FF2B5EF4-FFF2-40B4-BE49-F238E27FC236}">
                <a16:creationId xmlns:a16="http://schemas.microsoft.com/office/drawing/2014/main" id="{0BA62646-A8F2-4517-BFEC-A9F9E55B6004}"/>
              </a:ext>
            </a:extLst>
          </p:cNvPr>
          <p:cNvGraphicFramePr>
            <a:graphicFrameLocks/>
          </p:cNvGraphicFramePr>
          <p:nvPr>
            <p:extLst>
              <p:ext uri="{D42A27DB-BD31-4B8C-83A1-F6EECF244321}">
                <p14:modId xmlns:p14="http://schemas.microsoft.com/office/powerpoint/2010/main" val="3020253379"/>
              </p:ext>
            </p:extLst>
          </p:nvPr>
        </p:nvGraphicFramePr>
        <p:xfrm>
          <a:off x="214276" y="966929"/>
          <a:ext cx="11763447" cy="5433871"/>
        </p:xfrm>
        <a:graphic>
          <a:graphicData uri="http://schemas.openxmlformats.org/drawingml/2006/table">
            <a:tbl>
              <a:tblPr firstRow="1" bandRow="1">
                <a:tableStyleId>{5C22544A-7EE6-4342-B048-85BDC9FD1C3A}</a:tableStyleId>
              </a:tblPr>
              <a:tblGrid>
                <a:gridCol w="921316">
                  <a:extLst>
                    <a:ext uri="{9D8B030D-6E8A-4147-A177-3AD203B41FA5}">
                      <a16:colId xmlns:a16="http://schemas.microsoft.com/office/drawing/2014/main" val="20000"/>
                    </a:ext>
                  </a:extLst>
                </a:gridCol>
                <a:gridCol w="2847128">
                  <a:extLst>
                    <a:ext uri="{9D8B030D-6E8A-4147-A177-3AD203B41FA5}">
                      <a16:colId xmlns:a16="http://schemas.microsoft.com/office/drawing/2014/main" val="20001"/>
                    </a:ext>
                  </a:extLst>
                </a:gridCol>
                <a:gridCol w="3954515">
                  <a:extLst>
                    <a:ext uri="{9D8B030D-6E8A-4147-A177-3AD203B41FA5}">
                      <a16:colId xmlns:a16="http://schemas.microsoft.com/office/drawing/2014/main" val="20002"/>
                    </a:ext>
                  </a:extLst>
                </a:gridCol>
                <a:gridCol w="4040488">
                  <a:extLst>
                    <a:ext uri="{9D8B030D-6E8A-4147-A177-3AD203B41FA5}">
                      <a16:colId xmlns:a16="http://schemas.microsoft.com/office/drawing/2014/main" val="20003"/>
                    </a:ext>
                  </a:extLst>
                </a:gridCol>
              </a:tblGrid>
              <a:tr h="430018">
                <a:tc>
                  <a:txBody>
                    <a:bodyPr/>
                    <a:lstStyle/>
                    <a:p>
                      <a:pPr marL="0" algn="ctr" defTabSz="914400" rtl="0" eaLnBrk="1" latinLnBrk="0" hangingPunct="1"/>
                      <a:r>
                        <a:rPr lang="en-US" sz="1600" b="1" kern="1200" dirty="0" err="1">
                          <a:solidFill>
                            <a:schemeClr val="tx1"/>
                          </a:solidFill>
                          <a:latin typeface="Times New Roman" panose="02020603050405020304" pitchFamily="18" charset="0"/>
                          <a:ea typeface="+mn-ea"/>
                          <a:cs typeface="Times New Roman" panose="02020603050405020304" pitchFamily="18" charset="0"/>
                        </a:rPr>
                        <a:t>Sl.No</a:t>
                      </a:r>
                      <a:endParaRPr 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6">
                        <a:lumMod val="40000"/>
                        <a:lumOff val="60000"/>
                      </a:schemeClr>
                    </a:solidFill>
                  </a:tcPr>
                </a:tc>
                <a:tc>
                  <a:txBody>
                    <a:bodyPr/>
                    <a:lstStyle/>
                    <a:p>
                      <a:pPr marL="0" algn="ctr" defTabSz="914400" rtl="0" eaLnBrk="1" latinLnBrk="0" hangingPunct="1"/>
                      <a:r>
                        <a:rPr lang="en-US" sz="1600" b="1" kern="1200" dirty="0">
                          <a:solidFill>
                            <a:schemeClr val="tx1"/>
                          </a:solidFill>
                          <a:latin typeface="Times New Roman" panose="02020603050405020304" pitchFamily="18" charset="0"/>
                          <a:ea typeface="+mn-ea"/>
                          <a:cs typeface="Times New Roman" panose="02020603050405020304" pitchFamily="18" charset="0"/>
                        </a:rPr>
                        <a:t>Title</a:t>
                      </a:r>
                    </a:p>
                  </a:txBody>
                  <a:tcPr>
                    <a:solidFill>
                      <a:schemeClr val="accent6">
                        <a:lumMod val="40000"/>
                        <a:lumOff val="60000"/>
                      </a:schemeClr>
                    </a:solidFill>
                  </a:tcPr>
                </a:tc>
                <a:tc>
                  <a:txBody>
                    <a:bodyPr/>
                    <a:lstStyle/>
                    <a:p>
                      <a:pPr marL="0" algn="ctr" defTabSz="914400" rtl="0" eaLnBrk="1" latinLnBrk="0" hangingPunct="1"/>
                      <a:r>
                        <a:rPr lang="en-US" sz="1600" b="1" kern="1200" dirty="0">
                          <a:solidFill>
                            <a:schemeClr val="tx1"/>
                          </a:solidFill>
                          <a:latin typeface="Times New Roman" panose="02020603050405020304" pitchFamily="18" charset="0"/>
                          <a:ea typeface="+mn-ea"/>
                          <a:cs typeface="Times New Roman" panose="02020603050405020304" pitchFamily="18" charset="0"/>
                        </a:rPr>
                        <a:t>Authors &amp; Publications</a:t>
                      </a:r>
                    </a:p>
                  </a:txBody>
                  <a:tcPr>
                    <a:solidFill>
                      <a:schemeClr val="accent6">
                        <a:lumMod val="40000"/>
                        <a:lumOff val="60000"/>
                      </a:schemeClr>
                    </a:solidFill>
                  </a:tcPr>
                </a:tc>
                <a:tc>
                  <a:txBody>
                    <a:bodyPr/>
                    <a:lstStyle/>
                    <a:p>
                      <a:pPr algn="ctr"/>
                      <a:r>
                        <a:rPr lang="en-US" sz="1600" dirty="0">
                          <a:solidFill>
                            <a:schemeClr val="tx1"/>
                          </a:solidFill>
                          <a:latin typeface="Times New Roman" panose="02020603050405020304" pitchFamily="18" charset="0"/>
                          <a:cs typeface="Times New Roman" panose="02020603050405020304" pitchFamily="18" charset="0"/>
                        </a:rPr>
                        <a:t>Techniques Used and Observations</a:t>
                      </a:r>
                    </a:p>
                  </a:txBody>
                  <a:tcPr>
                    <a:solidFill>
                      <a:schemeClr val="accent6">
                        <a:lumMod val="40000"/>
                        <a:lumOff val="60000"/>
                      </a:schemeClr>
                    </a:solidFill>
                  </a:tcPr>
                </a:tc>
                <a:extLst>
                  <a:ext uri="{0D108BD9-81ED-4DB2-BD59-A6C34878D82A}">
                    <a16:rowId xmlns:a16="http://schemas.microsoft.com/office/drawing/2014/main" val="10000"/>
                  </a:ext>
                </a:extLst>
              </a:tr>
              <a:tr h="2384649">
                <a:tc>
                  <a:txBody>
                    <a:bodyPr/>
                    <a:lstStyle/>
                    <a:p>
                      <a:r>
                        <a:rPr lang="en-IN"/>
                        <a:t>2</a:t>
                      </a:r>
                    </a:p>
                  </a:txBody>
                  <a:tcPr anchor="ctr">
                    <a:solidFill>
                      <a:schemeClr val="accent6">
                        <a:lumMod val="20000"/>
                        <a:lumOff val="80000"/>
                      </a:schemeClr>
                    </a:solidFill>
                  </a:tcPr>
                </a:tc>
                <a:tc>
                  <a:txBody>
                    <a:bodyPr/>
                    <a:lstStyle/>
                    <a:p>
                      <a:r>
                        <a:rPr lang="pl-PL"/>
                        <a:t>"ANYmal: A Dynamic Quadruped Robot"</a:t>
                      </a:r>
                    </a:p>
                  </a:txBody>
                  <a:tcPr anchor="ctr">
                    <a:solidFill>
                      <a:schemeClr val="accent6">
                        <a:lumMod val="20000"/>
                        <a:lumOff val="80000"/>
                      </a:schemeClr>
                    </a:solidFill>
                  </a:tcPr>
                </a:tc>
                <a:tc>
                  <a:txBody>
                    <a:bodyPr/>
                    <a:lstStyle/>
                    <a:p>
                      <a:r>
                        <a:rPr lang="en-IN"/>
                        <a:t>Hutter et al., </a:t>
                      </a:r>
                      <a:r>
                        <a:rPr lang="en-IN" i="1"/>
                        <a:t>IEEE Robotics and Automation Letters (RAL)</a:t>
                      </a:r>
                      <a:r>
                        <a:rPr lang="en-IN"/>
                        <a:t>, 2017</a:t>
                      </a:r>
                    </a:p>
                  </a:txBody>
                  <a:tcPr anchor="ctr">
                    <a:solidFill>
                      <a:schemeClr val="accent6">
                        <a:lumMod val="20000"/>
                        <a:lumOff val="80000"/>
                      </a:schemeClr>
                    </a:solidFill>
                  </a:tcPr>
                </a:tc>
                <a:tc>
                  <a:txBody>
                    <a:bodyPr/>
                    <a:lstStyle/>
                    <a:p>
                      <a:r>
                        <a:rPr lang="en-US"/>
                        <a:t>ANYmal uses torque-controlled joints for agile locomotion. It is capable of autonomous terrain adaptation and energy-efficient movement, supported by real-time feedback from onboard sensors.</a:t>
                      </a:r>
                    </a:p>
                  </a:txBody>
                  <a:tcPr anchor="ctr">
                    <a:solidFill>
                      <a:schemeClr val="accent6">
                        <a:lumMod val="20000"/>
                        <a:lumOff val="80000"/>
                      </a:schemeClr>
                    </a:solidFill>
                  </a:tcPr>
                </a:tc>
                <a:extLst>
                  <a:ext uri="{0D108BD9-81ED-4DB2-BD59-A6C34878D82A}">
                    <a16:rowId xmlns:a16="http://schemas.microsoft.com/office/drawing/2014/main" val="10001"/>
                  </a:ext>
                </a:extLst>
              </a:tr>
              <a:tr h="2619204">
                <a:tc>
                  <a:txBody>
                    <a:bodyPr/>
                    <a:lstStyle/>
                    <a:p>
                      <a:r>
                        <a:rPr lang="en-IN" dirty="0"/>
                        <a:t>3</a:t>
                      </a:r>
                    </a:p>
                  </a:txBody>
                  <a:tcPr anchor="ctr">
                    <a:solidFill>
                      <a:schemeClr val="accent6">
                        <a:lumMod val="20000"/>
                        <a:lumOff val="80000"/>
                      </a:schemeClr>
                    </a:solidFill>
                  </a:tcPr>
                </a:tc>
                <a:tc>
                  <a:txBody>
                    <a:bodyPr/>
                    <a:lstStyle/>
                    <a:p>
                      <a:r>
                        <a:rPr lang="en-IN" dirty="0"/>
                        <a:t>"Cheetah 3: Blind Locomotion"</a:t>
                      </a:r>
                      <a:endParaRPr lang="pl-PL" dirty="0"/>
                    </a:p>
                  </a:txBody>
                  <a:tcPr anchor="ctr">
                    <a:solidFill>
                      <a:schemeClr val="accent6">
                        <a:lumMod val="20000"/>
                        <a:lumOff val="80000"/>
                      </a:schemeClr>
                    </a:solidFill>
                  </a:tcPr>
                </a:tc>
                <a:tc>
                  <a:txBody>
                    <a:bodyPr/>
                    <a:lstStyle/>
                    <a:p>
                      <a:r>
                        <a:rPr lang="en-IN" dirty="0"/>
                        <a:t>Kim et al., </a:t>
                      </a:r>
                      <a:r>
                        <a:rPr lang="en-IN" i="1" dirty="0"/>
                        <a:t>IEEE/RSJ IROS</a:t>
                      </a:r>
                      <a:r>
                        <a:rPr lang="en-IN" dirty="0"/>
                        <a:t>, 2018</a:t>
                      </a:r>
                    </a:p>
                  </a:txBody>
                  <a:tcPr anchor="ctr">
                    <a:solidFill>
                      <a:schemeClr val="accent6">
                        <a:lumMod val="20000"/>
                        <a:lumOff val="80000"/>
                      </a:schemeClr>
                    </a:solidFill>
                  </a:tcPr>
                </a:tc>
                <a:tc>
                  <a:txBody>
                    <a:bodyPr/>
                    <a:lstStyle/>
                    <a:p>
                      <a:r>
                        <a:rPr lang="en-US" dirty="0"/>
                        <a:t>Cheetah 3 achieved blind locomotion using proprioceptive feedback and model-based control. The robot successfully navigates stairs and obstacles without relying on vision.</a:t>
                      </a:r>
                    </a:p>
                  </a:txBody>
                  <a:tcPr anchor="ctr">
                    <a:solidFill>
                      <a:schemeClr val="accent6">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25538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 fmla="*/ 0 w 6172200"/>
              <a:gd name="connsiteY0" fmla="*/ 0 h 369332"/>
              <a:gd name="connsiteX1" fmla="*/ 5791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a:extLst>
              <a:ext uri="{FF2B5EF4-FFF2-40B4-BE49-F238E27FC236}">
                <a16:creationId xmlns:a16="http://schemas.microsoft.com/office/drawing/2014/main" id="{BCB8421A-9C9E-4220-9651-88BDC87CB1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7" name="TextBox 6">
            <a:extLst>
              <a:ext uri="{FF2B5EF4-FFF2-40B4-BE49-F238E27FC236}">
                <a16:creationId xmlns:a16="http://schemas.microsoft.com/office/drawing/2014/main" id="{FBDA01F5-CB6B-44C8-8D32-7A3A8E31C96A}"/>
              </a:ext>
            </a:extLst>
          </p:cNvPr>
          <p:cNvSpPr txBox="1"/>
          <p:nvPr/>
        </p:nvSpPr>
        <p:spPr>
          <a:xfrm>
            <a:off x="232937" y="258213"/>
            <a:ext cx="12192000" cy="86177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Literature Review (</a:t>
            </a:r>
            <a:r>
              <a:rPr lang="en-US" sz="3200" b="1" dirty="0" err="1">
                <a:latin typeface="Times New Roman" panose="02020603050405020304" pitchFamily="18" charset="0"/>
                <a:cs typeface="Times New Roman" panose="02020603050405020304" pitchFamily="18" charset="0"/>
              </a:rPr>
              <a:t>Contd</a:t>
            </a:r>
            <a:r>
              <a:rPr lang="en-US" sz="3200" b="1" dirty="0">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a:p>
            <a:endParaRPr lang="en-IN" dirty="0"/>
          </a:p>
        </p:txBody>
      </p:sp>
      <p:graphicFrame>
        <p:nvGraphicFramePr>
          <p:cNvPr id="11" name="Content Placeholder 5">
            <a:extLst>
              <a:ext uri="{FF2B5EF4-FFF2-40B4-BE49-F238E27FC236}">
                <a16:creationId xmlns:a16="http://schemas.microsoft.com/office/drawing/2014/main" id="{0BA62646-A8F2-4517-BFEC-A9F9E55B6004}"/>
              </a:ext>
            </a:extLst>
          </p:cNvPr>
          <p:cNvGraphicFramePr>
            <a:graphicFrameLocks/>
          </p:cNvGraphicFramePr>
          <p:nvPr>
            <p:extLst>
              <p:ext uri="{D42A27DB-BD31-4B8C-83A1-F6EECF244321}">
                <p14:modId xmlns:p14="http://schemas.microsoft.com/office/powerpoint/2010/main" val="256940057"/>
              </p:ext>
            </p:extLst>
          </p:nvPr>
        </p:nvGraphicFramePr>
        <p:xfrm>
          <a:off x="264161" y="966929"/>
          <a:ext cx="11694902" cy="5541344"/>
        </p:xfrm>
        <a:graphic>
          <a:graphicData uri="http://schemas.openxmlformats.org/drawingml/2006/table">
            <a:tbl>
              <a:tblPr firstRow="1" bandRow="1">
                <a:tableStyleId>{5C22544A-7EE6-4342-B048-85BDC9FD1C3A}</a:tableStyleId>
              </a:tblPr>
              <a:tblGrid>
                <a:gridCol w="889087">
                  <a:extLst>
                    <a:ext uri="{9D8B030D-6E8A-4147-A177-3AD203B41FA5}">
                      <a16:colId xmlns:a16="http://schemas.microsoft.com/office/drawing/2014/main" val="20000"/>
                    </a:ext>
                  </a:extLst>
                </a:gridCol>
                <a:gridCol w="2837507">
                  <a:extLst>
                    <a:ext uri="{9D8B030D-6E8A-4147-A177-3AD203B41FA5}">
                      <a16:colId xmlns:a16="http://schemas.microsoft.com/office/drawing/2014/main" val="20001"/>
                    </a:ext>
                  </a:extLst>
                </a:gridCol>
                <a:gridCol w="3957204">
                  <a:extLst>
                    <a:ext uri="{9D8B030D-6E8A-4147-A177-3AD203B41FA5}">
                      <a16:colId xmlns:a16="http://schemas.microsoft.com/office/drawing/2014/main" val="20002"/>
                    </a:ext>
                  </a:extLst>
                </a:gridCol>
                <a:gridCol w="4011104">
                  <a:extLst>
                    <a:ext uri="{9D8B030D-6E8A-4147-A177-3AD203B41FA5}">
                      <a16:colId xmlns:a16="http://schemas.microsoft.com/office/drawing/2014/main" val="20003"/>
                    </a:ext>
                  </a:extLst>
                </a:gridCol>
              </a:tblGrid>
              <a:tr h="511457">
                <a:tc>
                  <a:txBody>
                    <a:bodyPr/>
                    <a:lstStyle/>
                    <a:p>
                      <a:pPr marL="0" algn="just" defTabSz="914400" rtl="0" eaLnBrk="1" latinLnBrk="0" hangingPunct="1">
                        <a:lnSpc>
                          <a:spcPct val="150000"/>
                        </a:lnSpc>
                      </a:pPr>
                      <a:r>
                        <a:rPr lang="en-US" sz="1600" b="1" kern="1200" dirty="0" err="1">
                          <a:solidFill>
                            <a:schemeClr val="tx1"/>
                          </a:solidFill>
                          <a:latin typeface="Times New Roman" panose="02020603050405020304" pitchFamily="18" charset="0"/>
                          <a:ea typeface="+mn-ea"/>
                          <a:cs typeface="Times New Roman" panose="02020603050405020304" pitchFamily="18" charset="0"/>
                        </a:rPr>
                        <a:t>Sl.No</a:t>
                      </a:r>
                      <a:endParaRPr 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6">
                        <a:lumMod val="40000"/>
                        <a:lumOff val="60000"/>
                      </a:schemeClr>
                    </a:solidFill>
                  </a:tcPr>
                </a:tc>
                <a:tc>
                  <a:txBody>
                    <a:bodyPr/>
                    <a:lstStyle/>
                    <a:p>
                      <a:pPr marL="0" algn="just" defTabSz="914400" rtl="0" eaLnBrk="1" latinLnBrk="0" hangingPunct="1">
                        <a:lnSpc>
                          <a:spcPct val="150000"/>
                        </a:lnSpc>
                      </a:pPr>
                      <a:r>
                        <a:rPr lang="en-US" sz="1600" b="1" kern="1200" dirty="0">
                          <a:solidFill>
                            <a:schemeClr val="tx1"/>
                          </a:solidFill>
                          <a:latin typeface="Times New Roman" panose="02020603050405020304" pitchFamily="18" charset="0"/>
                          <a:ea typeface="+mn-ea"/>
                          <a:cs typeface="Times New Roman" panose="02020603050405020304" pitchFamily="18" charset="0"/>
                        </a:rPr>
                        <a:t>Title</a:t>
                      </a:r>
                    </a:p>
                  </a:txBody>
                  <a:tcPr>
                    <a:solidFill>
                      <a:schemeClr val="accent6">
                        <a:lumMod val="40000"/>
                        <a:lumOff val="60000"/>
                      </a:schemeClr>
                    </a:solidFill>
                  </a:tcPr>
                </a:tc>
                <a:tc>
                  <a:txBody>
                    <a:bodyPr/>
                    <a:lstStyle/>
                    <a:p>
                      <a:pPr marL="0" algn="just" defTabSz="914400" rtl="0" eaLnBrk="1" latinLnBrk="0" hangingPunct="1">
                        <a:lnSpc>
                          <a:spcPct val="150000"/>
                        </a:lnSpc>
                      </a:pPr>
                      <a:r>
                        <a:rPr lang="en-US" sz="1600" b="1" kern="1200" dirty="0">
                          <a:solidFill>
                            <a:schemeClr val="tx1"/>
                          </a:solidFill>
                          <a:latin typeface="Times New Roman" panose="02020603050405020304" pitchFamily="18" charset="0"/>
                          <a:ea typeface="+mn-ea"/>
                          <a:cs typeface="Times New Roman" panose="02020603050405020304" pitchFamily="18" charset="0"/>
                        </a:rPr>
                        <a:t>Authors &amp; Publications</a:t>
                      </a:r>
                    </a:p>
                  </a:txBody>
                  <a:tcPr>
                    <a:solidFill>
                      <a:schemeClr val="accent6">
                        <a:lumMod val="40000"/>
                        <a:lumOff val="60000"/>
                      </a:schemeClr>
                    </a:solidFill>
                  </a:tcPr>
                </a:tc>
                <a:tc>
                  <a:txBody>
                    <a:bodyPr/>
                    <a:lstStyle/>
                    <a:p>
                      <a:pPr algn="just">
                        <a:lnSpc>
                          <a:spcPct val="150000"/>
                        </a:lnSpc>
                      </a:pPr>
                      <a:r>
                        <a:rPr lang="en-US" sz="1600" dirty="0">
                          <a:solidFill>
                            <a:schemeClr val="tx1"/>
                          </a:solidFill>
                          <a:latin typeface="Times New Roman" panose="02020603050405020304" pitchFamily="18" charset="0"/>
                          <a:cs typeface="Times New Roman" panose="02020603050405020304" pitchFamily="18" charset="0"/>
                        </a:rPr>
                        <a:t>Techniques Used and Observations</a:t>
                      </a:r>
                    </a:p>
                  </a:txBody>
                  <a:tcPr>
                    <a:solidFill>
                      <a:schemeClr val="accent6">
                        <a:lumMod val="40000"/>
                        <a:lumOff val="60000"/>
                      </a:schemeClr>
                    </a:solidFill>
                  </a:tcPr>
                </a:tc>
                <a:extLst>
                  <a:ext uri="{0D108BD9-81ED-4DB2-BD59-A6C34878D82A}">
                    <a16:rowId xmlns:a16="http://schemas.microsoft.com/office/drawing/2014/main" val="10000"/>
                  </a:ext>
                </a:extLst>
              </a:tr>
              <a:tr h="2149534">
                <a:tc>
                  <a:txBody>
                    <a:bodyPr/>
                    <a:lstStyle/>
                    <a:p>
                      <a:r>
                        <a:rPr lang="en-IN"/>
                        <a:t>4</a:t>
                      </a:r>
                    </a:p>
                  </a:txBody>
                  <a:tcPr anchor="ctr">
                    <a:solidFill>
                      <a:schemeClr val="accent6">
                        <a:lumMod val="20000"/>
                        <a:lumOff val="80000"/>
                      </a:schemeClr>
                    </a:solidFill>
                  </a:tcPr>
                </a:tc>
                <a:tc>
                  <a:txBody>
                    <a:bodyPr/>
                    <a:lstStyle/>
                    <a:p>
                      <a:r>
                        <a:rPr lang="en-IN" dirty="0"/>
                        <a:t>"Vision-Assisted Quadruped Control"</a:t>
                      </a:r>
                    </a:p>
                  </a:txBody>
                  <a:tcPr anchor="ctr">
                    <a:solidFill>
                      <a:schemeClr val="accent6">
                        <a:lumMod val="20000"/>
                        <a:lumOff val="80000"/>
                      </a:schemeClr>
                    </a:solidFill>
                  </a:tcPr>
                </a:tc>
                <a:tc>
                  <a:txBody>
                    <a:bodyPr/>
                    <a:lstStyle/>
                    <a:p>
                      <a:r>
                        <a:rPr lang="en-US"/>
                        <a:t>Kolvenbach et al., </a:t>
                      </a:r>
                      <a:r>
                        <a:rPr lang="en-US" i="1"/>
                        <a:t>Robotics and Automation Letters (RAL)</a:t>
                      </a:r>
                      <a:r>
                        <a:rPr lang="en-US"/>
                        <a:t>, 2019</a:t>
                      </a:r>
                    </a:p>
                  </a:txBody>
                  <a:tcPr anchor="ctr">
                    <a:solidFill>
                      <a:schemeClr val="accent6">
                        <a:lumMod val="20000"/>
                        <a:lumOff val="80000"/>
                      </a:schemeClr>
                    </a:solidFill>
                  </a:tcPr>
                </a:tc>
                <a:tc>
                  <a:txBody>
                    <a:bodyPr/>
                    <a:lstStyle/>
                    <a:p>
                      <a:r>
                        <a:rPr lang="en-US" dirty="0"/>
                        <a:t>The sensor integration and perception improve the stability and decision-making of quadruped robots on complex terrains.</a:t>
                      </a:r>
                    </a:p>
                  </a:txBody>
                  <a:tcPr anchor="ctr">
                    <a:solidFill>
                      <a:schemeClr val="accent6">
                        <a:lumMod val="20000"/>
                        <a:lumOff val="80000"/>
                      </a:schemeClr>
                    </a:solidFill>
                  </a:tcPr>
                </a:tc>
                <a:extLst>
                  <a:ext uri="{0D108BD9-81ED-4DB2-BD59-A6C34878D82A}">
                    <a16:rowId xmlns:a16="http://schemas.microsoft.com/office/drawing/2014/main" val="10002"/>
                  </a:ext>
                </a:extLst>
              </a:tr>
              <a:tr h="2880353">
                <a:tc>
                  <a:txBody>
                    <a:bodyPr/>
                    <a:lstStyle/>
                    <a:p>
                      <a:r>
                        <a:rPr lang="en-IN" dirty="0"/>
                        <a:t>5</a:t>
                      </a:r>
                    </a:p>
                  </a:txBody>
                  <a:tcPr anchor="ctr">
                    <a:solidFill>
                      <a:schemeClr val="accent6">
                        <a:lumMod val="20000"/>
                        <a:lumOff val="80000"/>
                      </a:schemeClr>
                    </a:solidFill>
                  </a:tcPr>
                </a:tc>
                <a:tc>
                  <a:txBody>
                    <a:bodyPr/>
                    <a:lstStyle/>
                    <a:p>
                      <a:r>
                        <a:rPr lang="en-IN" dirty="0" err="1"/>
                        <a:t>BigDog</a:t>
                      </a:r>
                      <a:r>
                        <a:rPr lang="en-IN" dirty="0"/>
                        <a:t>: The Rough-Terrain Quadruped"</a:t>
                      </a:r>
                    </a:p>
                  </a:txBody>
                  <a:tcPr anchor="ctr">
                    <a:solidFill>
                      <a:schemeClr val="accent6">
                        <a:lumMod val="20000"/>
                        <a:lumOff val="80000"/>
                      </a:schemeClr>
                    </a:solidFill>
                  </a:tcPr>
                </a:tc>
                <a:tc>
                  <a:txBody>
                    <a:bodyPr/>
                    <a:lstStyle/>
                    <a:p>
                      <a:r>
                        <a:rPr lang="en-US" dirty="0" err="1"/>
                        <a:t>Raibert</a:t>
                      </a:r>
                      <a:r>
                        <a:rPr lang="en-US" dirty="0"/>
                        <a:t> et al., IEEE Robotics and Automation, 2008</a:t>
                      </a:r>
                    </a:p>
                  </a:txBody>
                  <a:tcPr anchor="ctr">
                    <a:solidFill>
                      <a:schemeClr val="accent6">
                        <a:lumMod val="20000"/>
                        <a:lumOff val="80000"/>
                      </a:schemeClr>
                    </a:solidFill>
                  </a:tcPr>
                </a:tc>
                <a:tc>
                  <a:txBody>
                    <a:bodyPr/>
                    <a:lstStyle/>
                    <a:p>
                      <a:r>
                        <a:rPr lang="en-US" dirty="0" err="1"/>
                        <a:t>BigDog</a:t>
                      </a:r>
                      <a:r>
                        <a:rPr lang="en-US" dirty="0"/>
                        <a:t> uses hydraulic actuators and advanced dynamic stability control to navigate rough terrain. The robot successfully carried heavy loads, demonstrating robustness in extreme environments.</a:t>
                      </a:r>
                    </a:p>
                  </a:txBody>
                  <a:tcPr anchor="ctr">
                    <a:solidFill>
                      <a:schemeClr val="accent6">
                        <a:lumMod val="20000"/>
                        <a:lumOff val="80000"/>
                      </a:schemeClr>
                    </a:solidFill>
                  </a:tcPr>
                </a:tc>
                <a:extLst>
                  <a:ext uri="{0D108BD9-81ED-4DB2-BD59-A6C34878D82A}">
                    <a16:rowId xmlns:a16="http://schemas.microsoft.com/office/drawing/2014/main" val="69040840"/>
                  </a:ext>
                </a:extLst>
              </a:tr>
            </a:tbl>
          </a:graphicData>
        </a:graphic>
      </p:graphicFrame>
    </p:spTree>
    <p:extLst>
      <p:ext uri="{BB962C8B-B14F-4D97-AF65-F5344CB8AC3E}">
        <p14:creationId xmlns:p14="http://schemas.microsoft.com/office/powerpoint/2010/main" val="4214816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092AB-127E-9A95-9D48-8FFBB587F4E6}"/>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B77D64DB-4551-7751-4F01-B0E7F431EAF9}"/>
              </a:ext>
            </a:extLst>
          </p:cNvPr>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 fmla="*/ 0 w 6172200"/>
              <a:gd name="connsiteY0" fmla="*/ 0 h 369332"/>
              <a:gd name="connsiteX1" fmla="*/ 5791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a:extLst>
              <a:ext uri="{FF2B5EF4-FFF2-40B4-BE49-F238E27FC236}">
                <a16:creationId xmlns:a16="http://schemas.microsoft.com/office/drawing/2014/main" id="{5A955CEC-ED1B-2403-8D90-FF32E41870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7" name="TextBox 6">
            <a:extLst>
              <a:ext uri="{FF2B5EF4-FFF2-40B4-BE49-F238E27FC236}">
                <a16:creationId xmlns:a16="http://schemas.microsoft.com/office/drawing/2014/main" id="{2DD56D5D-63C8-6E78-480F-29CF1EE9EFAE}"/>
              </a:ext>
            </a:extLst>
          </p:cNvPr>
          <p:cNvSpPr txBox="1"/>
          <p:nvPr/>
        </p:nvSpPr>
        <p:spPr>
          <a:xfrm>
            <a:off x="232937" y="258213"/>
            <a:ext cx="12192000" cy="86177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Literature Review (</a:t>
            </a:r>
            <a:r>
              <a:rPr lang="en-US" sz="3200" b="1" dirty="0" err="1">
                <a:latin typeface="Times New Roman" panose="02020603050405020304" pitchFamily="18" charset="0"/>
                <a:cs typeface="Times New Roman" panose="02020603050405020304" pitchFamily="18" charset="0"/>
              </a:rPr>
              <a:t>Contd</a:t>
            </a:r>
            <a:r>
              <a:rPr lang="en-US" sz="3200" b="1" dirty="0">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a:p>
            <a:endParaRPr lang="en-IN" dirty="0"/>
          </a:p>
        </p:txBody>
      </p:sp>
      <p:graphicFrame>
        <p:nvGraphicFramePr>
          <p:cNvPr id="11" name="Content Placeholder 5">
            <a:extLst>
              <a:ext uri="{FF2B5EF4-FFF2-40B4-BE49-F238E27FC236}">
                <a16:creationId xmlns:a16="http://schemas.microsoft.com/office/drawing/2014/main" id="{FE23DC53-1570-237F-0665-6FA755F4D061}"/>
              </a:ext>
            </a:extLst>
          </p:cNvPr>
          <p:cNvGraphicFramePr>
            <a:graphicFrameLocks/>
          </p:cNvGraphicFramePr>
          <p:nvPr>
            <p:extLst>
              <p:ext uri="{D42A27DB-BD31-4B8C-83A1-F6EECF244321}">
                <p14:modId xmlns:p14="http://schemas.microsoft.com/office/powerpoint/2010/main" val="3749583803"/>
              </p:ext>
            </p:extLst>
          </p:nvPr>
        </p:nvGraphicFramePr>
        <p:xfrm>
          <a:off x="264161" y="966929"/>
          <a:ext cx="11694902" cy="5541344"/>
        </p:xfrm>
        <a:graphic>
          <a:graphicData uri="http://schemas.openxmlformats.org/drawingml/2006/table">
            <a:tbl>
              <a:tblPr firstRow="1" bandRow="1">
                <a:tableStyleId>{5C22544A-7EE6-4342-B048-85BDC9FD1C3A}</a:tableStyleId>
              </a:tblPr>
              <a:tblGrid>
                <a:gridCol w="889087">
                  <a:extLst>
                    <a:ext uri="{9D8B030D-6E8A-4147-A177-3AD203B41FA5}">
                      <a16:colId xmlns:a16="http://schemas.microsoft.com/office/drawing/2014/main" val="20000"/>
                    </a:ext>
                  </a:extLst>
                </a:gridCol>
                <a:gridCol w="2837507">
                  <a:extLst>
                    <a:ext uri="{9D8B030D-6E8A-4147-A177-3AD203B41FA5}">
                      <a16:colId xmlns:a16="http://schemas.microsoft.com/office/drawing/2014/main" val="20001"/>
                    </a:ext>
                  </a:extLst>
                </a:gridCol>
                <a:gridCol w="3957204">
                  <a:extLst>
                    <a:ext uri="{9D8B030D-6E8A-4147-A177-3AD203B41FA5}">
                      <a16:colId xmlns:a16="http://schemas.microsoft.com/office/drawing/2014/main" val="20002"/>
                    </a:ext>
                  </a:extLst>
                </a:gridCol>
                <a:gridCol w="4011104">
                  <a:extLst>
                    <a:ext uri="{9D8B030D-6E8A-4147-A177-3AD203B41FA5}">
                      <a16:colId xmlns:a16="http://schemas.microsoft.com/office/drawing/2014/main" val="20003"/>
                    </a:ext>
                  </a:extLst>
                </a:gridCol>
              </a:tblGrid>
              <a:tr h="511457">
                <a:tc>
                  <a:txBody>
                    <a:bodyPr/>
                    <a:lstStyle/>
                    <a:p>
                      <a:pPr marL="0" algn="just" defTabSz="914400" rtl="0" eaLnBrk="1" latinLnBrk="0" hangingPunct="1">
                        <a:lnSpc>
                          <a:spcPct val="150000"/>
                        </a:lnSpc>
                      </a:pPr>
                      <a:r>
                        <a:rPr lang="en-US" sz="1600" b="1" kern="1200" dirty="0" err="1">
                          <a:solidFill>
                            <a:schemeClr val="tx1"/>
                          </a:solidFill>
                          <a:latin typeface="Times New Roman" panose="02020603050405020304" pitchFamily="18" charset="0"/>
                          <a:ea typeface="+mn-ea"/>
                          <a:cs typeface="Times New Roman" panose="02020603050405020304" pitchFamily="18" charset="0"/>
                        </a:rPr>
                        <a:t>Sl.No</a:t>
                      </a:r>
                      <a:endParaRPr lang="en-US" sz="1600" b="1"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6">
                        <a:lumMod val="40000"/>
                        <a:lumOff val="60000"/>
                      </a:schemeClr>
                    </a:solidFill>
                  </a:tcPr>
                </a:tc>
                <a:tc>
                  <a:txBody>
                    <a:bodyPr/>
                    <a:lstStyle/>
                    <a:p>
                      <a:pPr marL="0" algn="just" defTabSz="914400" rtl="0" eaLnBrk="1" latinLnBrk="0" hangingPunct="1">
                        <a:lnSpc>
                          <a:spcPct val="150000"/>
                        </a:lnSpc>
                      </a:pPr>
                      <a:r>
                        <a:rPr lang="en-US" sz="1600" b="1" kern="1200" dirty="0">
                          <a:solidFill>
                            <a:schemeClr val="tx1"/>
                          </a:solidFill>
                          <a:latin typeface="Times New Roman" panose="02020603050405020304" pitchFamily="18" charset="0"/>
                          <a:ea typeface="+mn-ea"/>
                          <a:cs typeface="Times New Roman" panose="02020603050405020304" pitchFamily="18" charset="0"/>
                        </a:rPr>
                        <a:t>Title</a:t>
                      </a:r>
                    </a:p>
                  </a:txBody>
                  <a:tcPr>
                    <a:solidFill>
                      <a:schemeClr val="accent6">
                        <a:lumMod val="40000"/>
                        <a:lumOff val="60000"/>
                      </a:schemeClr>
                    </a:solidFill>
                  </a:tcPr>
                </a:tc>
                <a:tc>
                  <a:txBody>
                    <a:bodyPr/>
                    <a:lstStyle/>
                    <a:p>
                      <a:pPr marL="0" algn="just" defTabSz="914400" rtl="0" eaLnBrk="1" latinLnBrk="0" hangingPunct="1">
                        <a:lnSpc>
                          <a:spcPct val="150000"/>
                        </a:lnSpc>
                      </a:pPr>
                      <a:r>
                        <a:rPr lang="en-US" sz="1600" b="1" kern="1200" dirty="0">
                          <a:solidFill>
                            <a:schemeClr val="tx1"/>
                          </a:solidFill>
                          <a:latin typeface="Times New Roman" panose="02020603050405020304" pitchFamily="18" charset="0"/>
                          <a:ea typeface="+mn-ea"/>
                          <a:cs typeface="Times New Roman" panose="02020603050405020304" pitchFamily="18" charset="0"/>
                        </a:rPr>
                        <a:t>Authors &amp; Publications</a:t>
                      </a:r>
                    </a:p>
                  </a:txBody>
                  <a:tcPr>
                    <a:solidFill>
                      <a:schemeClr val="accent6">
                        <a:lumMod val="40000"/>
                        <a:lumOff val="60000"/>
                      </a:schemeClr>
                    </a:solidFill>
                  </a:tcPr>
                </a:tc>
                <a:tc>
                  <a:txBody>
                    <a:bodyPr/>
                    <a:lstStyle/>
                    <a:p>
                      <a:pPr algn="just">
                        <a:lnSpc>
                          <a:spcPct val="150000"/>
                        </a:lnSpc>
                      </a:pPr>
                      <a:r>
                        <a:rPr lang="en-US" sz="1600" dirty="0">
                          <a:solidFill>
                            <a:schemeClr val="tx1"/>
                          </a:solidFill>
                          <a:latin typeface="Times New Roman" panose="02020603050405020304" pitchFamily="18" charset="0"/>
                          <a:cs typeface="Times New Roman" panose="02020603050405020304" pitchFamily="18" charset="0"/>
                        </a:rPr>
                        <a:t>Techniques Used and Observations</a:t>
                      </a:r>
                    </a:p>
                  </a:txBody>
                  <a:tcPr>
                    <a:solidFill>
                      <a:schemeClr val="accent6">
                        <a:lumMod val="40000"/>
                        <a:lumOff val="60000"/>
                      </a:schemeClr>
                    </a:solidFill>
                  </a:tcPr>
                </a:tc>
                <a:extLst>
                  <a:ext uri="{0D108BD9-81ED-4DB2-BD59-A6C34878D82A}">
                    <a16:rowId xmlns:a16="http://schemas.microsoft.com/office/drawing/2014/main" val="10000"/>
                  </a:ext>
                </a:extLst>
              </a:tr>
              <a:tr h="2149534">
                <a:tc>
                  <a:txBody>
                    <a:bodyPr/>
                    <a:lstStyle/>
                    <a:p>
                      <a:r>
                        <a:rPr lang="en-IN" dirty="0"/>
                        <a:t>6</a:t>
                      </a:r>
                    </a:p>
                  </a:txBody>
                  <a:tcPr anchor="ctr">
                    <a:solidFill>
                      <a:schemeClr val="accent6">
                        <a:lumMod val="20000"/>
                        <a:lumOff val="80000"/>
                      </a:schemeClr>
                    </a:solidFill>
                  </a:tcPr>
                </a:tc>
                <a:tc>
                  <a:txBody>
                    <a:bodyPr/>
                    <a:lstStyle/>
                    <a:p>
                      <a:r>
                        <a:rPr lang="en-IN" dirty="0"/>
                        <a:t>“Dynamic locomotion of quadruped robots.”</a:t>
                      </a:r>
                    </a:p>
                  </a:txBody>
                  <a:tcPr anchor="ctr">
                    <a:solidFill>
                      <a:schemeClr val="accent6">
                        <a:lumMod val="20000"/>
                        <a:lumOff val="80000"/>
                      </a:schemeClr>
                    </a:solidFill>
                  </a:tcPr>
                </a:tc>
                <a:tc>
                  <a:txBody>
                    <a:bodyPr/>
                    <a:lstStyle/>
                    <a:p>
                      <a:r>
                        <a:rPr lang="en-US" dirty="0"/>
                        <a:t>K.Y. LEE and J.S.KIM</a:t>
                      </a:r>
                    </a:p>
                  </a:txBody>
                  <a:tcPr anchor="ctr">
                    <a:solidFill>
                      <a:schemeClr val="accent6">
                        <a:lumMod val="20000"/>
                        <a:lumOff val="80000"/>
                      </a:schemeClr>
                    </a:solidFill>
                  </a:tcPr>
                </a:tc>
                <a:tc>
                  <a:txBody>
                    <a:bodyPr/>
                    <a:lstStyle/>
                    <a:p>
                      <a:r>
                        <a:rPr lang="en-US" dirty="0"/>
                        <a:t>The sensor integration and perception improve planning of the different available gait algorithms.</a:t>
                      </a:r>
                    </a:p>
                  </a:txBody>
                  <a:tcPr anchor="ctr">
                    <a:solidFill>
                      <a:schemeClr val="accent6">
                        <a:lumMod val="20000"/>
                        <a:lumOff val="80000"/>
                      </a:schemeClr>
                    </a:solidFill>
                  </a:tcPr>
                </a:tc>
                <a:extLst>
                  <a:ext uri="{0D108BD9-81ED-4DB2-BD59-A6C34878D82A}">
                    <a16:rowId xmlns:a16="http://schemas.microsoft.com/office/drawing/2014/main" val="10002"/>
                  </a:ext>
                </a:extLst>
              </a:tr>
              <a:tr h="2880353">
                <a:tc>
                  <a:txBody>
                    <a:bodyPr/>
                    <a:lstStyle/>
                    <a:p>
                      <a:endParaRPr lang="en-IN" dirty="0"/>
                    </a:p>
                  </a:txBody>
                  <a:tcPr anchor="ctr">
                    <a:solidFill>
                      <a:schemeClr val="accent6">
                        <a:lumMod val="20000"/>
                        <a:lumOff val="80000"/>
                      </a:schemeClr>
                    </a:solidFill>
                  </a:tcPr>
                </a:tc>
                <a:tc>
                  <a:txBody>
                    <a:bodyPr/>
                    <a:lstStyle/>
                    <a:p>
                      <a:endParaRPr lang="en-IN" dirty="0"/>
                    </a:p>
                  </a:txBody>
                  <a:tcPr anchor="ctr">
                    <a:solidFill>
                      <a:schemeClr val="accent6">
                        <a:lumMod val="20000"/>
                        <a:lumOff val="80000"/>
                      </a:schemeClr>
                    </a:solidFill>
                  </a:tcPr>
                </a:tc>
                <a:tc>
                  <a:txBody>
                    <a:bodyPr/>
                    <a:lstStyle/>
                    <a:p>
                      <a:endParaRPr lang="en-US" dirty="0"/>
                    </a:p>
                  </a:txBody>
                  <a:tcPr anchor="ctr">
                    <a:solidFill>
                      <a:schemeClr val="accent6">
                        <a:lumMod val="20000"/>
                        <a:lumOff val="80000"/>
                      </a:schemeClr>
                    </a:solidFill>
                  </a:tcPr>
                </a:tc>
                <a:tc>
                  <a:txBody>
                    <a:bodyPr/>
                    <a:lstStyle/>
                    <a:p>
                      <a:endParaRPr lang="en-US" dirty="0"/>
                    </a:p>
                  </a:txBody>
                  <a:tcPr anchor="ctr">
                    <a:solidFill>
                      <a:schemeClr val="accent6">
                        <a:lumMod val="20000"/>
                        <a:lumOff val="80000"/>
                      </a:schemeClr>
                    </a:solidFill>
                  </a:tcPr>
                </a:tc>
                <a:extLst>
                  <a:ext uri="{0D108BD9-81ED-4DB2-BD59-A6C34878D82A}">
                    <a16:rowId xmlns:a16="http://schemas.microsoft.com/office/drawing/2014/main" val="69040840"/>
                  </a:ext>
                </a:extLst>
              </a:tr>
            </a:tbl>
          </a:graphicData>
        </a:graphic>
      </p:graphicFrame>
    </p:spTree>
    <p:extLst>
      <p:ext uri="{BB962C8B-B14F-4D97-AF65-F5344CB8AC3E}">
        <p14:creationId xmlns:p14="http://schemas.microsoft.com/office/powerpoint/2010/main" val="1724880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 fmla="*/ 0 w 6172200"/>
              <a:gd name="connsiteY0" fmla="*/ 0 h 369332"/>
              <a:gd name="connsiteX1" fmla="*/ 5791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a:extLst>
              <a:ext uri="{FF2B5EF4-FFF2-40B4-BE49-F238E27FC236}">
                <a16:creationId xmlns:a16="http://schemas.microsoft.com/office/drawing/2014/main" id="{BCB8421A-9C9E-4220-9651-88BDC87CB1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6" name="TextBox 5">
            <a:extLst>
              <a:ext uri="{FF2B5EF4-FFF2-40B4-BE49-F238E27FC236}">
                <a16:creationId xmlns:a16="http://schemas.microsoft.com/office/drawing/2014/main" id="{FFFFF461-9FE9-4887-BF81-06D8EFF5BCC4}"/>
              </a:ext>
            </a:extLst>
          </p:cNvPr>
          <p:cNvSpPr txBox="1"/>
          <p:nvPr/>
        </p:nvSpPr>
        <p:spPr>
          <a:xfrm>
            <a:off x="153801" y="630351"/>
            <a:ext cx="12192000" cy="861774"/>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Objectives</a:t>
            </a:r>
          </a:p>
          <a:p>
            <a:endParaRPr lang="en-IN" dirty="0"/>
          </a:p>
        </p:txBody>
      </p:sp>
      <p:sp>
        <p:nvSpPr>
          <p:cNvPr id="13" name="Content Placeholder 12">
            <a:extLst>
              <a:ext uri="{FF2B5EF4-FFF2-40B4-BE49-F238E27FC236}">
                <a16:creationId xmlns:a16="http://schemas.microsoft.com/office/drawing/2014/main" id="{7E91A179-9FDB-42B9-9071-9C33AC2BCA62}"/>
              </a:ext>
            </a:extLst>
          </p:cNvPr>
          <p:cNvSpPr>
            <a:spLocks noGrp="1"/>
          </p:cNvSpPr>
          <p:nvPr>
            <p:ph idx="1"/>
          </p:nvPr>
        </p:nvSpPr>
        <p:spPr>
          <a:xfrm>
            <a:off x="462279" y="1155064"/>
            <a:ext cx="11575045" cy="5259383"/>
          </a:xfrm>
        </p:spPr>
        <p:txBody>
          <a:bodyPr>
            <a:normAutofit/>
          </a:bodyPr>
          <a:lstStyle/>
          <a:p>
            <a:pPr>
              <a:lnSpc>
                <a:spcPct val="150000"/>
              </a:lnSpc>
            </a:pPr>
            <a:endParaRPr lang="en-US" sz="1600" dirty="0">
              <a:latin typeface="Times New Roman" panose="02020603050405020304" pitchFamily="18" charset="0"/>
              <a:cs typeface="Times New Roman" panose="02020603050405020304" pitchFamily="18" charset="0"/>
            </a:endParaRPr>
          </a:p>
          <a:p>
            <a:pPr>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A8E6CF2-4FA5-A388-4411-E332E5FE1357}"/>
              </a:ext>
            </a:extLst>
          </p:cNvPr>
          <p:cNvSpPr>
            <a:spLocks noChangeArrowheads="1"/>
          </p:cNvSpPr>
          <p:nvPr/>
        </p:nvSpPr>
        <p:spPr bwMode="auto">
          <a:xfrm>
            <a:off x="335280" y="1492125"/>
            <a:ext cx="1118616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Develop Basic Movement</a:t>
            </a:r>
            <a:r>
              <a:rPr kumimoji="0" lang="en-US" altLang="en-US" sz="1800" b="0" i="0" u="none" strike="noStrike" cap="none" normalizeH="0" baseline="0" dirty="0">
                <a:ln>
                  <a:noFill/>
                </a:ln>
                <a:solidFill>
                  <a:schemeClr val="tx1"/>
                </a:solidFill>
                <a:effectLst/>
                <a:latin typeface="Arial" panose="020B0604020202020204" pitchFamily="34" charset="0"/>
              </a:rPr>
              <a:t>: Create a simple locomotion system that enables the robot to move forward, backward, and turn.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Ensure Stability</a:t>
            </a:r>
            <a:r>
              <a:rPr kumimoji="0" lang="en-US" altLang="en-US" sz="1800" b="0" i="0" u="none" strike="noStrike" cap="none" normalizeH="0" baseline="0" dirty="0">
                <a:ln>
                  <a:noFill/>
                </a:ln>
                <a:solidFill>
                  <a:schemeClr val="tx1"/>
                </a:solidFill>
                <a:effectLst/>
                <a:latin typeface="Arial" panose="020B0604020202020204" pitchFamily="34" charset="0"/>
              </a:rPr>
              <a:t>: Implement a gait mechanism that allows the robot to move steadily across uneven terrains commonly found in search and rescue environments.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Enable Obstacle Navigation</a:t>
            </a:r>
            <a:r>
              <a:rPr kumimoji="0" lang="en-US" altLang="en-US" sz="1800" b="0" i="0" u="none" strike="noStrike" cap="none" normalizeH="0" baseline="0" dirty="0">
                <a:ln>
                  <a:noFill/>
                </a:ln>
                <a:solidFill>
                  <a:schemeClr val="tx1"/>
                </a:solidFill>
                <a:effectLst/>
                <a:latin typeface="Arial" panose="020B0604020202020204" pitchFamily="34" charset="0"/>
              </a:rPr>
              <a:t>: Design the robot to navigate over obstacles and through narrow spaces, simulating real-world rescue scenarios.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Test in Realistic Conditions</a:t>
            </a:r>
            <a:r>
              <a:rPr kumimoji="0" lang="en-US" altLang="en-US" sz="1800" b="0" i="0" u="none" strike="noStrike" cap="none" normalizeH="0" baseline="0" dirty="0">
                <a:ln>
                  <a:noFill/>
                </a:ln>
                <a:solidFill>
                  <a:schemeClr val="tx1"/>
                </a:solidFill>
                <a:effectLst/>
                <a:latin typeface="Arial" panose="020B0604020202020204" pitchFamily="34" charset="0"/>
              </a:rPr>
              <a:t>: Validate the robot’s performance in different terrains, such as rubble or uneven surfaces, to ensure it can be used in search and rescue missions.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Build a Foundation for Future Enhancements</a:t>
            </a:r>
            <a:r>
              <a:rPr kumimoji="0" lang="en-US" altLang="en-US" sz="1800" b="0" i="0" u="none" strike="noStrike" cap="none" normalizeH="0" baseline="0" dirty="0">
                <a:ln>
                  <a:noFill/>
                </a:ln>
                <a:solidFill>
                  <a:schemeClr val="tx1"/>
                </a:solidFill>
                <a:effectLst/>
                <a:latin typeface="Arial" panose="020B0604020202020204" pitchFamily="34" charset="0"/>
              </a:rPr>
              <a:t>: Lay the groundwork for adding sensors and autonomous navigation to improve the robot’s search and rescue capabilities in future upgrades.</a:t>
            </a:r>
          </a:p>
        </p:txBody>
      </p:sp>
    </p:spTree>
    <p:extLst>
      <p:ext uri="{BB962C8B-B14F-4D97-AF65-F5344CB8AC3E}">
        <p14:creationId xmlns:p14="http://schemas.microsoft.com/office/powerpoint/2010/main" val="179888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0" y="6508273"/>
            <a:ext cx="7686676" cy="338554"/>
          </a:xfrm>
          <a:custGeom>
            <a:avLst/>
            <a:gdLst>
              <a:gd name="connsiteX0" fmla="*/ 0 w 6172200"/>
              <a:gd name="connsiteY0" fmla="*/ 0 h 369332"/>
              <a:gd name="connsiteX1" fmla="*/ 6172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 name="connsiteX0" fmla="*/ 0 w 6172200"/>
              <a:gd name="connsiteY0" fmla="*/ 0 h 369332"/>
              <a:gd name="connsiteX1" fmla="*/ 5791200 w 6172200"/>
              <a:gd name="connsiteY1" fmla="*/ 0 h 369332"/>
              <a:gd name="connsiteX2" fmla="*/ 6172200 w 6172200"/>
              <a:gd name="connsiteY2" fmla="*/ 369332 h 369332"/>
              <a:gd name="connsiteX3" fmla="*/ 0 w 6172200"/>
              <a:gd name="connsiteY3" fmla="*/ 369332 h 369332"/>
              <a:gd name="connsiteX4" fmla="*/ 0 w 6172200"/>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200" h="369332">
                <a:moveTo>
                  <a:pt x="0" y="0"/>
                </a:moveTo>
                <a:lnTo>
                  <a:pt x="5791200" y="0"/>
                </a:lnTo>
                <a:lnTo>
                  <a:pt x="6172200" y="369332"/>
                </a:lnTo>
                <a:lnTo>
                  <a:pt x="0" y="369332"/>
                </a:lnTo>
                <a:lnTo>
                  <a:pt x="0" y="0"/>
                </a:lnTo>
                <a:close/>
              </a:path>
            </a:pathLst>
          </a:custGeom>
          <a:solidFill>
            <a:schemeClr val="accent1">
              <a:lumMod val="75000"/>
            </a:schemeClr>
          </a:solidFill>
        </p:spPr>
        <p:txBody>
          <a:bodyPr wrap="square" rtlCol="0">
            <a:spAutoFit/>
          </a:bodyPr>
          <a:lstStyle/>
          <a:p>
            <a:pPr algn="ctr"/>
            <a:r>
              <a:rPr lang="en-IN" sz="1600" spc="600" dirty="0">
                <a:solidFill>
                  <a:schemeClr val="bg1"/>
                </a:solidFill>
                <a:latin typeface="Gill Sans MT" panose="020B0502020104020203" pitchFamily="34" charset="0"/>
              </a:rPr>
              <a:t>LEARN . GROW . EXCEL</a:t>
            </a:r>
          </a:p>
        </p:txBody>
      </p:sp>
      <p:pic>
        <p:nvPicPr>
          <p:cNvPr id="3" name="Picture 2">
            <a:extLst>
              <a:ext uri="{FF2B5EF4-FFF2-40B4-BE49-F238E27FC236}">
                <a16:creationId xmlns:a16="http://schemas.microsoft.com/office/drawing/2014/main" id="{BCB8421A-9C9E-4220-9651-88BDC87CB1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48288" y="105155"/>
            <a:ext cx="619959" cy="706851"/>
          </a:xfrm>
          <a:prstGeom prst="rect">
            <a:avLst/>
          </a:prstGeom>
        </p:spPr>
      </p:pic>
      <p:sp>
        <p:nvSpPr>
          <p:cNvPr id="5" name="Title 4">
            <a:extLst>
              <a:ext uri="{FF2B5EF4-FFF2-40B4-BE49-F238E27FC236}">
                <a16:creationId xmlns:a16="http://schemas.microsoft.com/office/drawing/2014/main" id="{46255D24-C195-67AF-2A19-ED1922C8483C}"/>
              </a:ext>
            </a:extLst>
          </p:cNvPr>
          <p:cNvSpPr>
            <a:spLocks noGrp="1"/>
          </p:cNvSpPr>
          <p:nvPr>
            <p:ph type="title"/>
          </p:nvPr>
        </p:nvSpPr>
        <p:spPr>
          <a:xfrm>
            <a:off x="734961" y="0"/>
            <a:ext cx="10515600" cy="1325563"/>
          </a:xfrm>
        </p:spPr>
        <p:txBody>
          <a:bodyPr/>
          <a:lstStyle/>
          <a:p>
            <a:pPr algn="just"/>
            <a:r>
              <a:rPr lang="en-US" sz="3200" b="1" dirty="0">
                <a:latin typeface="Times New Roman" panose="02020603050405020304" pitchFamily="18" charset="0"/>
                <a:cs typeface="Times New Roman" panose="02020603050405020304" pitchFamily="18" charset="0"/>
              </a:rPr>
              <a:t>Components</a:t>
            </a:r>
            <a:r>
              <a:rPr lang="en-US" b="1" dirty="0"/>
              <a:t> </a:t>
            </a:r>
            <a:endParaRPr lang="en-IN" b="1" dirty="0"/>
          </a:p>
        </p:txBody>
      </p:sp>
      <p:sp>
        <p:nvSpPr>
          <p:cNvPr id="7" name="Content Placeholder 6">
            <a:extLst>
              <a:ext uri="{FF2B5EF4-FFF2-40B4-BE49-F238E27FC236}">
                <a16:creationId xmlns:a16="http://schemas.microsoft.com/office/drawing/2014/main" id="{DA5CB16D-628B-80F1-9196-DB98546E5212}"/>
              </a:ext>
            </a:extLst>
          </p:cNvPr>
          <p:cNvSpPr>
            <a:spLocks noGrp="1"/>
          </p:cNvSpPr>
          <p:nvPr>
            <p:ph idx="1"/>
          </p:nvPr>
        </p:nvSpPr>
        <p:spPr>
          <a:xfrm>
            <a:off x="537234" y="545826"/>
            <a:ext cx="10629954" cy="5612378"/>
          </a:xfrm>
        </p:spPr>
        <p:txBody>
          <a:bodyPr>
            <a:normAutofit/>
          </a:bodyPr>
          <a:lstStyle/>
          <a:p>
            <a:pPr marL="0" indent="0" algn="just">
              <a:lnSpc>
                <a:spcPct val="150000"/>
              </a:lnSpc>
              <a:buNone/>
            </a:pP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sz="1600" dirty="0">
                <a:latin typeface="Times New Roman" panose="02020603050405020304" pitchFamily="18" charset="0"/>
                <a:cs typeface="Times New Roman" panose="02020603050405020304" pitchFamily="18" charset="0"/>
              </a:rPr>
              <a:t>Ultra sonic sensor </a:t>
            </a:r>
          </a:p>
          <a:p>
            <a:pPr algn="just">
              <a:lnSpc>
                <a:spcPct val="150000"/>
              </a:lnSpc>
            </a:pPr>
            <a:r>
              <a:rPr lang="en-US" sz="1600" dirty="0">
                <a:latin typeface="Times New Roman" panose="02020603050405020304" pitchFamily="18" charset="0"/>
                <a:cs typeface="Times New Roman" panose="02020603050405020304" pitchFamily="18" charset="0"/>
              </a:rPr>
              <a:t>Servo motor</a:t>
            </a:r>
          </a:p>
          <a:p>
            <a:pPr algn="just">
              <a:lnSpc>
                <a:spcPct val="150000"/>
              </a:lnSpc>
            </a:pPr>
            <a:r>
              <a:rPr lang="en-US" sz="1600" dirty="0">
                <a:latin typeface="Times New Roman" panose="02020603050405020304" pitchFamily="18" charset="0"/>
                <a:cs typeface="Times New Roman" panose="02020603050405020304" pitchFamily="18" charset="0"/>
              </a:rPr>
              <a:t>IMU</a:t>
            </a:r>
          </a:p>
          <a:p>
            <a:pPr algn="just">
              <a:lnSpc>
                <a:spcPct val="150000"/>
              </a:lnSpc>
            </a:pPr>
            <a:r>
              <a:rPr lang="en-US" sz="1600" dirty="0">
                <a:latin typeface="Times New Roman" panose="02020603050405020304" pitchFamily="18" charset="0"/>
                <a:cs typeface="Times New Roman" panose="02020603050405020304" pitchFamily="18" charset="0"/>
              </a:rPr>
              <a:t>Raspberry pi 4b</a:t>
            </a:r>
          </a:p>
          <a:p>
            <a:pPr algn="just">
              <a:lnSpc>
                <a:spcPct val="150000"/>
              </a:lnSpc>
            </a:pPr>
            <a:r>
              <a:rPr lang="en-US" sz="1600" dirty="0">
                <a:latin typeface="Times New Roman" panose="02020603050405020304" pitchFamily="18" charset="0"/>
                <a:cs typeface="Times New Roman" panose="02020603050405020304" pitchFamily="18" charset="0"/>
              </a:rPr>
              <a:t>Esp32  microcontroller</a:t>
            </a:r>
          </a:p>
          <a:p>
            <a:pPr algn="just">
              <a:lnSpc>
                <a:spcPct val="150000"/>
              </a:lnSpc>
            </a:pPr>
            <a:r>
              <a:rPr lang="en-US" sz="1600" dirty="0">
                <a:latin typeface="Times New Roman" panose="02020603050405020304" pitchFamily="18" charset="0"/>
                <a:cs typeface="Times New Roman" panose="02020603050405020304" pitchFamily="18" charset="0"/>
              </a:rPr>
              <a:t>Servo driver</a:t>
            </a:r>
          </a:p>
          <a:p>
            <a:pPr algn="just">
              <a:lnSpc>
                <a:spcPct val="150000"/>
              </a:lnSpc>
            </a:pPr>
            <a:r>
              <a:rPr lang="en-US" sz="1600" dirty="0">
                <a:latin typeface="Times New Roman" panose="02020603050405020304" pitchFamily="18" charset="0"/>
                <a:cs typeface="Times New Roman" panose="02020603050405020304" pitchFamily="18" charset="0"/>
              </a:rPr>
              <a:t>LiPo Battery</a:t>
            </a:r>
          </a:p>
          <a:p>
            <a:pPr algn="just">
              <a:lnSpc>
                <a:spcPct val="150000"/>
              </a:lnSpc>
            </a:pPr>
            <a:r>
              <a:rPr lang="en-US" sz="1600" dirty="0">
                <a:latin typeface="Times New Roman" panose="02020603050405020304" pitchFamily="18" charset="0"/>
                <a:cs typeface="Times New Roman" panose="02020603050405020304" pitchFamily="18" charset="0"/>
              </a:rPr>
              <a:t>UBEC</a:t>
            </a:r>
          </a:p>
          <a:p>
            <a:pPr algn="just">
              <a:lnSpc>
                <a:spcPct val="150000"/>
              </a:lnSpc>
            </a:pPr>
            <a:r>
              <a:rPr lang="en-US" sz="1600" dirty="0">
                <a:latin typeface="Times New Roman" panose="02020603050405020304" pitchFamily="18" charset="0"/>
                <a:cs typeface="Times New Roman" panose="02020603050405020304" pitchFamily="18" charset="0"/>
              </a:rPr>
              <a:t>PCA9685</a:t>
            </a:r>
          </a:p>
          <a:p>
            <a:pPr algn="just">
              <a:lnSpc>
                <a:spcPct val="150000"/>
              </a:lnSpc>
            </a:pPr>
            <a:r>
              <a:rPr lang="en-US" sz="1600" dirty="0">
                <a:latin typeface="Times New Roman" panose="02020603050405020304" pitchFamily="18" charset="0"/>
                <a:cs typeface="Times New Roman" panose="02020603050405020304" pitchFamily="18" charset="0"/>
              </a:rPr>
              <a:t>3D Printing Filament</a:t>
            </a:r>
          </a:p>
          <a:p>
            <a:pPr algn="just">
              <a:lnSpc>
                <a:spcPct val="150000"/>
              </a:lnSpc>
            </a:pPr>
            <a:endParaRPr lang="en-US" sz="1600" dirty="0">
              <a:latin typeface="Times New Roman" panose="02020603050405020304" pitchFamily="18" charset="0"/>
              <a:cs typeface="Times New Roman" panose="02020603050405020304" pitchFamily="18" charset="0"/>
            </a:endParaRP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23453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2858</TotalTime>
  <Words>1143</Words>
  <Application>Microsoft Office PowerPoint</Application>
  <PresentationFormat>Widescreen</PresentationFormat>
  <Paragraphs>198</Paragraphs>
  <Slides>16</Slides>
  <Notes>11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  Project Area :  LOCOMOTION OF QUADRUPED ROBOT Project Topic    :  QUADRUPED ROBOT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Components </vt:lpstr>
      <vt:lpstr>Block Diagram</vt:lpstr>
      <vt:lpstr>PROPOSED WORKING OF A QUADRUPED ROBOT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 492-Project First Progress Assessment</dc:title>
  <dc:creator>ABRAHAM K EC</dc:creator>
  <cp:lastModifiedBy>Arjun Padmakumar</cp:lastModifiedBy>
  <cp:revision>100</cp:revision>
  <dcterms:modified xsi:type="dcterms:W3CDTF">2025-01-22T06:31:41Z</dcterms:modified>
</cp:coreProperties>
</file>