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63" r:id="rId4"/>
    <p:sldId id="276" r:id="rId5"/>
    <p:sldId id="277" r:id="rId6"/>
    <p:sldId id="278" r:id="rId7"/>
    <p:sldId id="283" r:id="rId8"/>
    <p:sldId id="279" r:id="rId9"/>
    <p:sldId id="274" r:id="rId10"/>
    <p:sldId id="286" r:id="rId11"/>
    <p:sldId id="288" r:id="rId12"/>
    <p:sldId id="287" r:id="rId13"/>
    <p:sldId id="282" r:id="rId14"/>
    <p:sldId id="285" r:id="rId15"/>
    <p:sldId id="260" r:id="rId16"/>
    <p:sldId id="280" r:id="rId17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275B3-BE4A-4805-B08B-E04701B8D13A}">
          <p14:sldIdLst>
            <p14:sldId id="259"/>
            <p14:sldId id="257"/>
          </p14:sldIdLst>
        </p14:section>
        <p14:section name="Untitled Section" id="{77885AA9-30C6-4764-81E3-49B3B32B0D18}">
          <p14:sldIdLst>
            <p14:sldId id="263"/>
            <p14:sldId id="276"/>
            <p14:sldId id="277"/>
            <p14:sldId id="278"/>
          </p14:sldIdLst>
        </p14:section>
        <p14:section name="Untitled Section" id="{611D2A26-ECD5-49E1-8142-511752068EF2}">
          <p14:sldIdLst>
            <p14:sldId id="283"/>
            <p14:sldId id="279"/>
            <p14:sldId id="274"/>
            <p14:sldId id="286"/>
            <p14:sldId id="288"/>
            <p14:sldId id="287"/>
            <p14:sldId id="282"/>
            <p14:sldId id="285"/>
            <p14:sldId id="26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AE6A7A-7C5B-76E3-0DBE-369E983CF653}" name="Ashish Shajan" initials="AS" userId="8abe327e5eef18a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2298D-2FFE-4517-8E10-E9394894EEAF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1D7D-EFEA-4841-959A-F45461074D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E0671-B821-9672-2826-69BC4204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05F9E-E1BC-1E3D-BE40-3A023F39E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2BECF6-F61A-E4EA-8269-99DD5A1CA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7D8D9-DBED-D649-C2CF-B5DEF3867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1D7D-EFEA-4841-959A-F45461074D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6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6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7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9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9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47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1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6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9E14-0A04-42CB-BA3A-A312434E8E04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77F8-7CC5-4988-A0C0-1E2E2968A9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2249" y="265725"/>
            <a:ext cx="43849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FF0000"/>
                </a:solidFill>
                <a:latin typeface="Swis721 BlkCn BT" panose="020B0806030502040204" pitchFamily="34" charset="0"/>
              </a:rPr>
              <a:t>SAINTGITS</a:t>
            </a:r>
            <a:endParaRPr lang="en-IN" sz="2400" b="1">
              <a:latin typeface="Swis721 BlkCn BT" panose="020B0806030502040204" pitchFamily="34" charset="0"/>
            </a:endParaRPr>
          </a:p>
          <a:p>
            <a:r>
              <a:rPr lang="en-IN" sz="2400" b="1">
                <a:latin typeface="Swis721 BlkCn BT" panose="020B0806030502040204" pitchFamily="34" charset="0"/>
              </a:rPr>
              <a:t>COLLEGE OF ENGINEERING</a:t>
            </a:r>
          </a:p>
          <a:p>
            <a:r>
              <a:rPr lang="en-IN">
                <a:latin typeface="Gill Sans MT" panose="020B0502020104020203" pitchFamily="34" charset="0"/>
              </a:rPr>
              <a:t>(AUTONOMOUS)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07689"/>
            <a:ext cx="7686676" cy="461665"/>
          </a:xfrm>
          <a:custGeom>
            <a:avLst/>
            <a:gdLst>
              <a:gd name="connsiteX0" fmla="*/ 0 w 6172200"/>
              <a:gd name="connsiteY0" fmla="*/ 0 h 369332"/>
              <a:gd name="connsiteX1" fmla="*/ 6172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  <a:gd name="connsiteX0" fmla="*/ 0 w 6172200"/>
              <a:gd name="connsiteY0" fmla="*/ 0 h 369332"/>
              <a:gd name="connsiteX1" fmla="*/ 5791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200" h="369332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spc="600">
                <a:solidFill>
                  <a:schemeClr val="bg1"/>
                </a:solidFill>
                <a:latin typeface="Gill Sans MT" panose="020B0502020104020203" pitchFamily="34" charset="0"/>
              </a:rPr>
              <a:t>LEARN . GROW . EXCEL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2CCA86-A0F1-413C-953F-0BCAE399FDF3}"/>
              </a:ext>
            </a:extLst>
          </p:cNvPr>
          <p:cNvSpPr/>
          <p:nvPr/>
        </p:nvSpPr>
        <p:spPr>
          <a:xfrm>
            <a:off x="571500" y="0"/>
            <a:ext cx="1152525" cy="1266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8421A-9C9E-4220-9651-88BDC87CB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" y="88460"/>
            <a:ext cx="956075" cy="10900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692721-AE3E-44C5-B417-6778C528E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468" y="1620250"/>
            <a:ext cx="11802894" cy="1569659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latin typeface="Times New Roman"/>
                <a:cs typeface="Times New Roman"/>
              </a:rPr>
              <a:t>Project Area</a:t>
            </a:r>
            <a:r>
              <a:rPr lang="en-US" sz="3600" b="1">
                <a:latin typeface="Gill Sans MT"/>
                <a:cs typeface="Times New Roman"/>
              </a:rPr>
              <a:t>	:  </a:t>
            </a:r>
            <a:r>
              <a:rPr lang="en-IN" sz="1800" b="1">
                <a:latin typeface="Times New Roman"/>
                <a:cs typeface="Times New Roman"/>
              </a:rPr>
              <a:t>LOCOMOTION OF QUADRUPED ROBOT</a:t>
            </a:r>
            <a:br>
              <a:rPr lang="en-IN" sz="3600" b="1"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IN" sz="3600" b="1">
                <a:latin typeface="Times New Roman"/>
                <a:cs typeface="Times New Roman"/>
              </a:rPr>
              <a:t>Project Topic    :  </a:t>
            </a:r>
            <a:r>
              <a:rPr lang="en-IN" sz="1800" b="1">
                <a:latin typeface="Times New Roman"/>
                <a:cs typeface="Times New Roman"/>
              </a:rPr>
              <a:t>QUADRUPED ROBOT – SEARCH AND RESCUE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0DC3281-071C-4D6C-BF6B-7C8E8A86C1BF}"/>
              </a:ext>
            </a:extLst>
          </p:cNvPr>
          <p:cNvSpPr txBox="1"/>
          <p:nvPr/>
        </p:nvSpPr>
        <p:spPr>
          <a:xfrm>
            <a:off x="291830" y="3543162"/>
            <a:ext cx="5088553" cy="127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just">
              <a:lnSpc>
                <a:spcPct val="150000"/>
              </a:lnSpc>
            </a:pPr>
            <a:r>
              <a:rPr lang="en-US" sz="1600" b="1"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:  Er. CHINN MOHANAN</a:t>
            </a:r>
          </a:p>
          <a:p>
            <a:pPr algn="just">
              <a:lnSpc>
                <a:spcPct val="1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:  Assistant Professor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8320377-CF11-4C8B-B89B-491D1E6CA1B5}"/>
              </a:ext>
            </a:extLst>
          </p:cNvPr>
          <p:cNvSpPr txBox="1"/>
          <p:nvPr/>
        </p:nvSpPr>
        <p:spPr>
          <a:xfrm>
            <a:off x="7951209" y="2898491"/>
            <a:ext cx="3948961" cy="263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SANJITH SAJI(MGP22URB085)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SEFIN SURESH(MGP22URB086)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P.ARJUN(MGP22URB077)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S6 RBB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SAINTGITS College of Engineering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4470" y="261257"/>
            <a:ext cx="6096000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>
                <a:latin typeface="Times New Roman"/>
                <a:cs typeface="Times New Roman"/>
              </a:rPr>
              <a:t>Mini Project  </a:t>
            </a:r>
            <a:br>
              <a:rPr lang="en-US" sz="3200" b="1"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sz="3200" b="1">
                <a:solidFill>
                  <a:srgbClr val="000000"/>
                </a:solidFill>
                <a:latin typeface="Times New Roman"/>
                <a:cs typeface="Times New Roman"/>
              </a:rPr>
              <a:t>FIRST REVIEW</a:t>
            </a:r>
          </a:p>
        </p:txBody>
      </p:sp>
    </p:spTree>
    <p:extLst>
      <p:ext uri="{BB962C8B-B14F-4D97-AF65-F5344CB8AC3E}">
        <p14:creationId xmlns:p14="http://schemas.microsoft.com/office/powerpoint/2010/main" val="110105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B56D6-992F-6172-666C-C9968707C00E}"/>
              </a:ext>
            </a:extLst>
          </p:cNvPr>
          <p:cNvSpPr txBox="1"/>
          <p:nvPr/>
        </p:nvSpPr>
        <p:spPr>
          <a:xfrm>
            <a:off x="651012" y="246542"/>
            <a:ext cx="56108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Control Circuit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1AD3C-A853-11D1-E71B-FAC7534E39E2}"/>
              </a:ext>
            </a:extLst>
          </p:cNvPr>
          <p:cNvSpPr txBox="1"/>
          <p:nvPr/>
        </p:nvSpPr>
        <p:spPr>
          <a:xfrm>
            <a:off x="551797" y="831317"/>
            <a:ext cx="10488156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• Servo Motors to PCA9685 Driver: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 – 12 servo motors (3 per leg) are connected to the PCA9685 PWM driver board.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 – The board generates precise PWM signals to control each servo's position.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 PCA9685 to ESP32 Microcontroller: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 – The PCA9685 communicates with the ESP32 via the I2C interface.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 – The ESP32 serves as the central controller executing gait algorithms 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 Sensor Integration: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 – Ultrasonic sensors and an IMU provide real-time data for obstacle detection and stability.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 – These sensors feed information into the ESP32 for dynamic adjustments during locomotion.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 Power Supply Connections: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 – Variable power supply, regulated by a UBEC, delivers stable power to both the high-current servos and the microcontroller.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 – Separate power paths ensure that sensor and control circuits remain unaffected by servo power fluctuations.</a:t>
            </a:r>
            <a:endParaRPr lang="en-US" sz="2400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23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4E95-0AC9-13D7-A2B6-DD63E3F0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TESTING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933F-5D3B-43CB-9DF3-C3C053FA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IMU and ESP32 successfully tested
Communication with the micro-ROS agent verified
Raspberry Pi tested and confirmed to be functional
Raspberry Pi successfully communicates with the ESP32
ROS2 nodes have been created to receive sensor data, ensuring real-time feedback from the hardware
Currently developing embedded C code for gait planning, leveraging DH parameters as references to achieve efficient and stable locomotion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81D12D-CE35-77B4-F402-C0703E2FDB84}"/>
              </a:ext>
            </a:extLst>
          </p:cNvPr>
          <p:cNvSpPr txBox="1"/>
          <p:nvPr/>
        </p:nvSpPr>
        <p:spPr>
          <a:xfrm>
            <a:off x="599673" y="487456"/>
            <a:ext cx="5881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Budgeting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2AE3B-4A6E-B809-E526-693CE482ED58}"/>
              </a:ext>
            </a:extLst>
          </p:cNvPr>
          <p:cNvSpPr txBox="1"/>
          <p:nvPr/>
        </p:nvSpPr>
        <p:spPr>
          <a:xfrm>
            <a:off x="599673" y="1276842"/>
            <a:ext cx="1099004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• Motors (12 Servos):</a:t>
            </a:r>
            <a:br>
              <a:rPr lang="en-US" sz="2800" dirty="0"/>
            </a:br>
            <a:r>
              <a:rPr lang="en-US" sz="2800" dirty="0"/>
              <a:t> – 12 × ₹1500 = ₹18,000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/>
              <a:t>• 3D Printing:</a:t>
            </a:r>
            <a:br>
              <a:rPr lang="en-US" sz="2800" dirty="0"/>
            </a:br>
            <a:r>
              <a:rPr lang="en-US" sz="2800" dirty="0"/>
              <a:t> – ₹5000 (Structural components using PLA+ at 30% infill)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/>
              <a:t>• Controller &amp; Sensors:</a:t>
            </a:r>
            <a:br>
              <a:rPr lang="en-US" sz="2800" dirty="0"/>
            </a:br>
            <a:r>
              <a:rPr lang="en-US" sz="2800" dirty="0"/>
              <a:t> – Raspberry Pi Bundle: ₹9400</a:t>
            </a:r>
            <a:br>
              <a:rPr lang="en-US" sz="2800" dirty="0"/>
            </a:br>
            <a:r>
              <a:rPr lang="en-US" sz="2800" dirty="0"/>
              <a:t> – ESP32 Module: ₹650</a:t>
            </a:r>
            <a:br>
              <a:rPr lang="en-US" sz="2800" dirty="0"/>
            </a:br>
            <a:r>
              <a:rPr lang="en-US" sz="2800" dirty="0"/>
              <a:t> – IMU Sensor: ₹270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    – Motor Driver: ₹200</a:t>
            </a:r>
            <a:endParaRPr lang="en-US" sz="2800" dirty="0"/>
          </a:p>
          <a:p>
            <a:r>
              <a:rPr lang="en-US" sz="2800" dirty="0"/>
              <a:t>• Support Items:</a:t>
            </a:r>
            <a:br>
              <a:rPr lang="en-US" sz="2800" dirty="0"/>
            </a:br>
            <a:r>
              <a:rPr lang="en-US" sz="2800" dirty="0"/>
              <a:t> – Nuts, bolts, fasteners, etc.: ₹3000</a:t>
            </a: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42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84F21C-661A-271D-39A6-CA39C7F6D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1313"/>
              </p:ext>
            </p:extLst>
          </p:nvPr>
        </p:nvGraphicFramePr>
        <p:xfrm>
          <a:off x="501779" y="318448"/>
          <a:ext cx="10405710" cy="620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30">
                  <a:extLst>
                    <a:ext uri="{9D8B030D-6E8A-4147-A177-3AD203B41FA5}">
                      <a16:colId xmlns:a16="http://schemas.microsoft.com/office/drawing/2014/main" val="248795229"/>
                    </a:ext>
                  </a:extLst>
                </a:gridCol>
                <a:gridCol w="1486530">
                  <a:extLst>
                    <a:ext uri="{9D8B030D-6E8A-4147-A177-3AD203B41FA5}">
                      <a16:colId xmlns:a16="http://schemas.microsoft.com/office/drawing/2014/main" val="1676282044"/>
                    </a:ext>
                  </a:extLst>
                </a:gridCol>
                <a:gridCol w="1486530">
                  <a:extLst>
                    <a:ext uri="{9D8B030D-6E8A-4147-A177-3AD203B41FA5}">
                      <a16:colId xmlns:a16="http://schemas.microsoft.com/office/drawing/2014/main" val="1850780045"/>
                    </a:ext>
                  </a:extLst>
                </a:gridCol>
                <a:gridCol w="1486530">
                  <a:extLst>
                    <a:ext uri="{9D8B030D-6E8A-4147-A177-3AD203B41FA5}">
                      <a16:colId xmlns:a16="http://schemas.microsoft.com/office/drawing/2014/main" val="4012543465"/>
                    </a:ext>
                  </a:extLst>
                </a:gridCol>
                <a:gridCol w="1486530">
                  <a:extLst>
                    <a:ext uri="{9D8B030D-6E8A-4147-A177-3AD203B41FA5}">
                      <a16:colId xmlns:a16="http://schemas.microsoft.com/office/drawing/2014/main" val="2838960533"/>
                    </a:ext>
                  </a:extLst>
                </a:gridCol>
                <a:gridCol w="1486530">
                  <a:extLst>
                    <a:ext uri="{9D8B030D-6E8A-4147-A177-3AD203B41FA5}">
                      <a16:colId xmlns:a16="http://schemas.microsoft.com/office/drawing/2014/main" val="3645228087"/>
                    </a:ext>
                  </a:extLst>
                </a:gridCol>
                <a:gridCol w="1486530">
                  <a:extLst>
                    <a:ext uri="{9D8B030D-6E8A-4147-A177-3AD203B41FA5}">
                      <a16:colId xmlns:a16="http://schemas.microsoft.com/office/drawing/2014/main" val="3271575725"/>
                    </a:ext>
                  </a:extLst>
                </a:gridCol>
              </a:tblGrid>
              <a:tr h="1033942">
                <a:tc>
                  <a:txBody>
                    <a:bodyPr/>
                    <a:lstStyle/>
                    <a:p>
                      <a:r>
                        <a:rPr lang="en-IN"/>
                        <a:t>Duration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Name of 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Week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26328"/>
                  </a:ext>
                </a:extLst>
              </a:tr>
              <a:tr h="103394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Literature </a:t>
                      </a:r>
                    </a:p>
                    <a:p>
                      <a:r>
                        <a:rPr lang="en-IN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57028"/>
                  </a:ext>
                </a:extLst>
              </a:tr>
              <a:tr h="103394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27478"/>
                  </a:ext>
                </a:extLst>
              </a:tr>
              <a:tr h="103394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739472"/>
                  </a:ext>
                </a:extLst>
              </a:tr>
              <a:tr h="103394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To be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2433"/>
                  </a:ext>
                </a:extLst>
              </a:tr>
              <a:tr h="103394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To be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4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0FE08-5978-3D01-D473-7CF950CB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144"/>
            <a:ext cx="12188190" cy="68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1CE158-2853-4DF0-A35B-FAED0D897CC5}"/>
              </a:ext>
            </a:extLst>
          </p:cNvPr>
          <p:cNvSpPr txBox="1"/>
          <p:nvPr/>
        </p:nvSpPr>
        <p:spPr>
          <a:xfrm>
            <a:off x="267825" y="29813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D400A-5301-4549-48FB-59E9D1941D48}"/>
              </a:ext>
            </a:extLst>
          </p:cNvPr>
          <p:cNvSpPr txBox="1"/>
          <p:nvPr/>
        </p:nvSpPr>
        <p:spPr>
          <a:xfrm>
            <a:off x="267825" y="477608"/>
            <a:ext cx="11449878" cy="558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8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"Quadruped Robot Design and Control: A Review"</a:t>
            </a:r>
            <a:r>
              <a:rPr lang="en-US" sz="2800" dirty="0"/>
              <a:t> by L. B. Freeman, J. R. S. Gamboa, and D. H. D. Chien.</a:t>
            </a:r>
            <a:endParaRPr lang="en-IN" sz="28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 Boston Dynamics - Spot Robot</a:t>
            </a:r>
            <a:endParaRPr lang="en-US" sz="28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"The Roboticists Guide to the Control of Quadruped Robots"</a:t>
            </a:r>
            <a:r>
              <a:rPr lang="en-US" sz="2800" dirty="0"/>
              <a:t> by Antonio </a:t>
            </a:r>
            <a:r>
              <a:rPr lang="en-US" sz="2800" dirty="0" err="1"/>
              <a:t>Bicchi</a:t>
            </a:r>
            <a:r>
              <a:rPr lang="en-US" sz="2800" dirty="0"/>
              <a:t> and Lorenzo Marconi.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"Quadruped Robot Locomotion: A Survey"</a:t>
            </a:r>
            <a:r>
              <a:rPr lang="en-US" sz="2800" dirty="0"/>
              <a:t> by Sung-Min Kim and Joon Ho Choi.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2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1CE158-2853-4DF0-A35B-FAED0D897CC5}"/>
              </a:ext>
            </a:extLst>
          </p:cNvPr>
          <p:cNvSpPr txBox="1"/>
          <p:nvPr/>
        </p:nvSpPr>
        <p:spPr>
          <a:xfrm>
            <a:off x="324466" y="24897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5. </a:t>
            </a:r>
            <a:r>
              <a:rPr lang="en-US" sz="2800" b="1" dirty="0"/>
              <a:t>"The Development and Control of the Quadruped Robot LAURA"</a:t>
            </a:r>
            <a:r>
              <a:rPr lang="en-US" sz="2800" dirty="0"/>
              <a:t> by M. J. Schmidt, J. E. </a:t>
            </a:r>
            <a:r>
              <a:rPr lang="en-US" sz="2800" dirty="0" err="1"/>
              <a:t>DeRuntz</a:t>
            </a:r>
            <a:r>
              <a:rPr lang="en-US" sz="2800" dirty="0"/>
              <a:t>, and R. A. Knepper</a:t>
            </a:r>
          </a:p>
          <a:p>
            <a:endParaRPr lang="en-US" sz="2800" dirty="0"/>
          </a:p>
          <a:p>
            <a:r>
              <a:rPr lang="en-US" sz="2800" dirty="0"/>
              <a:t>6. </a:t>
            </a:r>
            <a:r>
              <a:rPr lang="en-US" sz="2800" b="1" dirty="0"/>
              <a:t>"Dynamic Locomotion of Quadruped Robots: Theory and Application"</a:t>
            </a:r>
            <a:r>
              <a:rPr lang="en-US" sz="2800" dirty="0"/>
              <a:t> by K. Y. Lee, J. S. Kim, and H. Y. Lee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2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508273"/>
            <a:ext cx="7686676" cy="338554"/>
          </a:xfrm>
          <a:custGeom>
            <a:avLst/>
            <a:gdLst>
              <a:gd name="connsiteX0" fmla="*/ 0 w 6172200"/>
              <a:gd name="connsiteY0" fmla="*/ 0 h 369332"/>
              <a:gd name="connsiteX1" fmla="*/ 6172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  <a:gd name="connsiteX0" fmla="*/ 0 w 6172200"/>
              <a:gd name="connsiteY0" fmla="*/ 0 h 369332"/>
              <a:gd name="connsiteX1" fmla="*/ 5791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200" h="369332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spc="600">
                <a:solidFill>
                  <a:schemeClr val="bg1"/>
                </a:solidFill>
                <a:latin typeface="Gill Sans MT" panose="020B0502020104020203" pitchFamily="34" charset="0"/>
              </a:rPr>
              <a:t>LEARN . GROW .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8421A-9C9E-4220-9651-88BDC87CB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88" y="105155"/>
            <a:ext cx="619959" cy="706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DE998-F151-461D-BE38-7D1C24A28A8D}"/>
              </a:ext>
            </a:extLst>
          </p:cNvPr>
          <p:cNvSpPr txBox="1"/>
          <p:nvPr/>
        </p:nvSpPr>
        <p:spPr>
          <a:xfrm>
            <a:off x="593387" y="38111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IN">
              <a:latin typeface="Gill Sans MT" panose="020B05020201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A4836F-BB08-4E96-BA68-FF0FC9981F8F}"/>
              </a:ext>
            </a:extLst>
          </p:cNvPr>
          <p:cNvSpPr txBox="1">
            <a:spLocks/>
          </p:cNvSpPr>
          <p:nvPr/>
        </p:nvSpPr>
        <p:spPr>
          <a:xfrm>
            <a:off x="1186774" y="1087970"/>
            <a:ext cx="11005226" cy="51715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/>
                <a:cs typeface="Times New Roman"/>
              </a:rPr>
              <a:t>Literature Review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/>
                <a:cs typeface="Times New Roman"/>
              </a:rPr>
              <a:t>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/>
                <a:cs typeface="Times New Roman"/>
              </a:rPr>
              <a:t>Theoretical Calculations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/>
                <a:cs typeface="Times New Roman"/>
              </a:rPr>
              <a:t>Control Circuit 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/>
                <a:cs typeface="Times New Roman"/>
              </a:rPr>
              <a:t>Analysis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/>
                <a:cs typeface="Times New Roman"/>
              </a:rPr>
              <a:t>Budgeting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/>
                <a:cs typeface="Times New Roman"/>
              </a:rPr>
              <a:t>Roadmap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/>
                <a:cs typeface="Times New Roman"/>
              </a:rPr>
              <a:t>Reference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828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508273"/>
            <a:ext cx="7686676" cy="338554"/>
          </a:xfrm>
          <a:custGeom>
            <a:avLst/>
            <a:gdLst>
              <a:gd name="connsiteX0" fmla="*/ 0 w 6172200"/>
              <a:gd name="connsiteY0" fmla="*/ 0 h 369332"/>
              <a:gd name="connsiteX1" fmla="*/ 6172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  <a:gd name="connsiteX0" fmla="*/ 0 w 6172200"/>
              <a:gd name="connsiteY0" fmla="*/ 0 h 369332"/>
              <a:gd name="connsiteX1" fmla="*/ 5791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200" h="369332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spc="600">
                <a:solidFill>
                  <a:schemeClr val="bg1"/>
                </a:solidFill>
                <a:latin typeface="Gill Sans MT" panose="020B0502020104020203" pitchFamily="34" charset="0"/>
              </a:rPr>
              <a:t>LEARN . GROW .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8421A-9C9E-4220-9651-88BDC87CB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88" y="105155"/>
            <a:ext cx="619959" cy="706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FEA35-EF67-4DBB-8EFE-9C05F18FD1B8}"/>
              </a:ext>
            </a:extLst>
          </p:cNvPr>
          <p:cNvSpPr txBox="1"/>
          <p:nvPr/>
        </p:nvSpPr>
        <p:spPr>
          <a:xfrm>
            <a:off x="606490" y="289763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E735E0-79F3-15BE-6385-2218FD8CB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" y="1659286"/>
            <a:ext cx="1166368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Our 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quadruped robot</a:t>
            </a:r>
            <a:r>
              <a:rPr lang="en-US" sz="2800">
                <a:ea typeface="+mn-lt"/>
                <a:cs typeface="+mn-lt"/>
              </a:rPr>
              <a:t> is designed for </a:t>
            </a:r>
            <a:r>
              <a:rPr lang="en-US" sz="2800" b="1">
                <a:ea typeface="+mn-lt"/>
                <a:cs typeface="+mn-lt"/>
              </a:rPr>
              <a:t>search and rescue missions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, </a:t>
            </a:r>
            <a:r>
              <a:rPr lang="en-US" sz="2800">
                <a:ea typeface="+mn-lt"/>
                <a:cs typeface="+mn-lt"/>
              </a:rPr>
              <a:t>built for </a:t>
            </a:r>
            <a:r>
              <a:rPr lang="en-US" sz="2800" b="1">
                <a:ea typeface="+mn-lt"/>
                <a:cs typeface="+mn-lt"/>
              </a:rPr>
              <a:t>all-terrain mobility</a:t>
            </a:r>
            <a:r>
              <a:rPr lang="en-US" sz="2800">
                <a:ea typeface="+mn-lt"/>
                <a:cs typeface="+mn-lt"/>
              </a:rPr>
              <a:t> with </a:t>
            </a:r>
            <a:r>
              <a:rPr lang="en-US" sz="2800" b="1">
                <a:ea typeface="+mn-lt"/>
                <a:cs typeface="+mn-lt"/>
              </a:rPr>
              <a:t>enhanced stability</a:t>
            </a:r>
            <a:r>
              <a:rPr lang="en-US" sz="2800">
                <a:ea typeface="+mn-lt"/>
                <a:cs typeface="+mn-lt"/>
              </a:rPr>
              <a:t> to navigate rough surfaces where wheeled robots fail. Using </a:t>
            </a:r>
            <a:r>
              <a:rPr lang="en-US" sz="2800" b="1">
                <a:ea typeface="+mn-lt"/>
                <a:cs typeface="+mn-lt"/>
              </a:rPr>
              <a:t>inverse kinematics and </a:t>
            </a:r>
            <a:r>
              <a:rPr kumimoji="0" lang="en-US" sz="2800" b="1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a </a:t>
            </a:r>
            <a:r>
              <a:rPr lang="en-US" sz="2800" b="1">
                <a:ea typeface="+mn-lt"/>
                <a:cs typeface="+mn-lt"/>
              </a:rPr>
              <a:t>trot gait algorithm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, </a:t>
            </a:r>
            <a:r>
              <a:rPr lang="en-US" sz="2800">
                <a:ea typeface="+mn-lt"/>
                <a:cs typeface="+mn-lt"/>
              </a:rPr>
              <a:t>it ensures precise and balanced movement. Equipped with </a:t>
            </a:r>
            <a:r>
              <a:rPr lang="en-US" sz="2800" b="1">
                <a:ea typeface="+mn-lt"/>
                <a:cs typeface="+mn-lt"/>
              </a:rPr>
              <a:t>IMU </a:t>
            </a:r>
            <a:r>
              <a:rPr kumimoji="0" lang="en-US" sz="2800" b="1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and </a:t>
            </a:r>
            <a:r>
              <a:rPr lang="en-US" sz="2800" b="1">
                <a:ea typeface="+mn-lt"/>
                <a:cs typeface="+mn-lt"/>
              </a:rPr>
              <a:t>ultrasonic sensors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, </a:t>
            </a:r>
            <a:r>
              <a:rPr lang="en-US" sz="2800">
                <a:ea typeface="+mn-lt"/>
                <a:cs typeface="+mn-lt"/>
              </a:rPr>
              <a:t>it detects obstacles 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and </a:t>
            </a:r>
            <a:r>
              <a:rPr lang="en-US" sz="2800">
                <a:ea typeface="+mn-lt"/>
                <a:cs typeface="+mn-lt"/>
              </a:rPr>
              <a:t>adapts in real-time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r>
              <a:rPr lang="en-US" sz="2800">
                <a:ea typeface="+mn-lt"/>
                <a:cs typeface="+mn-lt"/>
              </a:rPr>
              <a:t> This 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project </a:t>
            </a:r>
            <a:r>
              <a:rPr lang="en-US" sz="2800">
                <a:ea typeface="+mn-lt"/>
                <a:cs typeface="+mn-lt"/>
              </a:rPr>
              <a:t>aims to develop a </a:t>
            </a:r>
            <a:r>
              <a:rPr lang="en-US" sz="2800" b="1">
                <a:ea typeface="+mn-lt"/>
                <a:cs typeface="+mn-lt"/>
              </a:rPr>
              <a:t>highly agile and intelligent robot</a:t>
            </a:r>
            <a:r>
              <a:rPr lang="en-US" sz="2800">
                <a:ea typeface="+mn-lt"/>
                <a:cs typeface="+mn-lt"/>
              </a:rPr>
              <a:t> capable 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of </a:t>
            </a:r>
            <a:r>
              <a:rPr lang="en-US" sz="2800" b="1">
                <a:ea typeface="+mn-lt"/>
                <a:cs typeface="+mn-lt"/>
              </a:rPr>
              <a:t>autonomous navigation </a:t>
            </a:r>
            <a:r>
              <a:rPr kumimoji="0" lang="en-US" sz="2800" b="1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in </a:t>
            </a:r>
            <a:r>
              <a:rPr lang="en-US" sz="2800" b="1">
                <a:ea typeface="+mn-lt"/>
                <a:cs typeface="+mn-lt"/>
              </a:rPr>
              <a:t>hazardous environments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, </a:t>
            </a:r>
            <a:r>
              <a:rPr lang="en-US" sz="2800">
                <a:ea typeface="+mn-lt"/>
                <a:cs typeface="+mn-lt"/>
              </a:rPr>
              <a:t>aiding 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in </a:t>
            </a:r>
            <a:r>
              <a:rPr lang="en-US" sz="2800" b="1">
                <a:ea typeface="+mn-lt"/>
                <a:cs typeface="+mn-lt"/>
              </a:rPr>
              <a:t>disaster response, exploration</a:t>
            </a:r>
            <a:r>
              <a:rPr kumimoji="0" lang="en-US" sz="2800" b="1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, and </a:t>
            </a:r>
            <a:r>
              <a:rPr lang="en-US" sz="2800" b="1">
                <a:ea typeface="+mn-lt"/>
                <a:cs typeface="+mn-lt"/>
              </a:rPr>
              <a:t>surveillance</a:t>
            </a:r>
            <a:r>
              <a:rPr kumimoji="0" lang="en-US" sz="2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64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508273"/>
            <a:ext cx="7686676" cy="338554"/>
          </a:xfrm>
          <a:custGeom>
            <a:avLst/>
            <a:gdLst>
              <a:gd name="connsiteX0" fmla="*/ 0 w 6172200"/>
              <a:gd name="connsiteY0" fmla="*/ 0 h 369332"/>
              <a:gd name="connsiteX1" fmla="*/ 6172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  <a:gd name="connsiteX0" fmla="*/ 0 w 6172200"/>
              <a:gd name="connsiteY0" fmla="*/ 0 h 369332"/>
              <a:gd name="connsiteX1" fmla="*/ 5791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200" h="369332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spc="600">
                <a:solidFill>
                  <a:schemeClr val="bg1"/>
                </a:solidFill>
                <a:latin typeface="Gill Sans MT" panose="020B0502020104020203" pitchFamily="34" charset="0"/>
              </a:rPr>
              <a:t>LEARN . GROW .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8421A-9C9E-4220-9651-88BDC87CB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88" y="105155"/>
            <a:ext cx="619959" cy="706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DA01F5-CB6B-44C8-8D32-7A3A8E31C96A}"/>
              </a:ext>
            </a:extLst>
          </p:cNvPr>
          <p:cNvSpPr txBox="1"/>
          <p:nvPr/>
        </p:nvSpPr>
        <p:spPr>
          <a:xfrm>
            <a:off x="123753" y="38111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BA62646-A8F2-4517-BFEC-A9F9E55B6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309401"/>
              </p:ext>
            </p:extLst>
          </p:nvPr>
        </p:nvGraphicFramePr>
        <p:xfrm>
          <a:off x="214196" y="1361292"/>
          <a:ext cx="11763608" cy="4998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38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Sl.No</a:t>
                      </a:r>
                      <a:endParaRPr 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Authors &amp; Publications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 and Observations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005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  <a:p>
                      <a:endParaRPr lang="en-IN"/>
                    </a:p>
                    <a:p>
                      <a:endParaRPr lang="en-IN"/>
                    </a:p>
                    <a:p>
                      <a:endParaRPr lang="en-IN"/>
                    </a:p>
                    <a:p>
                      <a:endParaRPr lang="en-IN"/>
                    </a:p>
                    <a:p>
                      <a:endParaRPr lang="en-IN"/>
                    </a:p>
                    <a:p>
                      <a:endParaRPr lang="en-IN"/>
                    </a:p>
                    <a:p>
                      <a:endParaRPr lang="en-IN"/>
                    </a:p>
                    <a:p>
                      <a:endParaRPr lang="en-IN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“Intelligent Control of Multilegged Robot Smooth Motion: A Review</a:t>
                      </a:r>
                      <a:r>
                        <a:rPr lang="en-IN"/>
                        <a:t>"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YONGYONG ZHAO 1 , JINGHUA WANG 1,2, (Member, IEEE), GUOHUA CAO3 , YI YUAN1 , XU YAO1 , AND LUQIANG QI1 </a:t>
                      </a:r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This study presents gait optimization algorithm and motion planning with its core mechanical aspects from different patterns while it is found out that trot gait algorithm is more efficient.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0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508273"/>
            <a:ext cx="7686676" cy="338554"/>
          </a:xfrm>
          <a:custGeom>
            <a:avLst/>
            <a:gdLst>
              <a:gd name="connsiteX0" fmla="*/ 0 w 6172200"/>
              <a:gd name="connsiteY0" fmla="*/ 0 h 369332"/>
              <a:gd name="connsiteX1" fmla="*/ 6172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  <a:gd name="connsiteX0" fmla="*/ 0 w 6172200"/>
              <a:gd name="connsiteY0" fmla="*/ 0 h 369332"/>
              <a:gd name="connsiteX1" fmla="*/ 5791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200" h="369332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spc="600">
                <a:solidFill>
                  <a:schemeClr val="bg1"/>
                </a:solidFill>
                <a:latin typeface="Gill Sans MT" panose="020B0502020104020203" pitchFamily="34" charset="0"/>
              </a:rPr>
              <a:t>LEARN . GROW .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8421A-9C9E-4220-9651-88BDC87CB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88" y="105155"/>
            <a:ext cx="619959" cy="706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DA01F5-CB6B-44C8-8D32-7A3A8E31C96A}"/>
              </a:ext>
            </a:extLst>
          </p:cNvPr>
          <p:cNvSpPr txBox="1"/>
          <p:nvPr/>
        </p:nvSpPr>
        <p:spPr>
          <a:xfrm>
            <a:off x="123753" y="20437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</a:t>
            </a:r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…) 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BA62646-A8F2-4517-BFEC-A9F9E55B6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253379"/>
              </p:ext>
            </p:extLst>
          </p:nvPr>
        </p:nvGraphicFramePr>
        <p:xfrm>
          <a:off x="214276" y="966929"/>
          <a:ext cx="11763447" cy="543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4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0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Sl.No</a:t>
                      </a:r>
                      <a:endParaRPr 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Authors &amp; Publications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 and Observations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4649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"ANYmal: A Dynamic Quadruped Robot"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Hutter et al., </a:t>
                      </a:r>
                      <a:r>
                        <a:rPr lang="en-IN" i="1"/>
                        <a:t>IEEE Robotics and Automation Letters (RAL)</a:t>
                      </a:r>
                      <a:r>
                        <a:rPr lang="en-IN"/>
                        <a:t>, 2017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ANYmal uses torque-controlled joints for agile locomotion. It is capable of autonomous terrain adaptation and energy-efficient movement, supported by real-time feedback from onboard sensors.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204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"Cheetah 3: Blind Locomotion"</a:t>
                      </a:r>
                      <a:endParaRPr lang="pl-PL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Kim et al., </a:t>
                      </a:r>
                      <a:r>
                        <a:rPr lang="en-IN" i="1"/>
                        <a:t>IEEE/RSJ IROS</a:t>
                      </a:r>
                      <a:r>
                        <a:rPr lang="en-IN"/>
                        <a:t>, 2018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Cheetah 3 achieved blind locomotion using proprioceptive feedback and model-based control. The robot successfully navigates stairs and obstacles without relying on vision.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508273"/>
            <a:ext cx="7686676" cy="338554"/>
          </a:xfrm>
          <a:custGeom>
            <a:avLst/>
            <a:gdLst>
              <a:gd name="connsiteX0" fmla="*/ 0 w 6172200"/>
              <a:gd name="connsiteY0" fmla="*/ 0 h 369332"/>
              <a:gd name="connsiteX1" fmla="*/ 6172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  <a:gd name="connsiteX0" fmla="*/ 0 w 6172200"/>
              <a:gd name="connsiteY0" fmla="*/ 0 h 369332"/>
              <a:gd name="connsiteX1" fmla="*/ 5791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200" h="369332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spc="600">
                <a:solidFill>
                  <a:schemeClr val="bg1"/>
                </a:solidFill>
                <a:latin typeface="Gill Sans MT" panose="020B0502020104020203" pitchFamily="34" charset="0"/>
              </a:rPr>
              <a:t>LEARN . GROW .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8421A-9C9E-4220-9651-88BDC87CB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88" y="105155"/>
            <a:ext cx="619959" cy="706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DA01F5-CB6B-44C8-8D32-7A3A8E31C96A}"/>
              </a:ext>
            </a:extLst>
          </p:cNvPr>
          <p:cNvSpPr txBox="1"/>
          <p:nvPr/>
        </p:nvSpPr>
        <p:spPr>
          <a:xfrm>
            <a:off x="232937" y="25821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</a:t>
            </a:r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…) 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BA62646-A8F2-4517-BFEC-A9F9E55B6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40057"/>
              </p:ext>
            </p:extLst>
          </p:nvPr>
        </p:nvGraphicFramePr>
        <p:xfrm>
          <a:off x="264161" y="966929"/>
          <a:ext cx="11694902" cy="554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Sl.No</a:t>
                      </a:r>
                      <a:endParaRPr 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Authors &amp; Publications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 and Observations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534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"Vision-Assisted Quadruped Control"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Kolvenbach et al., </a:t>
                      </a:r>
                      <a:r>
                        <a:rPr lang="en-US" i="1"/>
                        <a:t>Robotics and Automation Letters (RAL)</a:t>
                      </a:r>
                      <a:r>
                        <a:rPr lang="en-US"/>
                        <a:t>, 2019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sensor integration and perception improve the stability and decision-making of quadruped robots on complex terrains.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53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BigDog</a:t>
                      </a:r>
                      <a:r>
                        <a:rPr lang="en-IN"/>
                        <a:t>: The Rough-Terrain Quadruped"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Raibert</a:t>
                      </a:r>
                      <a:r>
                        <a:rPr lang="en-US"/>
                        <a:t> et al., IEEE Robotics and Automation, 2008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BigDog</a:t>
                      </a:r>
                      <a:r>
                        <a:rPr lang="en-US"/>
                        <a:t> uses hydraulic actuators and advanced dynamic stability control to navigate rough terrain. The robot successfully carried heavy loads, demonstrating robustness in extreme environments.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81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92AB-127E-9A95-9D48-8FFBB587F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7D64DB-4551-7751-4F01-B0E7F431EAF9}"/>
              </a:ext>
            </a:extLst>
          </p:cNvPr>
          <p:cNvSpPr txBox="1"/>
          <p:nvPr/>
        </p:nvSpPr>
        <p:spPr>
          <a:xfrm>
            <a:off x="0" y="6508273"/>
            <a:ext cx="7686676" cy="338554"/>
          </a:xfrm>
          <a:custGeom>
            <a:avLst/>
            <a:gdLst>
              <a:gd name="connsiteX0" fmla="*/ 0 w 6172200"/>
              <a:gd name="connsiteY0" fmla="*/ 0 h 369332"/>
              <a:gd name="connsiteX1" fmla="*/ 6172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  <a:gd name="connsiteX0" fmla="*/ 0 w 6172200"/>
              <a:gd name="connsiteY0" fmla="*/ 0 h 369332"/>
              <a:gd name="connsiteX1" fmla="*/ 5791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200" h="369332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spc="600">
                <a:solidFill>
                  <a:schemeClr val="bg1"/>
                </a:solidFill>
                <a:latin typeface="Gill Sans MT" panose="020B0502020104020203" pitchFamily="34" charset="0"/>
              </a:rPr>
              <a:t>LEARN . GROW .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55CEC-ED1B-2403-8D90-FF32E4187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88" y="105155"/>
            <a:ext cx="619959" cy="706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56D5D-63C8-6E78-480F-29CF1EE9EFAE}"/>
              </a:ext>
            </a:extLst>
          </p:cNvPr>
          <p:cNvSpPr txBox="1"/>
          <p:nvPr/>
        </p:nvSpPr>
        <p:spPr>
          <a:xfrm>
            <a:off x="232937" y="25821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</a:t>
            </a:r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…) 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FE23DC53-1570-237F-0665-6FA755F4D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583803"/>
              </p:ext>
            </p:extLst>
          </p:nvPr>
        </p:nvGraphicFramePr>
        <p:xfrm>
          <a:off x="264161" y="966929"/>
          <a:ext cx="11694902" cy="554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Sl.No</a:t>
                      </a:r>
                      <a:endParaRPr 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Authors &amp; Publications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 and Observations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534"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“Dynamic locomotion of quadruped robots.”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K.Y. LEE and J.S.KIM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sensor integration and perception improve planning of the different available gait algorithms.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88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508273"/>
            <a:ext cx="7686676" cy="338554"/>
          </a:xfrm>
          <a:custGeom>
            <a:avLst/>
            <a:gdLst>
              <a:gd name="connsiteX0" fmla="*/ 0 w 6172200"/>
              <a:gd name="connsiteY0" fmla="*/ 0 h 369332"/>
              <a:gd name="connsiteX1" fmla="*/ 6172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  <a:gd name="connsiteX0" fmla="*/ 0 w 6172200"/>
              <a:gd name="connsiteY0" fmla="*/ 0 h 369332"/>
              <a:gd name="connsiteX1" fmla="*/ 5791200 w 6172200"/>
              <a:gd name="connsiteY1" fmla="*/ 0 h 369332"/>
              <a:gd name="connsiteX2" fmla="*/ 6172200 w 6172200"/>
              <a:gd name="connsiteY2" fmla="*/ 369332 h 369332"/>
              <a:gd name="connsiteX3" fmla="*/ 0 w 6172200"/>
              <a:gd name="connsiteY3" fmla="*/ 369332 h 369332"/>
              <a:gd name="connsiteX4" fmla="*/ 0 w 61722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200" h="369332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spc="600">
                <a:solidFill>
                  <a:schemeClr val="bg1"/>
                </a:solidFill>
                <a:latin typeface="Gill Sans MT" panose="020B0502020104020203" pitchFamily="34" charset="0"/>
              </a:rPr>
              <a:t>LEARN . GROW .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8421A-9C9E-4220-9651-88BDC87CB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88" y="105155"/>
            <a:ext cx="619959" cy="706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FF461-9FE9-4887-BF81-06D8EFF5BCC4}"/>
              </a:ext>
            </a:extLst>
          </p:cNvPr>
          <p:cNvSpPr txBox="1"/>
          <p:nvPr/>
        </p:nvSpPr>
        <p:spPr>
          <a:xfrm>
            <a:off x="365687" y="246377"/>
            <a:ext cx="1219200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 METHODOLOGY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91A179-9FDB-42B9-9071-9C33AC2B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79" y="1155064"/>
            <a:ext cx="11575045" cy="5259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E6CF2-4FA5-A388-4411-E332E5FE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87" y="812006"/>
            <a:ext cx="11137933" cy="638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300" b="1" dirty="0">
                <a:ea typeface="+mn-lt"/>
                <a:cs typeface="+mn-lt"/>
              </a:rPr>
              <a:t>Concept &amp; Design</a:t>
            </a:r>
            <a:endParaRPr lang="en-US" sz="2300" dirty="0">
              <a:ea typeface="+mn-lt"/>
              <a:cs typeface="+mn-lt"/>
            </a:endParaRPr>
          </a:p>
          <a:p>
            <a:r>
              <a:rPr lang="en-US" sz="2300" dirty="0">
                <a:ea typeface="+mn-lt"/>
                <a:cs typeface="+mn-lt"/>
              </a:rPr>
              <a:t> Defined project objectives for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a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search and rescue </a:t>
            </a:r>
            <a:r>
              <a:rPr lang="en-US" sz="2300" b="1" dirty="0">
                <a:ea typeface="+mn-lt"/>
                <a:cs typeface="+mn-lt"/>
              </a:rPr>
              <a:t>quadruped</a:t>
            </a:r>
            <a:r>
              <a:rPr lang="en-US" sz="2300" dirty="0">
                <a:ea typeface="+mn-lt"/>
                <a:cs typeface="+mn-lt"/>
              </a:rPr>
              <a:t>.</a:t>
            </a:r>
          </a:p>
          <a:p>
            <a:r>
              <a:rPr lang="en-US" sz="2300" dirty="0">
                <a:ea typeface="+mn-lt"/>
                <a:cs typeface="+mn-lt"/>
              </a:rPr>
              <a:t> Designed the robot’s mechanical structure from an open source.</a:t>
            </a:r>
            <a:endParaRPr lang="en-US" sz="23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300" b="1" dirty="0">
                <a:ea typeface="+mn-lt"/>
                <a:cs typeface="+mn-lt"/>
              </a:rPr>
              <a:t>Kinematics &amp; Gait Planning</a:t>
            </a:r>
            <a:endParaRPr lang="en-US" sz="2300" dirty="0">
              <a:ea typeface="+mn-lt"/>
              <a:cs typeface="+mn-lt"/>
            </a:endParaRPr>
          </a:p>
          <a:p>
            <a:r>
              <a:rPr lang="en-US" sz="2300" dirty="0">
                <a:ea typeface="+mn-lt"/>
                <a:cs typeface="+mn-lt"/>
              </a:rPr>
              <a:t> Developed </a:t>
            </a:r>
            <a:r>
              <a:rPr lang="en-US" sz="2300" b="1" dirty="0">
                <a:ea typeface="+mn-lt"/>
                <a:cs typeface="+mn-lt"/>
              </a:rPr>
              <a:t>inverse kinematics</a:t>
            </a:r>
            <a:r>
              <a:rPr lang="en-US" sz="2300" dirty="0">
                <a:ea typeface="+mn-lt"/>
                <a:cs typeface="+mn-lt"/>
              </a:rPr>
              <a:t> for precise leg movement.</a:t>
            </a:r>
          </a:p>
          <a:p>
            <a:r>
              <a:rPr lang="en-US" sz="2300" dirty="0">
                <a:ea typeface="+mn-lt"/>
                <a:cs typeface="+mn-lt"/>
              </a:rPr>
              <a:t> Implemented a </a:t>
            </a:r>
            <a:r>
              <a:rPr lang="en-US" sz="2300" b="1" dirty="0">
                <a:ea typeface="+mn-lt"/>
                <a:cs typeface="+mn-lt"/>
              </a:rPr>
              <a:t>trot gait algorithm</a:t>
            </a:r>
            <a:r>
              <a:rPr lang="en-US" sz="2300" dirty="0">
                <a:ea typeface="+mn-lt"/>
                <a:cs typeface="+mn-lt"/>
              </a:rPr>
              <a:t> for stable locomotion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endParaRPr lang="en-US" sz="23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300" b="1" dirty="0">
                <a:ea typeface="+mn-lt"/>
                <a:cs typeface="+mn-lt"/>
              </a:rPr>
              <a:t>Hardware Integration</a:t>
            </a:r>
            <a:endParaRPr lang="en-US" sz="2300" dirty="0">
              <a:ea typeface="+mn-lt"/>
              <a:cs typeface="+mn-lt"/>
            </a:endParaRPr>
          </a:p>
          <a:p>
            <a:r>
              <a:rPr lang="en-US" sz="2300" dirty="0">
                <a:ea typeface="+mn-lt"/>
                <a:cs typeface="+mn-lt"/>
              </a:rPr>
              <a:t> Assembled components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: </a:t>
            </a:r>
            <a:r>
              <a:rPr lang="en-US" sz="2300" b="1" dirty="0">
                <a:ea typeface="+mn-lt"/>
                <a:cs typeface="+mn-lt"/>
              </a:rPr>
              <a:t>Raspberry Pi, servo motors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, </a:t>
            </a:r>
            <a:r>
              <a:rPr lang="en-US" sz="2300" b="1" dirty="0">
                <a:ea typeface="+mn-lt"/>
                <a:cs typeface="+mn-lt"/>
              </a:rPr>
              <a:t>ultrasonic sensors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, and </a:t>
            </a:r>
            <a:r>
              <a:rPr lang="en-US" sz="2300" b="1" dirty="0">
                <a:ea typeface="+mn-lt"/>
                <a:cs typeface="+mn-lt"/>
              </a:rPr>
              <a:t>IMU (MPU6050)</a:t>
            </a:r>
            <a:r>
              <a:rPr lang="en-US" sz="2300" dirty="0">
                <a:ea typeface="+mn-lt"/>
                <a:cs typeface="+mn-lt"/>
              </a:rPr>
              <a:t>.</a:t>
            </a:r>
          </a:p>
          <a:p>
            <a:r>
              <a:rPr lang="en-US" sz="2300" dirty="0">
                <a:ea typeface="+mn-lt"/>
                <a:cs typeface="+mn-lt"/>
              </a:rPr>
              <a:t> Designed and tested electronic circuits for motor control and sensor interfacing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endParaRPr lang="en-US" sz="23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300" b="1" dirty="0">
                <a:ea typeface="+mn-lt"/>
                <a:cs typeface="+mn-lt"/>
              </a:rPr>
              <a:t>ROS2 &amp; Simulation</a:t>
            </a:r>
            <a:endParaRPr lang="en-US" sz="2300" dirty="0">
              <a:ea typeface="+mn-lt"/>
              <a:cs typeface="+mn-lt"/>
            </a:endParaRPr>
          </a:p>
          <a:p>
            <a:r>
              <a:rPr lang="en-US" sz="2300" dirty="0">
                <a:ea typeface="+mn-lt"/>
                <a:cs typeface="+mn-lt"/>
              </a:rPr>
              <a:t> Developed </a:t>
            </a:r>
            <a:r>
              <a:rPr lang="en-US" sz="2300" b="1" dirty="0">
                <a:ea typeface="+mn-lt"/>
                <a:cs typeface="+mn-lt"/>
              </a:rPr>
              <a:t>custom ROS2 controllers</a:t>
            </a:r>
            <a:r>
              <a:rPr lang="en-US" sz="2300" dirty="0">
                <a:ea typeface="+mn-lt"/>
                <a:cs typeface="+mn-lt"/>
              </a:rPr>
              <a:t> for motion execution.</a:t>
            </a:r>
          </a:p>
          <a:p>
            <a:r>
              <a:rPr lang="en-US" sz="2300" dirty="0">
                <a:ea typeface="+mn-lt"/>
                <a:cs typeface="+mn-lt"/>
              </a:rPr>
              <a:t> Used </a:t>
            </a:r>
            <a:r>
              <a:rPr lang="en-US" sz="2300" b="1" dirty="0">
                <a:ea typeface="+mn-lt"/>
                <a:cs typeface="+mn-lt"/>
              </a:rPr>
              <a:t>Gazebo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for </a:t>
            </a:r>
            <a:r>
              <a:rPr lang="en-US" sz="2300" b="1" dirty="0">
                <a:ea typeface="+mn-lt"/>
                <a:cs typeface="+mn-lt"/>
              </a:rPr>
              <a:t>simulation</a:t>
            </a:r>
            <a:r>
              <a:rPr lang="en-US" sz="2300" dirty="0">
                <a:ea typeface="+mn-lt"/>
                <a:cs typeface="+mn-lt"/>
              </a:rPr>
              <a:t> before real-world testing.</a:t>
            </a:r>
          </a:p>
          <a:p>
            <a:pPr>
              <a:buFont typeface="Arial"/>
              <a:buChar char="•"/>
            </a:pPr>
            <a:r>
              <a:rPr lang="en-US" sz="2300" b="1" dirty="0">
                <a:ea typeface="+mn-lt"/>
                <a:cs typeface="+mn-lt"/>
              </a:rPr>
              <a:t>Testing &amp; Optimization</a:t>
            </a:r>
            <a:endParaRPr lang="en-US" sz="2300" dirty="0">
              <a:ea typeface="+mn-lt"/>
              <a:cs typeface="+mn-lt"/>
            </a:endParaRPr>
          </a:p>
          <a:p>
            <a:r>
              <a:rPr lang="en-US" sz="2300" dirty="0">
                <a:ea typeface="+mn-lt"/>
                <a:cs typeface="+mn-lt"/>
              </a:rPr>
              <a:t> Conducting multiple </a:t>
            </a:r>
            <a:r>
              <a:rPr lang="en-US" sz="2300" b="1" dirty="0">
                <a:ea typeface="+mn-lt"/>
                <a:cs typeface="+mn-lt"/>
              </a:rPr>
              <a:t>real-world trials</a:t>
            </a:r>
            <a:r>
              <a:rPr lang="en-US" sz="2300" dirty="0">
                <a:ea typeface="+mn-lt"/>
                <a:cs typeface="+mn-lt"/>
              </a:rPr>
              <a:t> for stability and responsiveness.</a:t>
            </a:r>
            <a:endParaRPr lang="en-US" sz="2300" dirty="0">
              <a:ea typeface="Calibri"/>
              <a:cs typeface="Calibri"/>
            </a:endParaRPr>
          </a:p>
          <a:p>
            <a:r>
              <a:rPr lang="en-US" sz="2300" dirty="0">
                <a:ea typeface="+mn-lt"/>
                <a:cs typeface="+mn-lt"/>
              </a:rPr>
              <a:t> Fine-tuned algorithms for </a:t>
            </a:r>
            <a:r>
              <a:rPr lang="en-US" sz="2300" b="1" dirty="0">
                <a:ea typeface="+mn-lt"/>
                <a:cs typeface="+mn-lt"/>
              </a:rPr>
              <a:t>efficient movement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and </a:t>
            </a:r>
            <a:r>
              <a:rPr lang="en-US" sz="2300" b="1" dirty="0">
                <a:ea typeface="+mn-lt"/>
                <a:cs typeface="+mn-lt"/>
              </a:rPr>
              <a:t>obstacle avoidance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endParaRPr lang="en-US" sz="23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300" b="1" dirty="0"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88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8421A-9C9E-4220-9651-88BDC87CB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88" y="105155"/>
            <a:ext cx="619959" cy="70685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255D24-C195-67AF-2A19-ED1922C8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21" y="-204201"/>
            <a:ext cx="10515600" cy="1325563"/>
          </a:xfrm>
        </p:spPr>
        <p:txBody>
          <a:bodyPr/>
          <a:lstStyle/>
          <a:p>
            <a:pPr algn="just"/>
            <a:r>
              <a:rPr lang="en-US" sz="3200" b="1" dirty="0">
                <a:latin typeface="Times New Roman"/>
                <a:cs typeface="Times New Roman"/>
              </a:rPr>
              <a:t>THEORETICAL CALCULATIONS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596B9-F099-B4B8-0FFB-9890BA5771F0}"/>
              </a:ext>
            </a:extLst>
          </p:cNvPr>
          <p:cNvSpPr txBox="1"/>
          <p:nvPr/>
        </p:nvSpPr>
        <p:spPr>
          <a:xfrm>
            <a:off x="605221" y="812006"/>
            <a:ext cx="11313317" cy="664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Inverse Kinematics Using DH Parameters:</a:t>
            </a:r>
          </a:p>
          <a:p>
            <a:r>
              <a:rPr lang="en-US" sz="2400" dirty="0"/>
              <a:t>To compute the joint angles </a:t>
            </a:r>
            <a:r>
              <a:rPr lang="en-US" sz="2400" b="1" dirty="0"/>
              <a:t>(𝜃1, 𝜃2, 𝜃3)</a:t>
            </a:r>
            <a:r>
              <a:rPr lang="en-US" sz="2400" dirty="0"/>
              <a:t> for each leg, we work backward from the desired foot position </a:t>
            </a:r>
            <a:r>
              <a:rPr lang="en-US" sz="2400" b="1" dirty="0"/>
              <a:t>(𝑥,𝑦,𝑧)</a:t>
            </a:r>
            <a:r>
              <a:rPr lang="en-US" sz="2400" dirty="0"/>
              <a:t> using the </a:t>
            </a:r>
            <a:r>
              <a:rPr lang="en-US" sz="2400" dirty="0" err="1"/>
              <a:t>Denavit-Hartenberg</a:t>
            </a:r>
            <a:r>
              <a:rPr lang="en-US" sz="2400" dirty="0"/>
              <a:t> (DH) parameters: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𝜃𝑖 (Joint angles – to be calculated)</a:t>
            </a:r>
            <a:endParaRPr lang="en-US" sz="2400" b="1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𝛼𝑖 (Link twists)</a:t>
            </a:r>
            <a:endParaRPr lang="en-US" sz="2400" b="1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𝑎𝑖 (Link lengths)</a:t>
            </a:r>
            <a:endParaRPr lang="en-US" sz="2400" b="1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𝑑𝑖 (Link offsets)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/>
              <a:t>Step 1: Solve for Hip Yaw Joint (𝜃₁)</a:t>
            </a:r>
            <a:endParaRPr lang="en-US" sz="2400" b="1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/>
              <a:t>Determines the </a:t>
            </a:r>
            <a:r>
              <a:rPr lang="en-US" sz="2400" b="1" dirty="0"/>
              <a:t>rotation of the leg in the XY plane</a:t>
            </a:r>
            <a:r>
              <a:rPr lang="en-US" sz="2400" dirty="0"/>
              <a:t>.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/>
              <a:t>𝜃₁ = </a:t>
            </a:r>
            <a:r>
              <a:rPr lang="en-US" sz="2400" b="1" dirty="0"/>
              <a:t>atan2(y, x)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/>
              <a:t>Step 2: Solve for Hip Pitch and Knee Joints (𝜃₂, 𝜃₃)</a:t>
            </a:r>
            <a:endParaRPr lang="en-US" sz="2400" b="1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/>
              <a:t>Use the </a:t>
            </a:r>
            <a:r>
              <a:rPr lang="en-US" sz="2400" b="1" dirty="0"/>
              <a:t>Law of Cosines</a:t>
            </a:r>
            <a:r>
              <a:rPr lang="en-US" sz="2400" dirty="0"/>
              <a:t> to determine joint angles based on the distance </a:t>
            </a:r>
            <a:r>
              <a:rPr lang="en-US" sz="2400" b="1" dirty="0"/>
              <a:t>r</a:t>
            </a:r>
            <a:r>
              <a:rPr lang="en-US" sz="2400" dirty="0"/>
              <a:t> from the hip to the foot.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D7783C2-F482-83A2-4D70-B1BB79763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307" y="5369719"/>
            <a:ext cx="5314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1333</Words>
  <Application>Microsoft Office PowerPoint</Application>
  <PresentationFormat>Widescreen</PresentationFormat>
  <Paragraphs>192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Swis721 BlkCn BT</vt:lpstr>
      <vt:lpstr>Times New Roman</vt:lpstr>
      <vt:lpstr>Office Theme</vt:lpstr>
      <vt:lpstr>  Project Area :  LOCOMOTION OF QUADRUPED ROBOT Project Topic    :  QUADRUPED ROBOT – SEARCH AND RESCUE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THEORETICAL CALCULATIONS</vt:lpstr>
      <vt:lpstr>PowerPoint Presentation</vt:lpstr>
      <vt:lpstr>VALIDATION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492-Project First Progress Assessment</dc:title>
  <dc:creator>ABRAHAM K EC</dc:creator>
  <cp:lastModifiedBy>tominmichael2003@gmail.com</cp:lastModifiedBy>
  <cp:revision>4</cp:revision>
  <dcterms:modified xsi:type="dcterms:W3CDTF">2025-02-19T22:25:54Z</dcterms:modified>
</cp:coreProperties>
</file>