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tags/tag2.xml" ContentType="application/vnd.openxmlformats-officedocument.presentationml.tags+xml"/>
  <Override PartName="/ppt/notesSlides/notesSlide12.xml" ContentType="application/vnd.openxmlformats-officedocument.presentationml.notesSlide+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8"/>
  </p:notesMasterIdLst>
  <p:sldIdLst>
    <p:sldId id="259" r:id="rId2"/>
    <p:sldId id="257" r:id="rId3"/>
    <p:sldId id="263" r:id="rId4"/>
    <p:sldId id="276" r:id="rId5"/>
    <p:sldId id="277" r:id="rId6"/>
    <p:sldId id="278" r:id="rId7"/>
    <p:sldId id="284" r:id="rId8"/>
    <p:sldId id="279" r:id="rId9"/>
    <p:sldId id="265" r:id="rId10"/>
    <p:sldId id="274" r:id="rId11"/>
    <p:sldId id="275" r:id="rId12"/>
    <p:sldId id="266" r:id="rId13"/>
    <p:sldId id="282" r:id="rId14"/>
    <p:sldId id="260" r:id="rId15"/>
    <p:sldId id="288" r:id="rId16"/>
    <p:sldId id="287"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3275B3-BE4A-4805-B08B-E04701B8D13A}">
          <p14:sldIdLst>
            <p14:sldId id="259"/>
            <p14:sldId id="257"/>
          </p14:sldIdLst>
        </p14:section>
        <p14:section name="Untitled Section" id="{77885AA9-30C6-4764-81E3-49B3B32B0D18}">
          <p14:sldIdLst>
            <p14:sldId id="263"/>
            <p14:sldId id="276"/>
            <p14:sldId id="277"/>
            <p14:sldId id="278"/>
            <p14:sldId id="284"/>
            <p14:sldId id="279"/>
            <p14:sldId id="265"/>
            <p14:sldId id="274"/>
            <p14:sldId id="275"/>
            <p14:sldId id="266"/>
            <p14:sldId id="282"/>
            <p14:sldId id="260"/>
            <p14:sldId id="288"/>
            <p14:sldId id="287"/>
          </p14:sldIdLst>
        </p14:section>
      </p14:sectionLst>
    </p:ext>
    <p:ext uri="{EFAFB233-063F-42B5-8137-9DF3F51BA10A}">
      <p15:sldGuideLst xmlns:p15="http://schemas.microsoft.com/office/powerpoint/2012/main">
        <p15:guide id="1" orient="horz" pos="213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66" autoAdjust="0"/>
    <p:restoredTop sz="93447" autoAdjust="0"/>
  </p:normalViewPr>
  <p:slideViewPr>
    <p:cSldViewPr snapToGrid="0" showGuides="1">
      <p:cViewPr varScale="1">
        <p:scale>
          <a:sx n="82" d="100"/>
          <a:sy n="82" d="100"/>
        </p:scale>
        <p:origin x="638" y="62"/>
      </p:cViewPr>
      <p:guideLst>
        <p:guide orient="horz" pos="2133"/>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0:3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2:21"/>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0:35"/>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3-20T14:12:2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2298D-2FFE-4517-8E10-E9394894EEAF}"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C1D7D-EFEA-4841-959A-F45461074D0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9E14-0A04-42CB-BA3A-A312434E8E04}" type="datetimeFigureOut">
              <a:rPr lang="en-IN" smtClean="0"/>
              <a:t>20-07-2025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C49E14-0A04-42CB-BA3A-A312434E8E04}"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C49E14-0A04-42CB-BA3A-A312434E8E04}" type="datetimeFigureOut">
              <a:rPr lang="en-IN" smtClean="0"/>
              <a:t>20-07-2025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49E14-0A04-42CB-BA3A-A312434E8E04}" type="datetimeFigureOut">
              <a:rPr lang="en-IN" smtClean="0"/>
              <a:t>20-07-2025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49E14-0A04-42CB-BA3A-A312434E8E04}" type="datetimeFigureOut">
              <a:rPr lang="en-IN" smtClean="0"/>
              <a:t>20-07-2025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t>20-07-2025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49E14-0A04-42CB-BA3A-A312434E8E04}" type="datetimeFigureOut">
              <a:rPr lang="en-IN" smtClean="0"/>
              <a:t>20-07-2025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A77F8-7CC5-4988-A0C0-1E2E2968A9A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 Id="rId9" Type="http://schemas.microsoft.com/office/2007/relationships/hdphoto" Target="../media/hdphoto1.wdp"/></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2.xml"/><Relationship Id="rId7" Type="http://schemas.openxmlformats.org/officeDocument/2006/relationships/customXml" Target="../ink/ink4.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customXml" Target="../ink/ink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822249" y="265725"/>
            <a:ext cx="4384982" cy="1107996"/>
          </a:xfrm>
          <a:prstGeom prst="rect">
            <a:avLst/>
          </a:prstGeom>
          <a:noFill/>
        </p:spPr>
        <p:txBody>
          <a:bodyPr wrap="square" rtlCol="0">
            <a:spAutoFit/>
          </a:bodyPr>
          <a:lstStyle/>
          <a:p>
            <a:r>
              <a:rPr lang="en-IN" sz="2400" b="1" dirty="0">
                <a:solidFill>
                  <a:srgbClr val="FF0000"/>
                </a:solidFill>
                <a:latin typeface="Swis721 BlkCn BT" panose="020B0806030502040204" pitchFamily="34" charset="0"/>
              </a:rPr>
              <a:t>SAINTGITS</a:t>
            </a:r>
            <a:endParaRPr lang="en-IN" sz="2400" b="1" dirty="0">
              <a:latin typeface="Swis721 BlkCn BT" panose="020B0806030502040204" pitchFamily="34" charset="0"/>
            </a:endParaRPr>
          </a:p>
          <a:p>
            <a:r>
              <a:rPr lang="en-IN" sz="2400" b="1" dirty="0">
                <a:latin typeface="Swis721 BlkCn BT" panose="020B0806030502040204" pitchFamily="34" charset="0"/>
              </a:rPr>
              <a:t>COLLEGE OF ENGINEERING</a:t>
            </a:r>
          </a:p>
          <a:p>
            <a:r>
              <a:rPr lang="en-IN" dirty="0">
                <a:latin typeface="Gill Sans MT" panose="020B0502020104020203" pitchFamily="34" charset="0"/>
              </a:rPr>
              <a:t>(AUTONOMOUS)</a:t>
            </a:r>
          </a:p>
        </p:txBody>
      </p:sp>
      <p:sp>
        <p:nvSpPr>
          <p:cNvPr id="10" name="TextBox 9"/>
          <p:cNvSpPr txBox="1"/>
          <p:nvPr/>
        </p:nvSpPr>
        <p:spPr>
          <a:xfrm>
            <a:off x="0" y="6407689"/>
            <a:ext cx="7686676" cy="461665"/>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2400" spc="600" dirty="0">
                <a:solidFill>
                  <a:schemeClr val="bg1"/>
                </a:solidFill>
                <a:latin typeface="Gill Sans MT" panose="020B0502020104020203" pitchFamily="34" charset="0"/>
              </a:rPr>
              <a:t>LEARN . GROW . EXCEL</a:t>
            </a:r>
          </a:p>
        </p:txBody>
      </p:sp>
      <p:sp>
        <p:nvSpPr>
          <p:cNvPr id="2" name="Rectangle 1"/>
          <p:cNvSpPr/>
          <p:nvPr/>
        </p:nvSpPr>
        <p:spPr>
          <a:xfrm>
            <a:off x="571500" y="0"/>
            <a:ext cx="1152525" cy="126699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24" y="88460"/>
            <a:ext cx="956075" cy="1090077"/>
          </a:xfrm>
          <a:prstGeom prst="rect">
            <a:avLst/>
          </a:prstGeom>
        </p:spPr>
      </p:pic>
      <p:sp>
        <p:nvSpPr>
          <p:cNvPr id="5" name="Title 4"/>
          <p:cNvSpPr>
            <a:spLocks noGrp="1"/>
          </p:cNvSpPr>
          <p:nvPr>
            <p:ph type="ctrTitle"/>
          </p:nvPr>
        </p:nvSpPr>
        <p:spPr>
          <a:xfrm>
            <a:off x="340468" y="1620250"/>
            <a:ext cx="11802894" cy="1569659"/>
          </a:xfrm>
        </p:spPr>
        <p:txBody>
          <a:bodyPr>
            <a:normAutofit fontScale="90000"/>
          </a:bodyPr>
          <a:lstStyle/>
          <a:p>
            <a:pPr algn="l">
              <a:lnSpc>
                <a:spcPct val="150000"/>
              </a:lnSpc>
            </a:pP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Project Area</a:t>
            </a:r>
            <a:r>
              <a:rPr lang="en-US" sz="3600" b="1" dirty="0">
                <a:latin typeface="Gill Sans MT" panose="020B0502020104020203" pitchFamily="34" charset="0"/>
                <a:cs typeface="Times New Roman" panose="02020603050405020304" pitchFamily="18" charset="0"/>
              </a:rPr>
              <a:t>	:  </a:t>
            </a:r>
            <a:r>
              <a:rPr lang="en-US" sz="2665" b="1" dirty="0">
                <a:latin typeface="Times New Roman" panose="02020603050405020304" pitchFamily="18" charset="0"/>
                <a:cs typeface="Times New Roman" panose="02020603050405020304" pitchFamily="18" charset="0"/>
              </a:rPr>
              <a:t>Autonomous Quadruped robot</a:t>
            </a:r>
            <a:br>
              <a:rPr lang="en-IN" sz="3600" b="1" dirty="0">
                <a:latin typeface="Gill Sans MT" panose="020B0502020104020203" pitchFamily="34"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Project Topic    :  </a:t>
            </a:r>
            <a:r>
              <a:rPr lang="en-US" altLang="en-IN" sz="2665" b="1" dirty="0">
                <a:latin typeface="Times New Roman" panose="02020603050405020304" pitchFamily="18" charset="0"/>
                <a:cs typeface="Times New Roman" panose="02020603050405020304" pitchFamily="18" charset="0"/>
              </a:rPr>
              <a:t>Quadruped Robot</a:t>
            </a:r>
          </a:p>
        </p:txBody>
      </p:sp>
      <p:sp>
        <p:nvSpPr>
          <p:cNvPr id="11" name="TextBox 7"/>
          <p:cNvSpPr txBox="1"/>
          <p:nvPr/>
        </p:nvSpPr>
        <p:spPr>
          <a:xfrm>
            <a:off x="291830" y="3543162"/>
            <a:ext cx="5088553" cy="132207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Gill Sans MT" panose="020B0502020104020203" pitchFamily="34"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Supervisor</a:t>
            </a:r>
          </a:p>
          <a:p>
            <a:pPr algn="just">
              <a:lnSpc>
                <a:spcPct val="150000"/>
              </a:lnSpc>
            </a:pPr>
            <a:r>
              <a:rPr lang="en-US" sz="1600" b="1" dirty="0">
                <a:latin typeface="Gill Sans MT" panose="020B0502020104020203"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Name           :  Er. Pratap Pillai</a:t>
            </a:r>
          </a:p>
          <a:p>
            <a:pPr algn="just">
              <a:lnSpc>
                <a:spcPct val="150000"/>
              </a:lnSpc>
            </a:pPr>
            <a:r>
              <a:rPr lang="en-US" sz="1600" dirty="0">
                <a:latin typeface="Times New Roman" panose="02020603050405020304" pitchFamily="18" charset="0"/>
                <a:cs typeface="Times New Roman" panose="02020603050405020304" pitchFamily="18" charset="0"/>
              </a:rPr>
              <a:t>Designation  :  Assistant Professor</a:t>
            </a:r>
          </a:p>
        </p:txBody>
      </p:sp>
      <p:sp>
        <p:nvSpPr>
          <p:cNvPr id="12" name="TextBox 3"/>
          <p:cNvSpPr txBox="1"/>
          <p:nvPr/>
        </p:nvSpPr>
        <p:spPr>
          <a:xfrm>
            <a:off x="8172562" y="2786731"/>
            <a:ext cx="4240791" cy="26765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200" b="1" dirty="0">
                <a:latin typeface="Times New Roman" panose="02020603050405020304" pitchFamily="18" charset="0"/>
                <a:cs typeface="Times New Roman" panose="02020603050405020304" pitchFamily="18" charset="0"/>
              </a:rPr>
              <a:t>Presented By :</a:t>
            </a: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  SANJITH SAJI(MGP22URB085)</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  SEFIN SURESH(MGP22URB086)</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sym typeface="+mn-ea"/>
              </a:rPr>
              <a:t>   P ARJUN</a:t>
            </a:r>
            <a:r>
              <a:rPr lang="en-US" sz="1600">
                <a:latin typeface="Times New Roman" panose="02020603050405020304" pitchFamily="18" charset="0"/>
                <a:cs typeface="Times New Roman" panose="02020603050405020304" pitchFamily="18" charset="0"/>
                <a:sym typeface="+mn-ea"/>
              </a:rPr>
              <a:t>(MGP22URB077)</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S6 RBB</a:t>
            </a:r>
          </a:p>
          <a:p>
            <a:pPr>
              <a:lnSpc>
                <a:spcPct val="150000"/>
              </a:lnSpc>
            </a:pPr>
            <a:r>
              <a:rPr lang="en-US" sz="1600" dirty="0">
                <a:latin typeface="Times New Roman" panose="02020603050405020304" pitchFamily="18" charset="0"/>
                <a:cs typeface="Times New Roman" panose="02020603050405020304" pitchFamily="18" charset="0"/>
              </a:rPr>
              <a:t>       SAINTGITS College of Engineering</a:t>
            </a:r>
            <a:endParaRPr lang="en-IN" sz="1600" dirty="0">
              <a:latin typeface="Times New Roman" panose="02020603050405020304" pitchFamily="18" charset="0"/>
              <a:cs typeface="Times New Roman" panose="02020603050405020304" pitchFamily="18" charset="0"/>
            </a:endParaRPr>
          </a:p>
        </p:txBody>
      </p:sp>
      <p:sp>
        <p:nvSpPr>
          <p:cNvPr id="9" name="Rectangle 8"/>
          <p:cNvSpPr/>
          <p:nvPr/>
        </p:nvSpPr>
        <p:spPr>
          <a:xfrm>
            <a:off x="4273751" y="88460"/>
            <a:ext cx="6096000" cy="1568450"/>
          </a:xfrm>
          <a:prstGeom prst="rect">
            <a:avLst/>
          </a:prstGeom>
        </p:spPr>
        <p:txBody>
          <a:bodyPr wrap="square">
            <a:spAutoFit/>
          </a:bodyPr>
          <a:lstStyle/>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Project Phase 1</a:t>
            </a:r>
            <a:br>
              <a:rPr lang="en-US" sz="3200" b="1" dirty="0">
                <a:latin typeface="Gill Sans MT" panose="020B0502020104020203" pitchFamily="34" charset="0"/>
                <a:cs typeface="Times New Roman" panose="02020603050405020304" pitchFamily="18" charset="0"/>
              </a:rPr>
            </a:br>
            <a:r>
              <a:rPr lang="en-US" sz="3200" b="1" dirty="0" err="1">
                <a:solidFill>
                  <a:srgbClr val="FF0000"/>
                </a:solidFill>
                <a:latin typeface="Times New Roman" panose="02020603050405020304" pitchFamily="18" charset="0"/>
                <a:cs typeface="Times New Roman" panose="02020603050405020304" pitchFamily="18" charset="0"/>
              </a:rPr>
              <a:t>Zeroth</a:t>
            </a:r>
            <a:r>
              <a:rPr lang="en-US" sz="3200" b="1" dirty="0">
                <a:solidFill>
                  <a:srgbClr val="FF0000"/>
                </a:solidFill>
                <a:latin typeface="Times New Roman" panose="02020603050405020304" pitchFamily="18" charset="0"/>
                <a:cs typeface="Times New Roman" panose="02020603050405020304" pitchFamily="18" charset="0"/>
              </a:rPr>
              <a:t> Review</a:t>
            </a:r>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p:cNvSpPr>
            <a:spLocks noGrp="1"/>
          </p:cNvSpPr>
          <p:nvPr>
            <p:ph type="title"/>
          </p:nvPr>
        </p:nvSpPr>
        <p:spPr>
          <a:xfrm>
            <a:off x="439993" y="0"/>
            <a:ext cx="10515600" cy="1325563"/>
          </a:xfrm>
        </p:spPr>
        <p:txBody>
          <a:bodyPr/>
          <a:lstStyle/>
          <a:p>
            <a:pPr algn="just"/>
            <a:r>
              <a:rPr lang="en-US" sz="3200" b="1" dirty="0" err="1">
                <a:latin typeface="Times New Roman" panose="02020603050405020304" pitchFamily="18" charset="0"/>
                <a:cs typeface="Times New Roman" panose="02020603050405020304" pitchFamily="18" charset="0"/>
              </a:rPr>
              <a:t>WorkFlow</a:t>
            </a:r>
            <a:endParaRPr lang="en-IN" b="1" dirty="0"/>
          </a:p>
        </p:txBody>
      </p:sp>
      <p:sp>
        <p:nvSpPr>
          <p:cNvPr id="9" name="Oval 8"/>
          <p:cNvSpPr/>
          <p:nvPr/>
        </p:nvSpPr>
        <p:spPr>
          <a:xfrm>
            <a:off x="5058697" y="206477"/>
            <a:ext cx="1769806" cy="6636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START</a:t>
            </a:r>
          </a:p>
        </p:txBody>
      </p:sp>
      <p:sp>
        <p:nvSpPr>
          <p:cNvPr id="11" name="Rounded Rectangle 10"/>
          <p:cNvSpPr/>
          <p:nvPr/>
        </p:nvSpPr>
        <p:spPr>
          <a:xfrm>
            <a:off x="5087399" y="1138752"/>
            <a:ext cx="1710813" cy="648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latin typeface="Times New Roman" panose="02020603050405020304" pitchFamily="18" charset="0"/>
                <a:cs typeface="Times New Roman" panose="02020603050405020304" pitchFamily="18" charset="0"/>
              </a:rPr>
              <a:t>Simulation</a:t>
            </a:r>
          </a:p>
        </p:txBody>
      </p:sp>
      <p:cxnSp>
        <p:nvCxnSpPr>
          <p:cNvPr id="19" name="Straight Arrow Connector 18"/>
          <p:cNvCxnSpPr>
            <a:stCxn id="9" idx="4"/>
            <a:endCxn id="11" idx="0"/>
          </p:cNvCxnSpPr>
          <p:nvPr/>
        </p:nvCxnSpPr>
        <p:spPr>
          <a:xfrm flipH="1">
            <a:off x="5942806" y="870154"/>
            <a:ext cx="794" cy="26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955457" y="2054942"/>
            <a:ext cx="1981200" cy="5260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rPr>
              <a:t>Hardware implementation</a:t>
            </a:r>
          </a:p>
        </p:txBody>
      </p:sp>
      <p:cxnSp>
        <p:nvCxnSpPr>
          <p:cNvPr id="30" name="Straight Arrow Connector 29"/>
          <p:cNvCxnSpPr>
            <a:stCxn id="11" idx="2"/>
            <a:endCxn id="28" idx="0"/>
          </p:cNvCxnSpPr>
          <p:nvPr/>
        </p:nvCxnSpPr>
        <p:spPr>
          <a:xfrm>
            <a:off x="5942806" y="1787680"/>
            <a:ext cx="3251" cy="2672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980037" y="2930013"/>
            <a:ext cx="1936958" cy="4621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Inverse Kinematics </a:t>
            </a:r>
            <a:endParaRPr lang="en-US" dirty="0">
              <a:solidFill>
                <a:sysClr val="windowText" lastClr="000000"/>
              </a:solidFill>
            </a:endParaRPr>
          </a:p>
        </p:txBody>
      </p:sp>
      <p:sp>
        <p:nvSpPr>
          <p:cNvPr id="34" name="Rounded Rectangle 33"/>
          <p:cNvSpPr/>
          <p:nvPr/>
        </p:nvSpPr>
        <p:spPr>
          <a:xfrm>
            <a:off x="5014451" y="3614047"/>
            <a:ext cx="1858298" cy="47125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Gait Planning</a:t>
            </a:r>
            <a:endParaRPr lang="en-US" dirty="0">
              <a:solidFill>
                <a:sysClr val="windowText" lastClr="000000"/>
              </a:solidFill>
            </a:endParaRPr>
          </a:p>
        </p:txBody>
      </p:sp>
      <p:cxnSp>
        <p:nvCxnSpPr>
          <p:cNvPr id="46" name="Straight Arrow Connector 45"/>
          <p:cNvCxnSpPr>
            <a:stCxn id="28" idx="2"/>
            <a:endCxn id="33" idx="0"/>
          </p:cNvCxnSpPr>
          <p:nvPr/>
        </p:nvCxnSpPr>
        <p:spPr>
          <a:xfrm rot="16200000" flipH="1">
            <a:off x="5772764" y="2754260"/>
            <a:ext cx="349045" cy="245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33" idx="2"/>
            <a:endCxn id="34" idx="0"/>
          </p:cNvCxnSpPr>
          <p:nvPr/>
        </p:nvCxnSpPr>
        <p:spPr>
          <a:xfrm flipH="1">
            <a:off x="5943600" y="3392130"/>
            <a:ext cx="4916" cy="221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5019368" y="5171085"/>
            <a:ext cx="1858298" cy="49721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Testing and optimization</a:t>
            </a:r>
            <a:endParaRPr lang="en-US" dirty="0">
              <a:solidFill>
                <a:sysClr val="windowText" lastClr="000000"/>
              </a:solidFill>
            </a:endParaRPr>
          </a:p>
        </p:txBody>
      </p:sp>
      <p:sp>
        <p:nvSpPr>
          <p:cNvPr id="89" name="Rounded Rectangle 88"/>
          <p:cNvSpPr/>
          <p:nvPr/>
        </p:nvSpPr>
        <p:spPr>
          <a:xfrm>
            <a:off x="5014451" y="4359923"/>
            <a:ext cx="1858298" cy="50705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Localization and Perception</a:t>
            </a:r>
            <a:endParaRPr lang="en-US" dirty="0">
              <a:solidFill>
                <a:sysClr val="windowText" lastClr="000000"/>
              </a:solidFill>
            </a:endParaRPr>
          </a:p>
        </p:txBody>
      </p:sp>
      <p:cxnSp>
        <p:nvCxnSpPr>
          <p:cNvPr id="98" name="Straight Arrow Connector 97"/>
          <p:cNvCxnSpPr>
            <a:cxnSpLocks/>
            <a:stCxn id="34" idx="2"/>
            <a:endCxn id="89" idx="0"/>
          </p:cNvCxnSpPr>
          <p:nvPr/>
        </p:nvCxnSpPr>
        <p:spPr>
          <a:xfrm>
            <a:off x="5943600" y="4085306"/>
            <a:ext cx="0" cy="2746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cxnSpLocks/>
            <a:stCxn id="89" idx="2"/>
            <a:endCxn id="85" idx="0"/>
          </p:cNvCxnSpPr>
          <p:nvPr/>
        </p:nvCxnSpPr>
        <p:spPr>
          <a:xfrm>
            <a:off x="5943600" y="4866976"/>
            <a:ext cx="4917" cy="3041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279922" y="5973099"/>
            <a:ext cx="1342103" cy="5899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latin typeface="Times New Roman" panose="02020603050405020304" pitchFamily="18" charset="0"/>
                <a:cs typeface="Times New Roman" panose="02020603050405020304" pitchFamily="18" charset="0"/>
              </a:rPr>
              <a:t>END</a:t>
            </a:r>
          </a:p>
        </p:txBody>
      </p:sp>
      <p:cxnSp>
        <p:nvCxnSpPr>
          <p:cNvPr id="111" name="Straight Arrow Connector 110"/>
          <p:cNvCxnSpPr>
            <a:cxnSpLocks/>
            <a:stCxn id="85" idx="2"/>
            <a:endCxn id="109" idx="0"/>
          </p:cNvCxnSpPr>
          <p:nvPr/>
        </p:nvCxnSpPr>
        <p:spPr>
          <a:xfrm>
            <a:off x="5948517" y="5668300"/>
            <a:ext cx="2457"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p:cNvSpPr>
            <a:spLocks noGrp="1"/>
          </p:cNvSpPr>
          <p:nvPr>
            <p:ph type="title"/>
          </p:nvPr>
        </p:nvSpPr>
        <p:spPr>
          <a:xfrm>
            <a:off x="292510" y="232390"/>
            <a:ext cx="10515600" cy="1325563"/>
          </a:xfrm>
        </p:spPr>
        <p:txBody>
          <a:bodyPr/>
          <a:lstStyle/>
          <a:p>
            <a:pPr algn="just"/>
            <a:r>
              <a:rPr lang="en-US" sz="3200" b="1" dirty="0">
                <a:latin typeface="Times New Roman" panose="02020603050405020304" pitchFamily="18" charset="0"/>
                <a:cs typeface="Times New Roman" panose="02020603050405020304" pitchFamily="18" charset="0"/>
              </a:rPr>
              <a:t>Proposed working of an autonomous Quadruped</a:t>
            </a:r>
            <a:br>
              <a:rPr lang="en-IN" sz="3200" b="1" dirty="0">
                <a:latin typeface="Times New Roman" panose="02020603050405020304" pitchFamily="18" charset="0"/>
                <a:cs typeface="Times New Roman" panose="02020603050405020304" pitchFamily="18" charset="0"/>
              </a:rPr>
            </a:br>
            <a:endParaRPr lang="en-IN" dirty="0"/>
          </a:p>
        </p:txBody>
      </p:sp>
      <p:sp>
        <p:nvSpPr>
          <p:cNvPr id="7" name="Content Placeholder 6"/>
          <p:cNvSpPr>
            <a:spLocks noGrp="1"/>
          </p:cNvSpPr>
          <p:nvPr>
            <p:ph idx="1"/>
          </p:nvPr>
        </p:nvSpPr>
        <p:spPr>
          <a:xfrm>
            <a:off x="292510" y="1231641"/>
            <a:ext cx="11061290" cy="5113175"/>
          </a:xfrm>
        </p:spPr>
        <p:txBody>
          <a:bodyPr>
            <a:normAutofit/>
          </a:bodyPr>
          <a:lstStyle/>
          <a:p>
            <a:r>
              <a:rPr lang="en-US" sz="1600" b="1" dirty="0"/>
              <a:t>System Initialization</a:t>
            </a:r>
            <a:endParaRPr lang="en-US" sz="1600" dirty="0"/>
          </a:p>
          <a:p>
            <a:r>
              <a:rPr lang="en-US" sz="1600" dirty="0"/>
              <a:t>Power up the Quadruped.</a:t>
            </a:r>
          </a:p>
          <a:p>
            <a:r>
              <a:rPr lang="en-US" sz="1600" dirty="0"/>
              <a:t>Initialize Range-sensor , and other sensors (e.g. IMU )</a:t>
            </a:r>
          </a:p>
          <a:p>
            <a:r>
              <a:rPr lang="en-US" sz="1600" b="1" dirty="0"/>
              <a:t>Feature Extraction</a:t>
            </a:r>
            <a:endParaRPr lang="en-US" sz="1600" dirty="0"/>
          </a:p>
          <a:p>
            <a:r>
              <a:rPr lang="en-US" sz="1600" dirty="0"/>
              <a:t>Identify visual features (corners, edges, textures) in the environment for tracking.</a:t>
            </a:r>
          </a:p>
          <a:p>
            <a:r>
              <a:rPr lang="en-US" sz="1600" b="1" dirty="0"/>
              <a:t>Obstacle Detection</a:t>
            </a:r>
            <a:endParaRPr lang="en-US" sz="1600" dirty="0"/>
          </a:p>
          <a:p>
            <a:r>
              <a:rPr lang="en-US" sz="1600" dirty="0"/>
              <a:t>Use range-sensor input to detect obstacles like walls, furniture, and humans.</a:t>
            </a:r>
          </a:p>
          <a:p>
            <a:r>
              <a:rPr lang="en-US" sz="1600" dirty="0"/>
              <a:t>(Optional) Fuse with lidar or camera for improved accuracy.</a:t>
            </a:r>
          </a:p>
          <a:p>
            <a:r>
              <a:rPr lang="en-US" sz="1600" b="1" dirty="0"/>
              <a:t>Path Planning</a:t>
            </a:r>
            <a:endParaRPr lang="en-US" sz="1600" dirty="0"/>
          </a:p>
          <a:p>
            <a:r>
              <a:rPr lang="en-US" sz="1600" dirty="0"/>
              <a:t>Determine a safe, optimal path from the current location to the target destination using the generated map.</a:t>
            </a:r>
          </a:p>
          <a:p>
            <a:r>
              <a:rPr lang="en-US" sz="1600" b="1" dirty="0"/>
              <a:t>Autonomous Navigation</a:t>
            </a:r>
            <a:endParaRPr lang="en-US" sz="1600" dirty="0"/>
          </a:p>
          <a:p>
            <a:r>
              <a:rPr lang="en-US" sz="1600" dirty="0"/>
              <a:t>Control motors to move along the planned path.</a:t>
            </a:r>
          </a:p>
          <a:p>
            <a:r>
              <a:rPr lang="en-US" sz="1600" dirty="0"/>
              <a:t>Continuously adjust path based on changes in the environment.</a:t>
            </a:r>
          </a:p>
          <a:p>
            <a:endParaRPr lang="en-US" sz="1600" dirty="0"/>
          </a:p>
          <a:p>
            <a:endParaRPr lang="en-US" sz="1600" dirty="0"/>
          </a:p>
          <a:p>
            <a:endParaRPr lang="en-US" sz="1600" dirty="0"/>
          </a:p>
          <a:p>
            <a:pPr marL="342900" lvl="0" indent="-342900" algn="just">
              <a:lnSpc>
                <a:spcPct val="150000"/>
              </a:lnSpc>
              <a:spcBef>
                <a:spcPts val="0"/>
              </a:spcBef>
              <a:buFont typeface="+mj-lt"/>
              <a:buAutoNum type="arabicPeriod"/>
            </a:pPr>
            <a:endParaRPr lang="en-US" sz="16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8" name="TextBox 7"/>
          <p:cNvSpPr txBox="1"/>
          <p:nvPr/>
        </p:nvSpPr>
        <p:spPr>
          <a:xfrm>
            <a:off x="103236" y="132738"/>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Road Map  </a:t>
            </a:r>
            <a:endParaRPr lang="en-IN" sz="3200" dirty="0"/>
          </a:p>
        </p:txBody>
      </p:sp>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2908337" y="1910760"/>
              <a:ext cx="360" cy="360"/>
            </p14:xfrm>
          </p:contentPart>
        </mc:Choice>
        <mc:Fallback xmlns="">
          <p:pic>
            <p:nvPicPr>
              <p:cNvPr id="7" name="Ink 6"/>
            </p:nvPicPr>
            <p:blipFill>
              <a:blip r:embed="rId5"/>
            </p:blipFill>
            <p:spPr>
              <a:xfrm>
                <a:off x="2908337" y="1910760"/>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4" name="Ink 23"/>
              <p14:cNvContentPartPr/>
              <p14:nvPr/>
            </p14:nvContentPartPr>
            <p14:xfrm>
              <a:off x="-654943" y="733920"/>
              <a:ext cx="360" cy="360"/>
            </p14:xfrm>
          </p:contentPart>
        </mc:Choice>
        <mc:Fallback xmlns="">
          <p:pic>
            <p:nvPicPr>
              <p:cNvPr id="24" name="Ink 23"/>
            </p:nvPicPr>
            <p:blipFill>
              <a:blip r:embed="rId7"/>
            </p:blipFill>
            <p:spPr>
              <a:xfrm>
                <a:off x="-654943" y="733920"/>
                <a:ext cx="360" cy="360"/>
              </a:xfrm>
              <a:prstGeom prst="rect"/>
            </p:spPr>
          </p:pic>
        </mc:Fallback>
      </mc:AlternateContent>
      <p:pic>
        <p:nvPicPr>
          <p:cNvPr id="25" name="Picture 24"/>
          <p:cNvPicPr>
            <a:picLocks noChangeAspect="1"/>
          </p:cNvPicPr>
          <p:nvPr/>
        </p:nvPicPr>
        <p:blipFill>
          <a:blip r:embed="rId8">
            <a:extLst>
              <a:ext uri="{BEBA8EAE-BF5A-486C-A8C5-ECC9F3942E4B}">
                <a14:imgProps xmlns:a14="http://schemas.microsoft.com/office/drawing/2010/main">
                  <a14:imgLayer r:embed="rId9">
                    <a14:imgEffect>
                      <a14:saturation sat="96000"/>
                    </a14:imgEffect>
                  </a14:imgLayer>
                </a14:imgProps>
              </a:ext>
            </a:extLst>
          </a:blip>
          <a:stretch>
            <a:fillRect/>
          </a:stretch>
        </p:blipFill>
        <p:spPr>
          <a:xfrm>
            <a:off x="420132" y="839755"/>
            <a:ext cx="11351736" cy="509491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8" name="TextBox 7"/>
          <p:cNvSpPr txBox="1"/>
          <p:nvPr/>
        </p:nvSpPr>
        <p:spPr>
          <a:xfrm>
            <a:off x="103505" y="132715"/>
            <a:ext cx="10570845" cy="58356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Cost of the Components  </a:t>
            </a:r>
            <a:endParaRPr lang="en-IN" sz="32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908337" y="1910760"/>
              <a:ext cx="360" cy="360"/>
            </p14:xfrm>
          </p:contentPart>
        </mc:Choice>
        <mc:Fallback xmlns="">
          <p:pic>
            <p:nvPicPr>
              <p:cNvPr id="7" name="Ink 6"/>
            </p:nvPicPr>
            <p:blipFill>
              <a:blip r:embed="rId6"/>
            </p:blipFill>
            <p:spPr>
              <a:xfrm>
                <a:off x="2908337" y="1910760"/>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4" name="Ink 23"/>
              <p14:cNvContentPartPr/>
              <p14:nvPr/>
            </p14:nvContentPartPr>
            <p14:xfrm>
              <a:off x="-654943" y="733920"/>
              <a:ext cx="360" cy="360"/>
            </p14:xfrm>
          </p:contentPart>
        </mc:Choice>
        <mc:Fallback xmlns="">
          <p:pic>
            <p:nvPicPr>
              <p:cNvPr id="24" name="Ink 23"/>
            </p:nvPicPr>
            <p:blipFill>
              <a:blip r:embed="rId8"/>
            </p:blipFill>
            <p:spPr>
              <a:xfrm>
                <a:off x="-654943" y="733920"/>
                <a:ext cx="360" cy="360"/>
              </a:xfrm>
              <a:prstGeom prst="rect"/>
            </p:spPr>
          </p:pic>
        </mc:Fallback>
      </mc:AlternateContent>
      <p:graphicFrame>
        <p:nvGraphicFramePr>
          <p:cNvPr id="2" name="object 3"/>
          <p:cNvGraphicFramePr>
            <a:graphicFrameLocks noGrp="1"/>
          </p:cNvGraphicFramePr>
          <p:nvPr>
            <p:custDataLst>
              <p:tags r:id="rId1"/>
            </p:custDataLst>
          </p:nvPr>
        </p:nvGraphicFramePr>
        <p:xfrm>
          <a:off x="1447800" y="771525"/>
          <a:ext cx="9084310" cy="5537835"/>
        </p:xfrm>
        <a:graphic>
          <a:graphicData uri="http://schemas.openxmlformats.org/drawingml/2006/table">
            <a:tbl>
              <a:tblPr firstRow="1" bandRow="1">
                <a:tableStyleId>{2D5ABB26-0587-4C30-8999-92F81FD0307C}</a:tableStyleId>
              </a:tblPr>
              <a:tblGrid>
                <a:gridCol w="4059555">
                  <a:extLst>
                    <a:ext uri="{9D8B030D-6E8A-4147-A177-3AD203B41FA5}">
                      <a16:colId xmlns:a16="http://schemas.microsoft.com/office/drawing/2014/main" val="20000"/>
                    </a:ext>
                  </a:extLst>
                </a:gridCol>
                <a:gridCol w="5024755">
                  <a:extLst>
                    <a:ext uri="{9D8B030D-6E8A-4147-A177-3AD203B41FA5}">
                      <a16:colId xmlns:a16="http://schemas.microsoft.com/office/drawing/2014/main" val="20001"/>
                    </a:ext>
                  </a:extLst>
                </a:gridCol>
              </a:tblGrid>
              <a:tr h="549910">
                <a:tc>
                  <a:txBody>
                    <a:bodyPr/>
                    <a:lstStyle/>
                    <a:p>
                      <a:pPr marL="819785">
                        <a:lnSpc>
                          <a:spcPct val="100000"/>
                        </a:lnSpc>
                        <a:spcBef>
                          <a:spcPts val="175"/>
                        </a:spcBef>
                      </a:pPr>
                      <a:r>
                        <a:rPr sz="2800" b="1" spc="-10" dirty="0">
                          <a:solidFill>
                            <a:srgbClr val="FFFFFF"/>
                          </a:solidFill>
                          <a:latin typeface="Calibri" panose="020F0502020204030204"/>
                          <a:cs typeface="Calibri" panose="020F0502020204030204"/>
                        </a:rPr>
                        <a:t>COMPONENTS</a:t>
                      </a:r>
                      <a:endParaRPr sz="2800">
                        <a:latin typeface="Calibri" panose="020F0502020204030204"/>
                        <a:cs typeface="Calibri" panose="020F0502020204030204"/>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1144905">
                        <a:lnSpc>
                          <a:spcPct val="100000"/>
                        </a:lnSpc>
                        <a:spcBef>
                          <a:spcPts val="175"/>
                        </a:spcBef>
                      </a:pPr>
                      <a:r>
                        <a:rPr sz="2800" b="1" spc="-10" dirty="0">
                          <a:solidFill>
                            <a:srgbClr val="FFFFFF"/>
                          </a:solidFill>
                          <a:latin typeface="Calibri" panose="020F0502020204030204"/>
                          <a:cs typeface="Calibri" panose="020F0502020204030204"/>
                        </a:rPr>
                        <a:t>PRICE</a:t>
                      </a:r>
                      <a:endParaRPr sz="2800">
                        <a:latin typeface="Calibri" panose="020F0502020204030204"/>
                        <a:cs typeface="Calibri" panose="020F0502020204030204"/>
                      </a:endParaRPr>
                    </a:p>
                  </a:txBody>
                  <a:tcPr marL="0" marR="0" marT="222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551815">
                <a:tc>
                  <a:txBody>
                    <a:bodyPr/>
                    <a:lstStyle/>
                    <a:p>
                      <a:pPr marL="1920240" marR="558800">
                        <a:lnSpc>
                          <a:spcPct val="100000"/>
                        </a:lnSpc>
                        <a:spcBef>
                          <a:spcPts val="240"/>
                        </a:spcBef>
                      </a:pPr>
                      <a:r>
                        <a:rPr sz="1600" dirty="0">
                          <a:latin typeface="Times New Roman" panose="02020603050405020304" pitchFamily="18" charset="0"/>
                          <a:cs typeface="Times New Roman" panose="02020603050405020304" pitchFamily="18" charset="0"/>
                        </a:rPr>
                        <a:t>Servo</a:t>
                      </a:r>
                      <a:r>
                        <a:rPr sz="1600" spc="-4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Motors</a:t>
                      </a:r>
                      <a:r>
                        <a:rPr sz="1600" spc="-35" dirty="0">
                          <a:latin typeface="Times New Roman" panose="02020603050405020304" pitchFamily="18" charset="0"/>
                          <a:cs typeface="Times New Roman" panose="02020603050405020304" pitchFamily="18" charset="0"/>
                        </a:rPr>
                        <a:t> </a:t>
                      </a:r>
                      <a:r>
                        <a:rPr sz="1600" spc="-25" dirty="0">
                          <a:latin typeface="Times New Roman" panose="02020603050405020304" pitchFamily="18" charset="0"/>
                          <a:cs typeface="Times New Roman" panose="02020603050405020304" pitchFamily="18" charset="0"/>
                        </a:rPr>
                        <a:t>(12 </a:t>
                      </a:r>
                      <a:r>
                        <a:rPr sz="1600" spc="-10" dirty="0">
                          <a:latin typeface="Times New Roman" panose="02020603050405020304" pitchFamily="18" charset="0"/>
                          <a:cs typeface="Times New Roman" panose="02020603050405020304" pitchFamily="18" charset="0"/>
                        </a:rPr>
                        <a:t>motors)</a:t>
                      </a:r>
                      <a:endParaRPr sz="16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1920875">
                        <a:lnSpc>
                          <a:spcPct val="100000"/>
                        </a:lnSpc>
                        <a:spcBef>
                          <a:spcPts val="240"/>
                        </a:spcBef>
                      </a:pPr>
                      <a:r>
                        <a:rPr sz="1600" dirty="0">
                          <a:latin typeface="Times New Roman" panose="02020603050405020304" pitchFamily="18" charset="0"/>
                          <a:cs typeface="Times New Roman" panose="02020603050405020304" pitchFamily="18" charset="0"/>
                        </a:rPr>
                        <a:t>12</a:t>
                      </a:r>
                      <a:r>
                        <a:rPr sz="1600" spc="-2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₹1500</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
                      </a:r>
                      <a:r>
                        <a:rPr sz="1600" spc="-1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₹18,000</a:t>
                      </a:r>
                      <a:endParaRPr sz="16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549910">
                <a:tc>
                  <a:txBody>
                    <a:bodyPr/>
                    <a:lstStyle/>
                    <a:p>
                      <a:pPr marL="1920240">
                        <a:lnSpc>
                          <a:spcPct val="100000"/>
                        </a:lnSpc>
                        <a:spcBef>
                          <a:spcPts val="245"/>
                        </a:spcBef>
                      </a:pPr>
                      <a:r>
                        <a:rPr sz="1600" dirty="0">
                          <a:latin typeface="Times New Roman" panose="02020603050405020304" pitchFamily="18" charset="0"/>
                          <a:cs typeface="Times New Roman" panose="02020603050405020304" pitchFamily="18" charset="0"/>
                        </a:rPr>
                        <a:t>ESP32</a:t>
                      </a:r>
                      <a:r>
                        <a:rPr sz="1600" spc="-3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Module</a:t>
                      </a:r>
                      <a:endParaRPr sz="1600" dirty="0">
                        <a:latin typeface="Times New Roman" panose="02020603050405020304" pitchFamily="18" charset="0"/>
                        <a:cs typeface="Times New Roman" panose="02020603050405020304" pitchFamily="18" charset="0"/>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748665" algn="ctr">
                        <a:lnSpc>
                          <a:spcPct val="100000"/>
                        </a:lnSpc>
                        <a:spcBef>
                          <a:spcPts val="245"/>
                        </a:spcBef>
                      </a:pPr>
                      <a:r>
                        <a:rPr sz="1600" spc="-20" dirty="0">
                          <a:latin typeface="Times New Roman" panose="02020603050405020304" pitchFamily="18" charset="0"/>
                          <a:cs typeface="Times New Roman" panose="02020603050405020304" pitchFamily="18" charset="0"/>
                        </a:rPr>
                        <a:t>₹650</a:t>
                      </a: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550545">
                <a:tc>
                  <a:txBody>
                    <a:bodyPr/>
                    <a:lstStyle/>
                    <a:p>
                      <a:pPr marL="1920240">
                        <a:lnSpc>
                          <a:spcPct val="100000"/>
                        </a:lnSpc>
                        <a:spcBef>
                          <a:spcPts val="245"/>
                        </a:spcBef>
                      </a:pPr>
                      <a:r>
                        <a:rPr sz="1600" dirty="0">
                          <a:latin typeface="Times New Roman" panose="02020603050405020304" pitchFamily="18" charset="0"/>
                          <a:cs typeface="Times New Roman" panose="02020603050405020304" pitchFamily="18" charset="0"/>
                        </a:rPr>
                        <a:t>Motor</a:t>
                      </a:r>
                      <a:r>
                        <a:rPr sz="1600" spc="-2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Driver</a:t>
                      </a:r>
                      <a:endParaRPr sz="1600" dirty="0">
                        <a:latin typeface="Times New Roman" panose="02020603050405020304" pitchFamily="18" charset="0"/>
                        <a:cs typeface="Times New Roman" panose="02020603050405020304" pitchFamily="18" charset="0"/>
                      </a:endParaRP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748665" algn="ctr">
                        <a:lnSpc>
                          <a:spcPct val="100000"/>
                        </a:lnSpc>
                        <a:spcBef>
                          <a:spcPts val="245"/>
                        </a:spcBef>
                      </a:pPr>
                      <a:r>
                        <a:rPr sz="1600" spc="-20" dirty="0">
                          <a:latin typeface="Times New Roman" panose="02020603050405020304" pitchFamily="18" charset="0"/>
                          <a:cs typeface="Times New Roman" panose="02020603050405020304" pitchFamily="18" charset="0"/>
                        </a:rPr>
                        <a:t>₹290</a:t>
                      </a:r>
                    </a:p>
                  </a:txBody>
                  <a:tcPr marL="0" marR="0" marT="3111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551180">
                <a:tc>
                  <a:txBody>
                    <a:bodyPr/>
                    <a:lstStyle/>
                    <a:p>
                      <a:pPr marL="1920240" marR="198755">
                        <a:lnSpc>
                          <a:spcPct val="100000"/>
                        </a:lnSpc>
                        <a:spcBef>
                          <a:spcPts val="240"/>
                        </a:spcBef>
                      </a:pPr>
                      <a:r>
                        <a:rPr sz="1600" dirty="0">
                          <a:latin typeface="Times New Roman" panose="02020603050405020304" pitchFamily="18" charset="0"/>
                          <a:cs typeface="Times New Roman" panose="02020603050405020304" pitchFamily="18" charset="0"/>
                        </a:rPr>
                        <a:t>Nuts,</a:t>
                      </a:r>
                      <a:r>
                        <a:rPr sz="1600" spc="-20"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bolts,</a:t>
                      </a:r>
                      <a:r>
                        <a:rPr sz="1600" spc="-15"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bearings, </a:t>
                      </a:r>
                      <a:r>
                        <a:rPr sz="1600" spc="-20" dirty="0">
                          <a:latin typeface="Times New Roman" panose="02020603050405020304" pitchFamily="18" charset="0"/>
                          <a:cs typeface="Times New Roman" panose="02020603050405020304" pitchFamily="18" charset="0"/>
                        </a:rPr>
                        <a:t>etc.</a:t>
                      </a:r>
                      <a:endParaRPr sz="16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633095" algn="ctr">
                        <a:lnSpc>
                          <a:spcPct val="100000"/>
                        </a:lnSpc>
                        <a:spcBef>
                          <a:spcPts val="240"/>
                        </a:spcBef>
                      </a:pPr>
                      <a:r>
                        <a:rPr sz="1600" spc="-10" dirty="0">
                          <a:latin typeface="Times New Roman" panose="02020603050405020304" pitchFamily="18" charset="0"/>
                          <a:cs typeface="Times New Roman" panose="02020603050405020304" pitchFamily="18" charset="0"/>
                        </a:rPr>
                        <a:t>₹3000</a:t>
                      </a: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550545">
                <a:tc>
                  <a:txBody>
                    <a:bodyPr/>
                    <a:lstStyle/>
                    <a:p>
                      <a:pPr marL="1920240" marR="198755">
                        <a:lnSpc>
                          <a:spcPct val="100000"/>
                        </a:lnSpc>
                        <a:spcBef>
                          <a:spcPts val="240"/>
                        </a:spcBef>
                        <a:buNone/>
                      </a:pPr>
                      <a:r>
                        <a:rPr lang="en-US" sz="1600">
                          <a:latin typeface="Times New Roman" panose="02020603050405020304" pitchFamily="18" charset="0"/>
                          <a:cs typeface="Times New Roman" panose="02020603050405020304" pitchFamily="18" charset="0"/>
                        </a:rPr>
                        <a:t>Battery</a:t>
                      </a: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633095" algn="ctr">
                        <a:lnSpc>
                          <a:spcPct val="100000"/>
                        </a:lnSpc>
                        <a:spcBef>
                          <a:spcPts val="240"/>
                        </a:spcBef>
                        <a:buNone/>
                      </a:pPr>
                      <a:endParaRPr lang="en-US" sz="160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5"/>
                  </a:ext>
                </a:extLst>
              </a:tr>
              <a:tr h="549910">
                <a:tc>
                  <a:txBody>
                    <a:bodyPr/>
                    <a:lstStyle/>
                    <a:p>
                      <a:pPr marL="1920240" marR="499110">
                        <a:lnSpc>
                          <a:spcPct val="100000"/>
                        </a:lnSpc>
                        <a:spcBef>
                          <a:spcPts val="245"/>
                        </a:spcBef>
                      </a:pPr>
                      <a:r>
                        <a:rPr sz="1600" dirty="0">
                          <a:latin typeface="Times New Roman" panose="02020603050405020304" pitchFamily="18" charset="0"/>
                          <a:cs typeface="Times New Roman" panose="02020603050405020304" pitchFamily="18" charset="0"/>
                        </a:rPr>
                        <a:t>3D</a:t>
                      </a:r>
                      <a:r>
                        <a:rPr sz="1600" spc="-4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Printing</a:t>
                      </a:r>
                      <a:r>
                        <a:rPr sz="1600" spc="-3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(using </a:t>
                      </a:r>
                      <a:r>
                        <a:rPr sz="1600" dirty="0">
                          <a:latin typeface="Times New Roman" panose="02020603050405020304" pitchFamily="18" charset="0"/>
                          <a:cs typeface="Times New Roman" panose="02020603050405020304" pitchFamily="18" charset="0"/>
                        </a:rPr>
                        <a:t>PLA+</a:t>
                      </a:r>
                      <a:r>
                        <a:rPr sz="1600" spc="-3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at</a:t>
                      </a:r>
                      <a:r>
                        <a:rPr sz="1600" spc="-35" dirty="0">
                          <a:latin typeface="Times New Roman" panose="02020603050405020304" pitchFamily="18" charset="0"/>
                          <a:cs typeface="Times New Roman" panose="02020603050405020304" pitchFamily="18" charset="0"/>
                        </a:rPr>
                        <a:t> </a:t>
                      </a:r>
                      <a:r>
                        <a:rPr sz="1600" dirty="0">
                          <a:latin typeface="Times New Roman" panose="02020603050405020304" pitchFamily="18" charset="0"/>
                          <a:cs typeface="Times New Roman" panose="02020603050405020304" pitchFamily="18" charset="0"/>
                        </a:rPr>
                        <a:t>30%</a:t>
                      </a:r>
                      <a:r>
                        <a:rPr sz="1600" spc="-30" dirty="0">
                          <a:latin typeface="Times New Roman" panose="02020603050405020304" pitchFamily="18" charset="0"/>
                          <a:cs typeface="Times New Roman" panose="02020603050405020304" pitchFamily="18" charset="0"/>
                        </a:rPr>
                        <a:t> </a:t>
                      </a:r>
                      <a:r>
                        <a:rPr sz="1600" spc="-10" dirty="0">
                          <a:latin typeface="Times New Roman" panose="02020603050405020304" pitchFamily="18" charset="0"/>
                          <a:cs typeface="Times New Roman" panose="02020603050405020304" pitchFamily="18" charset="0"/>
                        </a:rPr>
                        <a:t>infill)</a:t>
                      </a:r>
                      <a:endParaRPr sz="16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633095" algn="ctr">
                        <a:lnSpc>
                          <a:spcPct val="100000"/>
                        </a:lnSpc>
                        <a:spcBef>
                          <a:spcPts val="245"/>
                        </a:spcBef>
                      </a:pPr>
                      <a:r>
                        <a:rPr sz="1600" spc="-10" dirty="0">
                          <a:latin typeface="Times New Roman" panose="02020603050405020304" pitchFamily="18" charset="0"/>
                          <a:cs typeface="Times New Roman" panose="02020603050405020304" pitchFamily="18" charset="0"/>
                        </a:rPr>
                        <a:t>₹5050</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6"/>
                  </a:ext>
                </a:extLst>
              </a:tr>
              <a:tr h="552450">
                <a:tc>
                  <a:txBody>
                    <a:bodyPr/>
                    <a:lstStyle/>
                    <a:p>
                      <a:pPr marL="1920240" marR="757555">
                        <a:lnSpc>
                          <a:spcPct val="100000"/>
                        </a:lnSpc>
                        <a:spcBef>
                          <a:spcPts val="245"/>
                        </a:spcBef>
                      </a:pPr>
                      <a:r>
                        <a:rPr lang="en-US" sz="1600">
                          <a:latin typeface="Times New Roman" panose="02020603050405020304" pitchFamily="18" charset="0"/>
                          <a:cs typeface="Times New Roman" panose="02020603050405020304" pitchFamily="18" charset="0"/>
                        </a:rPr>
                        <a:t>Rasberry pi 4b kit</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633095" algn="ctr">
                        <a:lnSpc>
                          <a:spcPct val="100000"/>
                        </a:lnSpc>
                        <a:spcBef>
                          <a:spcPts val="245"/>
                        </a:spcBef>
                      </a:pPr>
                      <a:r>
                        <a:rPr sz="1600" spc="-10" dirty="0">
                          <a:latin typeface="Times New Roman" panose="02020603050405020304" pitchFamily="18" charset="0"/>
                          <a:cs typeface="Times New Roman" panose="02020603050405020304" pitchFamily="18" charset="0"/>
                          <a:sym typeface="+mn-ea"/>
                        </a:rPr>
                        <a:t>₹</a:t>
                      </a:r>
                      <a:r>
                        <a:rPr lang="en-US" sz="1600" spc="-10" dirty="0">
                          <a:latin typeface="Times New Roman" panose="02020603050405020304" pitchFamily="18" charset="0"/>
                          <a:cs typeface="Times New Roman" panose="02020603050405020304" pitchFamily="18" charset="0"/>
                          <a:sym typeface="+mn-ea"/>
                        </a:rPr>
                        <a:t>8000</a:t>
                      </a:r>
                      <a:endParaRPr sz="1600">
                        <a:latin typeface="Times New Roman" panose="02020603050405020304" pitchFamily="18" charset="0"/>
                        <a:cs typeface="Times New Roman" panose="02020603050405020304" pitchFamily="18" charset="0"/>
                      </a:endParaRPr>
                    </a:p>
                    <a:p>
                      <a:pPr marR="633095" algn="ctr">
                        <a:lnSpc>
                          <a:spcPct val="100000"/>
                        </a:lnSpc>
                        <a:spcBef>
                          <a:spcPts val="245"/>
                        </a:spcBef>
                      </a:pPr>
                      <a:endParaRPr sz="160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7"/>
                  </a:ext>
                </a:extLst>
              </a:tr>
              <a:tr h="581660">
                <a:tc>
                  <a:txBody>
                    <a:bodyPr/>
                    <a:lstStyle/>
                    <a:p>
                      <a:pPr marL="1920240" marR="757555">
                        <a:lnSpc>
                          <a:spcPct val="100000"/>
                        </a:lnSpc>
                        <a:spcBef>
                          <a:spcPts val="245"/>
                        </a:spcBef>
                      </a:pPr>
                      <a:r>
                        <a:rPr lang="en-US" sz="1600">
                          <a:latin typeface="Times New Roman" panose="02020603050405020304" pitchFamily="18" charset="0"/>
                          <a:cs typeface="Times New Roman" panose="02020603050405020304" pitchFamily="18" charset="0"/>
                        </a:rPr>
                        <a:t>Miscellanous</a:t>
                      </a: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R="633095" algn="ctr">
                        <a:lnSpc>
                          <a:spcPct val="100000"/>
                        </a:lnSpc>
                        <a:spcBef>
                          <a:spcPts val="245"/>
                        </a:spcBef>
                      </a:pPr>
                      <a:r>
                        <a:rPr sz="1600" spc="-10" dirty="0">
                          <a:latin typeface="Times New Roman" panose="02020603050405020304" pitchFamily="18" charset="0"/>
                          <a:cs typeface="Times New Roman" panose="02020603050405020304" pitchFamily="18" charset="0"/>
                          <a:sym typeface="+mn-ea"/>
                        </a:rPr>
                        <a:t>₹</a:t>
                      </a:r>
                      <a:r>
                        <a:rPr lang="en-US" sz="1600">
                          <a:latin typeface="Times New Roman" panose="02020603050405020304" pitchFamily="18" charset="0"/>
                          <a:cs typeface="Times New Roman" panose="02020603050405020304" pitchFamily="18" charset="0"/>
                        </a:rPr>
                        <a:t>1000</a:t>
                      </a:r>
                      <a:endParaRPr sz="1600">
                        <a:latin typeface="Times New Roman" panose="02020603050405020304" pitchFamily="18" charset="0"/>
                        <a:cs typeface="Times New Roman" panose="02020603050405020304" pitchFamily="18" charset="0"/>
                      </a:endParaRPr>
                    </a:p>
                    <a:p>
                      <a:pPr marR="633095" algn="ctr">
                        <a:lnSpc>
                          <a:spcPct val="100000"/>
                        </a:lnSpc>
                        <a:spcBef>
                          <a:spcPts val="245"/>
                        </a:spcBef>
                      </a:pPr>
                      <a:endParaRPr sz="160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8"/>
                  </a:ext>
                </a:extLst>
              </a:tr>
              <a:tr h="549910">
                <a:tc>
                  <a:txBody>
                    <a:bodyPr/>
                    <a:lstStyle/>
                    <a:p>
                      <a:pPr marR="175260" algn="r">
                        <a:lnSpc>
                          <a:spcPct val="100000"/>
                        </a:lnSpc>
                        <a:spcBef>
                          <a:spcPts val="250"/>
                        </a:spcBef>
                      </a:pPr>
                      <a:endParaRPr lang="en-US" sz="1600" spc="-10" dirty="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R="516890" algn="ctr">
                        <a:lnSpc>
                          <a:spcPct val="100000"/>
                        </a:lnSpc>
                        <a:spcBef>
                          <a:spcPts val="250"/>
                        </a:spcBef>
                      </a:pPr>
                      <a:endParaRPr sz="1600" spc="-10" dirty="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9"/>
                  </a:ext>
                </a:extLst>
              </a:tr>
            </a:tbl>
          </a:graphicData>
        </a:graphic>
      </p:graphicFrame>
      <p:sp>
        <p:nvSpPr>
          <p:cNvPr id="4" name="Text Box 3"/>
          <p:cNvSpPr txBox="1"/>
          <p:nvPr/>
        </p:nvSpPr>
        <p:spPr>
          <a:xfrm>
            <a:off x="3470275" y="5824855"/>
            <a:ext cx="1579880" cy="337185"/>
          </a:xfrm>
          <a:prstGeom prst="rect">
            <a:avLst/>
          </a:prstGeom>
          <a:noFill/>
        </p:spPr>
        <p:txBody>
          <a:bodyPr wrap="square" rtlCol="0">
            <a:spAutoFit/>
          </a:bodyPr>
          <a:lstStyle/>
          <a:p>
            <a:r>
              <a:rPr lang="en-US" sz="1600">
                <a:latin typeface="Times New Roman" panose="02020603050405020304" pitchFamily="18" charset="0"/>
                <a:cs typeface="Times New Roman" panose="02020603050405020304" pitchFamily="18" charset="0"/>
              </a:rPr>
              <a:t>Total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7825" y="298131"/>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71061" y="1234692"/>
            <a:ext cx="11449878" cy="3847465"/>
          </a:xfrm>
          <a:prstGeom prst="rect">
            <a:avLst/>
          </a:prstGeom>
          <a:noFill/>
        </p:spPr>
        <p:txBody>
          <a:bodyPr wrap="square">
            <a:spAutoFit/>
          </a:bodyPr>
          <a:lstStyle/>
          <a:p>
            <a:pPr marL="342900" marR="5080" indent="-342900">
              <a:lnSpc>
                <a:spcPct val="150000"/>
              </a:lnSpc>
              <a:spcBef>
                <a:spcPts val="100"/>
              </a:spcBef>
              <a:buAutoNum type="arabicPeriod"/>
              <a:tabLst>
                <a:tab pos="355600" algn="l"/>
              </a:tabLst>
            </a:pPr>
            <a:r>
              <a:rPr sz="1600" dirty="0">
                <a:latin typeface="Times New Roman" panose="02020603050405020304" pitchFamily="18" charset="0"/>
                <a:cs typeface="Times New Roman" panose="02020603050405020304" pitchFamily="18" charset="0"/>
                <a:sym typeface="+mn-ea"/>
              </a:rPr>
              <a:t>K.</a:t>
            </a:r>
            <a:r>
              <a:rPr sz="1600" spc="9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Y.</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Lee,</a:t>
            </a:r>
            <a:r>
              <a:rPr sz="1600" spc="8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J.</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S.</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Kim,</a:t>
            </a:r>
            <a:r>
              <a:rPr sz="1600" spc="8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10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a:t>
            </a:r>
            <a:r>
              <a:rPr sz="1600" spc="9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Y.</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Lee,</a:t>
            </a:r>
            <a:r>
              <a:rPr sz="1600" spc="8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"Dynamic</a:t>
            </a:r>
            <a:r>
              <a:rPr sz="1600" spc="9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Locomotion</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of</a:t>
            </a:r>
            <a:r>
              <a:rPr sz="1600" spc="10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9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Robots:</a:t>
            </a:r>
            <a:r>
              <a:rPr sz="1600" spc="8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Theory</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9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Application,"</a:t>
            </a:r>
            <a:r>
              <a:rPr sz="1600" spc="10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IEEE</a:t>
            </a:r>
            <a:r>
              <a:rPr sz="1600" spc="8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Trans. Mechatronics,</a:t>
            </a:r>
            <a:r>
              <a:rPr sz="1600" dirty="0">
                <a:latin typeface="Times New Roman" panose="02020603050405020304" pitchFamily="18" charset="0"/>
                <a:cs typeface="Times New Roman" panose="02020603050405020304" pitchFamily="18" charset="0"/>
                <a:sym typeface="+mn-ea"/>
              </a:rPr>
              <a:t> </a:t>
            </a:r>
            <a:r>
              <a:rPr sz="1600" spc="-20" dirty="0">
                <a:latin typeface="Times New Roman" panose="02020603050405020304" pitchFamily="18" charset="0"/>
                <a:cs typeface="Times New Roman" panose="02020603050405020304" pitchFamily="18" charset="0"/>
                <a:sym typeface="+mn-ea"/>
              </a:rPr>
              <a:t>2022.</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2125"/>
              </a:spcBef>
              <a:buAutoNum type="arabicPeriod"/>
            </a:pPr>
            <a:endParaRPr sz="1600">
              <a:latin typeface="Times New Roman" panose="02020603050405020304" pitchFamily="18" charset="0"/>
              <a:cs typeface="Times New Roman" panose="02020603050405020304" pitchFamily="18" charset="0"/>
            </a:endParaRPr>
          </a:p>
          <a:p>
            <a:pPr marL="342900" indent="-342900">
              <a:lnSpc>
                <a:spcPct val="100000"/>
              </a:lnSpc>
              <a:buAutoNum type="arabicPeriod"/>
              <a:tabLst>
                <a:tab pos="354965" algn="l"/>
              </a:tabLst>
            </a:pPr>
            <a:r>
              <a:rPr sz="1600" dirty="0">
                <a:latin typeface="Times New Roman" panose="02020603050405020304" pitchFamily="18" charset="0"/>
                <a:cs typeface="Times New Roman" panose="02020603050405020304" pitchFamily="18" charset="0"/>
                <a:sym typeface="+mn-ea"/>
              </a:rPr>
              <a:t>A.</a:t>
            </a: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Bicchi</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Marconi,</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"The</a:t>
            </a:r>
            <a:r>
              <a:rPr sz="1600" spc="-4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Roboticist's</a:t>
            </a:r>
            <a:r>
              <a:rPr sz="1600" spc="-2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Guide</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to</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the</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Control</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of</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Robots,"</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Proc.</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IEEE</a:t>
            </a:r>
            <a:r>
              <a:rPr sz="1600" spc="-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ICRA,</a:t>
            </a:r>
            <a:r>
              <a:rPr sz="1600" spc="-35" dirty="0">
                <a:latin typeface="Times New Roman" panose="02020603050405020304" pitchFamily="18" charset="0"/>
                <a:cs typeface="Times New Roman" panose="02020603050405020304" pitchFamily="18" charset="0"/>
                <a:sym typeface="+mn-ea"/>
              </a:rPr>
              <a:t> </a:t>
            </a:r>
            <a:r>
              <a:rPr sz="1600" spc="-20" dirty="0">
                <a:latin typeface="Times New Roman" panose="02020603050405020304" pitchFamily="18" charset="0"/>
                <a:cs typeface="Times New Roman" panose="02020603050405020304" pitchFamily="18" charset="0"/>
                <a:sym typeface="+mn-ea"/>
              </a:rPr>
              <a:t>2020</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2120"/>
              </a:spcBef>
              <a:buAutoNum type="arabicPeriod"/>
            </a:pPr>
            <a:endParaRPr sz="1600">
              <a:latin typeface="Times New Roman" panose="02020603050405020304" pitchFamily="18" charset="0"/>
              <a:cs typeface="Times New Roman" panose="02020603050405020304" pitchFamily="18" charset="0"/>
            </a:endParaRPr>
          </a:p>
          <a:p>
            <a:pPr marL="342900" indent="-342900">
              <a:lnSpc>
                <a:spcPct val="100000"/>
              </a:lnSpc>
              <a:buAutoNum type="arabicPeriod"/>
              <a:tabLst>
                <a:tab pos="354965" algn="l"/>
              </a:tabLst>
            </a:pPr>
            <a:r>
              <a:rPr sz="1600" dirty="0">
                <a:latin typeface="Times New Roman" panose="02020603050405020304" pitchFamily="18" charset="0"/>
                <a:cs typeface="Times New Roman" panose="02020603050405020304" pitchFamily="18" charset="0"/>
                <a:sym typeface="+mn-ea"/>
              </a:rPr>
              <a:t>S.-M.</a:t>
            </a:r>
            <a:r>
              <a:rPr sz="1600" spc="-5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Kim</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J.</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Choi,</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2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Locomotion:</a:t>
            </a:r>
            <a:r>
              <a:rPr sz="1600" spc="-1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a:t>
            </a:r>
            <a:r>
              <a:rPr sz="1600" spc="-4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Survey,"</a:t>
            </a:r>
            <a:r>
              <a:rPr sz="1600" spc="-35" dirty="0">
                <a:latin typeface="Times New Roman" panose="02020603050405020304" pitchFamily="18" charset="0"/>
                <a:cs typeface="Times New Roman" panose="02020603050405020304" pitchFamily="18" charset="0"/>
                <a:sym typeface="+mn-ea"/>
              </a:rPr>
              <a:t> </a:t>
            </a:r>
            <a:r>
              <a:rPr sz="1600" i="1" dirty="0">
                <a:latin typeface="Times New Roman" panose="02020603050405020304" pitchFamily="18" charset="0"/>
                <a:cs typeface="Times New Roman" panose="02020603050405020304" pitchFamily="18" charset="0"/>
                <a:sym typeface="+mn-ea"/>
              </a:rPr>
              <a:t>IEEE</a:t>
            </a:r>
            <a:r>
              <a:rPr sz="1600" i="1" spc="-65" dirty="0">
                <a:latin typeface="Times New Roman" panose="02020603050405020304" pitchFamily="18" charset="0"/>
                <a:cs typeface="Times New Roman" panose="02020603050405020304" pitchFamily="18" charset="0"/>
                <a:sym typeface="+mn-ea"/>
              </a:rPr>
              <a:t> </a:t>
            </a:r>
            <a:r>
              <a:rPr sz="1600" i="1" dirty="0">
                <a:latin typeface="Times New Roman" panose="02020603050405020304" pitchFamily="18" charset="0"/>
                <a:cs typeface="Times New Roman" panose="02020603050405020304" pitchFamily="18" charset="0"/>
                <a:sym typeface="+mn-ea"/>
              </a:rPr>
              <a:t>Access</a:t>
            </a:r>
            <a:r>
              <a:rPr sz="1600" dirty="0">
                <a:latin typeface="Times New Roman" panose="02020603050405020304" pitchFamily="18" charset="0"/>
                <a:cs typeface="Times New Roman" panose="02020603050405020304" pitchFamily="18" charset="0"/>
                <a:sym typeface="+mn-ea"/>
              </a:rPr>
              <a:t>,</a:t>
            </a:r>
            <a:r>
              <a:rPr sz="1600" spc="-3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2020</a:t>
            </a:r>
            <a:r>
              <a:rPr sz="1600" b="1" spc="-10" dirty="0">
                <a:latin typeface="Times New Roman" panose="02020603050405020304" pitchFamily="18" charset="0"/>
                <a:cs typeface="Times New Roman" panose="02020603050405020304" pitchFamily="18" charset="0"/>
                <a:sym typeface="+mn-ea"/>
              </a:rPr>
              <a:t>.</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1045"/>
              </a:spcBef>
              <a:buAutoNum type="arabicPeriod"/>
            </a:pPr>
            <a:endParaRPr sz="1600">
              <a:latin typeface="Times New Roman" panose="02020603050405020304" pitchFamily="18" charset="0"/>
              <a:cs typeface="Times New Roman" panose="02020603050405020304" pitchFamily="18" charset="0"/>
            </a:endParaRPr>
          </a:p>
          <a:p>
            <a:pPr marL="342900" marR="6350" indent="-342900">
              <a:lnSpc>
                <a:spcPct val="150000"/>
              </a:lnSpc>
              <a:buAutoNum type="arabicPeriod"/>
              <a:tabLst>
                <a:tab pos="355600" algn="l"/>
              </a:tabLst>
            </a:pPr>
            <a:r>
              <a:rPr sz="1600" dirty="0">
                <a:latin typeface="Times New Roman" panose="02020603050405020304" pitchFamily="18" charset="0"/>
                <a:cs typeface="Times New Roman" panose="02020603050405020304" pitchFamily="18" charset="0"/>
                <a:sym typeface="+mn-ea"/>
              </a:rPr>
              <a:t>M.</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J.</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Schmidt,</a:t>
            </a:r>
            <a:r>
              <a:rPr sz="1600" spc="15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J.</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E.</a:t>
            </a:r>
            <a:r>
              <a:rPr sz="1600" spc="17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DeRuntz,</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16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a:t>
            </a:r>
            <a:r>
              <a:rPr sz="1600" spc="16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Knepper,</a:t>
            </a:r>
            <a:r>
              <a:rPr sz="1600" spc="17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"The</a:t>
            </a:r>
            <a:r>
              <a:rPr sz="1600" spc="18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Development</a:t>
            </a:r>
            <a:r>
              <a:rPr sz="1600" spc="1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18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Control</a:t>
            </a:r>
            <a:r>
              <a:rPr sz="1600" spc="16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of</a:t>
            </a:r>
            <a:r>
              <a:rPr sz="1600" spc="16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the</a:t>
            </a:r>
            <a:r>
              <a:rPr sz="1600" spc="17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17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a:t>
            </a:r>
            <a:r>
              <a:rPr sz="1600" spc="17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LAURA," </a:t>
            </a:r>
            <a:r>
              <a:rPr sz="1600" dirty="0">
                <a:latin typeface="Times New Roman" panose="02020603050405020304" pitchFamily="18" charset="0"/>
                <a:cs typeface="Times New Roman" panose="02020603050405020304" pitchFamily="18" charset="0"/>
                <a:sym typeface="+mn-ea"/>
              </a:rPr>
              <a:t>Proc.</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IEEE</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IROS,</a:t>
            </a:r>
            <a:r>
              <a:rPr sz="1600" spc="-40" dirty="0">
                <a:latin typeface="Times New Roman" panose="02020603050405020304" pitchFamily="18" charset="0"/>
                <a:cs typeface="Times New Roman" panose="02020603050405020304" pitchFamily="18" charset="0"/>
                <a:sym typeface="+mn-ea"/>
              </a:rPr>
              <a:t> </a:t>
            </a:r>
            <a:r>
              <a:rPr sz="1600" spc="-20" dirty="0">
                <a:latin typeface="Times New Roman" panose="02020603050405020304" pitchFamily="18" charset="0"/>
                <a:cs typeface="Times New Roman" panose="02020603050405020304" pitchFamily="18" charset="0"/>
                <a:sym typeface="+mn-ea"/>
              </a:rPr>
              <a:t>2021</a:t>
            </a:r>
            <a:endParaRPr sz="160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endParaRPr lang="en-US" sz="1600" dirty="0">
              <a:solidFill>
                <a:schemeClr val="dk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7825" y="298131"/>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9646" y="1566162"/>
            <a:ext cx="11449878" cy="3124835"/>
          </a:xfrm>
          <a:prstGeom prst="rect">
            <a:avLst/>
          </a:prstGeom>
          <a:noFill/>
        </p:spPr>
        <p:txBody>
          <a:bodyPr wrap="square">
            <a:spAutoFit/>
          </a:bodyPr>
          <a:lstStyle/>
          <a:p>
            <a:pPr marL="342900" marR="5080" indent="-342900" algn="l">
              <a:lnSpc>
                <a:spcPct val="100000"/>
              </a:lnSpc>
              <a:spcBef>
                <a:spcPts val="100"/>
              </a:spcBef>
              <a:buFont typeface="+mj-lt"/>
              <a:buAutoNum type="arabicPeriod" startAt="5"/>
            </a:pP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L.</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B.</a:t>
            </a: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Freeman,</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J.</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a:t>
            </a: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S.</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Gamboa,</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H.</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Chien,</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Design</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2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Control: </a:t>
            </a:r>
            <a:r>
              <a:rPr sz="1600" dirty="0">
                <a:latin typeface="Times New Roman" panose="02020603050405020304" pitchFamily="18" charset="0"/>
                <a:cs typeface="Times New Roman" panose="02020603050405020304" pitchFamily="18" charset="0"/>
                <a:sym typeface="+mn-ea"/>
              </a:rPr>
              <a:t>A</a:t>
            </a:r>
            <a:r>
              <a:rPr sz="1600" spc="-50" dirty="0">
                <a:latin typeface="Times New Roman" panose="02020603050405020304" pitchFamily="18" charset="0"/>
                <a:cs typeface="Times New Roman" panose="02020603050405020304" pitchFamily="18" charset="0"/>
                <a:sym typeface="+mn-ea"/>
              </a:rPr>
              <a:t> </a:t>
            </a:r>
            <a:r>
              <a:rPr sz="1600" spc="-25" dirty="0">
                <a:latin typeface="Times New Roman" panose="02020603050405020304" pitchFamily="18" charset="0"/>
                <a:cs typeface="Times New Roman" panose="02020603050405020304" pitchFamily="18" charset="0"/>
                <a:sym typeface="+mn-ea"/>
              </a:rPr>
              <a:t>Review," </a:t>
            </a:r>
            <a:r>
              <a:rPr sz="1600" dirty="0">
                <a:latin typeface="Times New Roman" panose="02020603050405020304" pitchFamily="18" charset="0"/>
                <a:cs typeface="Times New Roman" panose="02020603050405020304" pitchFamily="18" charset="0"/>
                <a:sym typeface="+mn-ea"/>
              </a:rPr>
              <a:t>IEEE</a:t>
            </a:r>
            <a:r>
              <a:rPr sz="1600" spc="-50" dirty="0">
                <a:latin typeface="Times New Roman" panose="02020603050405020304" pitchFamily="18" charset="0"/>
                <a:cs typeface="Times New Roman" panose="02020603050405020304" pitchFamily="18" charset="0"/>
                <a:sym typeface="+mn-ea"/>
              </a:rPr>
              <a:t> </a:t>
            </a:r>
            <a:r>
              <a:rPr sz="1600" spc="-25" dirty="0">
                <a:latin typeface="Times New Roman" panose="02020603050405020304" pitchFamily="18" charset="0"/>
                <a:cs typeface="Times New Roman" panose="02020603050405020304" pitchFamily="18" charset="0"/>
                <a:sym typeface="+mn-ea"/>
              </a:rPr>
              <a:t>Trans.</a:t>
            </a:r>
            <a:r>
              <a:rPr sz="1600" spc="-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Robotics,</a:t>
            </a:r>
            <a:r>
              <a:rPr sz="1600" spc="-3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2019.</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2120"/>
              </a:spcBef>
              <a:buFont typeface="+mj-lt"/>
              <a:buAutoNum type="arabicPeriod" startAt="5"/>
            </a:pPr>
            <a:endParaRPr sz="1600">
              <a:latin typeface="Times New Roman" panose="02020603050405020304" pitchFamily="18" charset="0"/>
              <a:cs typeface="Times New Roman" panose="02020603050405020304" pitchFamily="18" charset="0"/>
            </a:endParaRPr>
          </a:p>
          <a:p>
            <a:pPr marL="342900" indent="-342900">
              <a:lnSpc>
                <a:spcPct val="100000"/>
              </a:lnSpc>
              <a:buFont typeface="+mj-lt"/>
              <a:buAutoNum type="arabicPeriod" startAt="5"/>
            </a:pPr>
            <a:r>
              <a:rPr sz="1600" dirty="0">
                <a:latin typeface="Times New Roman" panose="02020603050405020304" pitchFamily="18" charset="0"/>
                <a:cs typeface="Times New Roman" panose="02020603050405020304" pitchFamily="18" charset="0"/>
                <a:sym typeface="+mn-ea"/>
              </a:rPr>
              <a:t>A.</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Kalinov</a:t>
            </a:r>
            <a:r>
              <a:rPr sz="1600" spc="-2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35" dirty="0">
                <a:latin typeface="Times New Roman" panose="02020603050405020304" pitchFamily="18" charset="0"/>
                <a:cs typeface="Times New Roman" panose="02020603050405020304" pitchFamily="18" charset="0"/>
                <a:sym typeface="+mn-ea"/>
              </a:rPr>
              <a:t> </a:t>
            </a:r>
            <a:r>
              <a:rPr sz="1600" spc="-85" dirty="0">
                <a:latin typeface="Times New Roman" panose="02020603050405020304" pitchFamily="18" charset="0"/>
                <a:cs typeface="Times New Roman" panose="02020603050405020304" pitchFamily="18" charset="0"/>
                <a:sym typeface="+mn-ea"/>
              </a:rPr>
              <a:t>V.</a:t>
            </a:r>
            <a:r>
              <a:rPr sz="1600" spc="-15" dirty="0">
                <a:latin typeface="Times New Roman" panose="02020603050405020304" pitchFamily="18" charset="0"/>
                <a:cs typeface="Times New Roman" panose="02020603050405020304" pitchFamily="18" charset="0"/>
                <a:sym typeface="+mn-ea"/>
              </a:rPr>
              <a:t> </a:t>
            </a:r>
            <a:r>
              <a:rPr sz="1600" spc="-25" dirty="0">
                <a:latin typeface="Times New Roman" panose="02020603050405020304" pitchFamily="18" charset="0"/>
                <a:cs typeface="Times New Roman" panose="02020603050405020304" pitchFamily="18" charset="0"/>
                <a:sym typeface="+mn-ea"/>
              </a:rPr>
              <a:t>Poturaev,</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"Gait</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Control</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for</a:t>
            </a:r>
            <a:r>
              <a:rPr sz="1600" spc="-3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Quadruped</a:t>
            </a:r>
            <a:r>
              <a:rPr sz="1600" spc="-2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Robots</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Using</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CPG</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3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Sensors,</a:t>
            </a:r>
            <a:r>
              <a:rPr sz="1600" dirty="0">
                <a:latin typeface="Times New Roman" panose="02020603050405020304" pitchFamily="18" charset="0"/>
                <a:cs typeface="Times New Roman" panose="02020603050405020304" pitchFamily="18" charset="0"/>
                <a:sym typeface="+mn-ea"/>
              </a:rPr>
              <a:t>Proc.</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IEEE</a:t>
            </a:r>
            <a:r>
              <a:rPr sz="1600" spc="-3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ICMA,</a:t>
            </a:r>
            <a:r>
              <a:rPr sz="1600" spc="-2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2018.</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2125"/>
              </a:spcBef>
              <a:buFont typeface="+mj-lt"/>
              <a:buAutoNum type="arabicPeriod" startAt="5"/>
            </a:pPr>
            <a:endParaRPr sz="1600">
              <a:latin typeface="Times New Roman" panose="02020603050405020304" pitchFamily="18" charset="0"/>
              <a:cs typeface="Times New Roman" panose="02020603050405020304" pitchFamily="18" charset="0"/>
            </a:endParaRPr>
          </a:p>
          <a:p>
            <a:pPr marL="342900" marR="559435" indent="-342900">
              <a:lnSpc>
                <a:spcPct val="100000"/>
              </a:lnSpc>
              <a:buFont typeface="+mj-lt"/>
              <a:buAutoNum type="arabicPeriod" startAt="5"/>
              <a:tabLst>
                <a:tab pos="64135" algn="l"/>
                <a:tab pos="236220" algn="l"/>
              </a:tabLst>
            </a:pPr>
            <a:r>
              <a:rPr sz="1600" dirty="0">
                <a:latin typeface="Times New Roman" panose="02020603050405020304" pitchFamily="18" charset="0"/>
                <a:cs typeface="Times New Roman" panose="02020603050405020304" pitchFamily="18" charset="0"/>
                <a:sym typeface="+mn-ea"/>
              </a:rPr>
              <a:t>J.</a:t>
            </a:r>
            <a:r>
              <a:rPr sz="1600" spc="-8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Zhang</a:t>
            </a:r>
            <a:r>
              <a:rPr sz="1600" spc="-2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30" dirty="0">
                <a:latin typeface="Times New Roman" panose="02020603050405020304" pitchFamily="18" charset="0"/>
                <a:cs typeface="Times New Roman" panose="02020603050405020304" pitchFamily="18" charset="0"/>
                <a:sym typeface="+mn-ea"/>
              </a:rPr>
              <a:t> </a:t>
            </a:r>
            <a:r>
              <a:rPr sz="1600" spc="-110" dirty="0">
                <a:latin typeface="Times New Roman" panose="02020603050405020304" pitchFamily="18" charset="0"/>
                <a:cs typeface="Times New Roman" panose="02020603050405020304" pitchFamily="18" charset="0"/>
                <a:sym typeface="+mn-ea"/>
              </a:rPr>
              <a:t>Y.</a:t>
            </a:r>
            <a:r>
              <a:rPr sz="1600" spc="-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Wang,</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"Design</a:t>
            </a:r>
            <a:r>
              <a:rPr sz="1600" spc="-2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20"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Implementation</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of</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a:t>
            </a:r>
            <a:r>
              <a:rPr sz="1600" spc="-25" dirty="0">
                <a:latin typeface="Times New Roman" panose="02020603050405020304" pitchFamily="18" charset="0"/>
                <a:cs typeface="Times New Roman" panose="02020603050405020304" pitchFamily="18" charset="0"/>
                <a:sym typeface="+mn-ea"/>
              </a:rPr>
              <a:t> </a:t>
            </a:r>
            <a:r>
              <a:rPr sz="1600" spc="-30" dirty="0">
                <a:latin typeface="Times New Roman" panose="02020603050405020304" pitchFamily="18" charset="0"/>
                <a:cs typeface="Times New Roman" panose="02020603050405020304" pitchFamily="18" charset="0"/>
                <a:sym typeface="+mn-ea"/>
              </a:rPr>
              <a:t>Trot-</a:t>
            </a:r>
            <a:r>
              <a:rPr sz="1600" dirty="0">
                <a:latin typeface="Times New Roman" panose="02020603050405020304" pitchFamily="18" charset="0"/>
                <a:cs typeface="Times New Roman" panose="02020603050405020304" pitchFamily="18" charset="0"/>
                <a:sym typeface="+mn-ea"/>
              </a:rPr>
              <a:t>Gait</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Quadruped</a:t>
            </a:r>
            <a:r>
              <a:rPr sz="1600" spc="-10" dirty="0">
                <a:latin typeface="Times New Roman" panose="02020603050405020304" pitchFamily="18" charset="0"/>
                <a:cs typeface="Times New Roman" panose="02020603050405020304" pitchFamily="18" charset="0"/>
                <a:sym typeface="+mn-ea"/>
              </a:rPr>
              <a:t> Robot, </a:t>
            </a:r>
            <a:r>
              <a:rPr sz="1600" dirty="0">
                <a:latin typeface="Times New Roman" panose="02020603050405020304" pitchFamily="18" charset="0"/>
                <a:cs typeface="Times New Roman" panose="02020603050405020304" pitchFamily="18" charset="0"/>
                <a:sym typeface="+mn-ea"/>
              </a:rPr>
              <a:t>Proc.</a:t>
            </a: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IEEE</a:t>
            </a:r>
            <a:r>
              <a:rPr sz="1600" spc="-7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ROBIO,</a:t>
            </a:r>
            <a:r>
              <a:rPr sz="1600" spc="-7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2017.</a:t>
            </a:r>
            <a:r>
              <a:rPr lang="en-US" altLang="en-US" sz="1600" spc="-10" dirty="0">
                <a:latin typeface="Times New Roman" panose="02020603050405020304" pitchFamily="18" charset="0"/>
                <a:cs typeface="Times New Roman" panose="02020603050405020304" pitchFamily="18" charset="0"/>
                <a:sym typeface="+mn-ea"/>
              </a:rPr>
              <a:t>a</a:t>
            </a:r>
            <a:endParaRPr sz="1600">
              <a:latin typeface="Times New Roman" panose="02020603050405020304" pitchFamily="18" charset="0"/>
              <a:cs typeface="Times New Roman" panose="02020603050405020304" pitchFamily="18" charset="0"/>
            </a:endParaRPr>
          </a:p>
          <a:p>
            <a:pPr marL="342900" indent="-342900">
              <a:lnSpc>
                <a:spcPct val="100000"/>
              </a:lnSpc>
              <a:spcBef>
                <a:spcPts val="2115"/>
              </a:spcBef>
              <a:buFont typeface="+mj-lt"/>
              <a:buAutoNum type="arabicPeriod" startAt="5"/>
            </a:pPr>
            <a:endParaRPr sz="1600">
              <a:latin typeface="Times New Roman" panose="02020603050405020304" pitchFamily="18" charset="0"/>
              <a:cs typeface="Times New Roman" panose="02020603050405020304" pitchFamily="18" charset="0"/>
            </a:endParaRPr>
          </a:p>
          <a:p>
            <a:pPr marL="342900" indent="-342900">
              <a:lnSpc>
                <a:spcPct val="100000"/>
              </a:lnSpc>
              <a:spcBef>
                <a:spcPts val="5"/>
              </a:spcBef>
              <a:buFont typeface="+mj-lt"/>
              <a:buAutoNum type="arabicPeriod" startAt="5"/>
              <a:tabLst>
                <a:tab pos="236220" algn="l"/>
              </a:tabLst>
            </a:pPr>
            <a:r>
              <a:rPr sz="1600" dirty="0">
                <a:latin typeface="Times New Roman" panose="02020603050405020304" pitchFamily="18" charset="0"/>
                <a:cs typeface="Times New Roman" panose="02020603050405020304" pitchFamily="18" charset="0"/>
                <a:sym typeface="+mn-ea"/>
              </a:rPr>
              <a:t>B.</a:t>
            </a:r>
            <a:r>
              <a:rPr sz="1600" spc="-6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Siciliano</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O.</a:t>
            </a:r>
            <a:r>
              <a:rPr sz="1600" spc="-6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Khatib,</a:t>
            </a:r>
            <a:r>
              <a:rPr sz="1600" spc="-5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Robotics:</a:t>
            </a:r>
            <a:r>
              <a:rPr sz="1600" spc="-3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Modelling,</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Planning</a:t>
            </a:r>
            <a:r>
              <a:rPr sz="1600" spc="-45"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and</a:t>
            </a:r>
            <a:r>
              <a:rPr sz="1600" spc="-40" dirty="0">
                <a:latin typeface="Times New Roman" panose="02020603050405020304" pitchFamily="18" charset="0"/>
                <a:cs typeface="Times New Roman" panose="02020603050405020304" pitchFamily="18" charset="0"/>
                <a:sym typeface="+mn-ea"/>
              </a:rPr>
              <a:t> </a:t>
            </a:r>
            <a:r>
              <a:rPr sz="1600" dirty="0">
                <a:latin typeface="Times New Roman" panose="02020603050405020304" pitchFamily="18" charset="0"/>
                <a:cs typeface="Times New Roman" panose="02020603050405020304" pitchFamily="18" charset="0"/>
                <a:sym typeface="+mn-ea"/>
              </a:rPr>
              <a:t>Control,</a:t>
            </a:r>
            <a:r>
              <a:rPr sz="1600" spc="-50" dirty="0">
                <a:latin typeface="Times New Roman" panose="02020603050405020304" pitchFamily="18" charset="0"/>
                <a:cs typeface="Times New Roman" panose="02020603050405020304" pitchFamily="18" charset="0"/>
                <a:sym typeface="+mn-ea"/>
              </a:rPr>
              <a:t> </a:t>
            </a:r>
            <a:r>
              <a:rPr sz="1600" spc="-20" dirty="0">
                <a:latin typeface="Times New Roman" panose="02020603050405020304" pitchFamily="18" charset="0"/>
                <a:cs typeface="Times New Roman" panose="02020603050405020304" pitchFamily="18" charset="0"/>
                <a:sym typeface="+mn-ea"/>
              </a:rPr>
              <a:t>Springer,</a:t>
            </a:r>
            <a:r>
              <a:rPr sz="1600" spc="-55" dirty="0">
                <a:latin typeface="Times New Roman" panose="02020603050405020304" pitchFamily="18" charset="0"/>
                <a:cs typeface="Times New Roman" panose="02020603050405020304" pitchFamily="18" charset="0"/>
                <a:sym typeface="+mn-ea"/>
              </a:rPr>
              <a:t> </a:t>
            </a:r>
            <a:r>
              <a:rPr sz="1600" spc="-10" dirty="0">
                <a:latin typeface="Times New Roman" panose="02020603050405020304" pitchFamily="18" charset="0"/>
                <a:cs typeface="Times New Roman" panose="02020603050405020304" pitchFamily="18" charset="0"/>
                <a:sym typeface="+mn-ea"/>
              </a:rPr>
              <a:t>2016.</a:t>
            </a:r>
          </a:p>
          <a:p>
            <a:pPr marL="342900" indent="-342900">
              <a:lnSpc>
                <a:spcPct val="100000"/>
              </a:lnSpc>
              <a:spcBef>
                <a:spcPts val="5"/>
              </a:spcBef>
              <a:buFont typeface="+mj-lt"/>
              <a:buAutoNum type="arabicPeriod" startAt="5"/>
              <a:tabLst>
                <a:tab pos="236220" algn="l"/>
              </a:tabLst>
            </a:pPr>
            <a:endParaRPr lang="en-US" sz="1600" dirty="0">
              <a:solidFill>
                <a:schemeClr val="dk1"/>
              </a:solidFill>
              <a:latin typeface="Times New Roman" panose="02020603050405020304" pitchFamily="18" charset="0"/>
              <a:cs typeface="Times New Roman" panose="02020603050405020304" pitchFamily="18" charset="0"/>
            </a:endParaRPr>
          </a:p>
          <a:p>
            <a:pPr indent="0">
              <a:lnSpc>
                <a:spcPct val="100000"/>
              </a:lnSpc>
              <a:spcBef>
                <a:spcPts val="5"/>
              </a:spcBef>
              <a:buFont typeface="+mj-lt"/>
              <a:buNone/>
              <a:tabLst>
                <a:tab pos="236220" algn="l"/>
              </a:tabLst>
            </a:pPr>
            <a:endParaRPr lang="en-US" sz="1600" dirty="0">
              <a:solidFill>
                <a:schemeClr val="dk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67825" y="298131"/>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70756" y="1549017"/>
            <a:ext cx="11449878" cy="2630805"/>
          </a:xfrm>
          <a:prstGeom prst="rect">
            <a:avLst/>
          </a:prstGeom>
          <a:noFill/>
        </p:spPr>
        <p:txBody>
          <a:bodyPr wrap="square">
            <a:spAutoFit/>
          </a:bodyPr>
          <a:lstStyle/>
          <a:p>
            <a:pPr marL="64135" marR="1647190" indent="-52070">
              <a:lnSpc>
                <a:spcPct val="100000"/>
              </a:lnSpc>
              <a:spcBef>
                <a:spcPts val="100"/>
              </a:spcBef>
              <a:buAutoNum type="arabicPeriod" startAt="9"/>
              <a:tabLst>
                <a:tab pos="64135" algn="l"/>
                <a:tab pos="236220" algn="l"/>
              </a:tabLst>
            </a:pPr>
            <a:r>
              <a:rPr sz="1600" dirty="0">
                <a:sym typeface="+mn-ea"/>
              </a:rPr>
              <a:t>	M.</a:t>
            </a:r>
            <a:r>
              <a:rPr sz="1600" spc="-50" dirty="0">
                <a:sym typeface="+mn-ea"/>
              </a:rPr>
              <a:t> </a:t>
            </a:r>
            <a:r>
              <a:rPr sz="1600" spc="-30" dirty="0">
                <a:sym typeface="+mn-ea"/>
              </a:rPr>
              <a:t>Hutter,</a:t>
            </a:r>
            <a:r>
              <a:rPr sz="1600" spc="-25" dirty="0">
                <a:sym typeface="+mn-ea"/>
              </a:rPr>
              <a:t> </a:t>
            </a:r>
            <a:r>
              <a:rPr sz="1600" dirty="0">
                <a:sym typeface="+mn-ea"/>
              </a:rPr>
              <a:t>C.</a:t>
            </a:r>
            <a:r>
              <a:rPr sz="1600" spc="-45" dirty="0">
                <a:sym typeface="+mn-ea"/>
              </a:rPr>
              <a:t> </a:t>
            </a:r>
            <a:r>
              <a:rPr sz="1600" dirty="0">
                <a:sym typeface="+mn-ea"/>
              </a:rPr>
              <a:t>Gehring,</a:t>
            </a:r>
            <a:r>
              <a:rPr sz="1600" spc="-40" dirty="0">
                <a:sym typeface="+mn-ea"/>
              </a:rPr>
              <a:t> </a:t>
            </a:r>
            <a:r>
              <a:rPr sz="1600" dirty="0">
                <a:sym typeface="+mn-ea"/>
              </a:rPr>
              <a:t>and</a:t>
            </a:r>
            <a:r>
              <a:rPr sz="1600" spc="-25" dirty="0">
                <a:sym typeface="+mn-ea"/>
              </a:rPr>
              <a:t> </a:t>
            </a:r>
            <a:r>
              <a:rPr sz="1600" dirty="0">
                <a:sym typeface="+mn-ea"/>
              </a:rPr>
              <a:t>M.</a:t>
            </a:r>
            <a:r>
              <a:rPr sz="1600" spc="-50" dirty="0">
                <a:sym typeface="+mn-ea"/>
              </a:rPr>
              <a:t> </a:t>
            </a:r>
            <a:r>
              <a:rPr sz="1600" dirty="0">
                <a:sym typeface="+mn-ea"/>
              </a:rPr>
              <a:t>Bloesch,</a:t>
            </a:r>
            <a:r>
              <a:rPr sz="1600" spc="-35" dirty="0">
                <a:sym typeface="+mn-ea"/>
              </a:rPr>
              <a:t> </a:t>
            </a:r>
            <a:r>
              <a:rPr sz="1600" dirty="0">
                <a:sym typeface="+mn-ea"/>
              </a:rPr>
              <a:t>"StarlETH:</a:t>
            </a:r>
            <a:r>
              <a:rPr sz="1600" spc="-25" dirty="0">
                <a:sym typeface="+mn-ea"/>
              </a:rPr>
              <a:t> </a:t>
            </a:r>
            <a:r>
              <a:rPr sz="1600" dirty="0">
                <a:sym typeface="+mn-ea"/>
              </a:rPr>
              <a:t>A</a:t>
            </a:r>
            <a:r>
              <a:rPr sz="1600" spc="-40" dirty="0">
                <a:sym typeface="+mn-ea"/>
              </a:rPr>
              <a:t> </a:t>
            </a:r>
            <a:r>
              <a:rPr sz="1600" dirty="0">
                <a:sym typeface="+mn-ea"/>
              </a:rPr>
              <a:t>Compliant</a:t>
            </a:r>
            <a:r>
              <a:rPr sz="1600" spc="-35" dirty="0">
                <a:sym typeface="+mn-ea"/>
              </a:rPr>
              <a:t> </a:t>
            </a:r>
            <a:r>
              <a:rPr sz="1600" dirty="0">
                <a:sym typeface="+mn-ea"/>
              </a:rPr>
              <a:t>Quadrupedal</a:t>
            </a:r>
            <a:r>
              <a:rPr sz="1600" spc="-35" dirty="0">
                <a:sym typeface="+mn-ea"/>
              </a:rPr>
              <a:t> </a:t>
            </a:r>
            <a:r>
              <a:rPr sz="1600" spc="-10" dirty="0">
                <a:sym typeface="+mn-ea"/>
              </a:rPr>
              <a:t>Robot, </a:t>
            </a:r>
            <a:r>
              <a:rPr sz="1600" dirty="0">
                <a:sym typeface="+mn-ea"/>
              </a:rPr>
              <a:t>Proc.</a:t>
            </a:r>
            <a:r>
              <a:rPr sz="1600" spc="-25" dirty="0">
                <a:sym typeface="+mn-ea"/>
              </a:rPr>
              <a:t> </a:t>
            </a:r>
            <a:r>
              <a:rPr sz="1600" dirty="0">
                <a:sym typeface="+mn-ea"/>
              </a:rPr>
              <a:t>IEEE</a:t>
            </a:r>
            <a:r>
              <a:rPr sz="1600" spc="-50" dirty="0">
                <a:sym typeface="+mn-ea"/>
              </a:rPr>
              <a:t> </a:t>
            </a:r>
            <a:r>
              <a:rPr sz="1600" dirty="0">
                <a:sym typeface="+mn-ea"/>
              </a:rPr>
              <a:t>IROS,</a:t>
            </a:r>
            <a:r>
              <a:rPr sz="1600" spc="-45" dirty="0">
                <a:sym typeface="+mn-ea"/>
              </a:rPr>
              <a:t> </a:t>
            </a:r>
            <a:r>
              <a:rPr sz="1600" spc="-10" dirty="0">
                <a:sym typeface="+mn-ea"/>
              </a:rPr>
              <a:t>2013.</a:t>
            </a:r>
            <a:endParaRPr sz="1600" spc="-10" dirty="0"/>
          </a:p>
          <a:p>
            <a:pPr>
              <a:lnSpc>
                <a:spcPct val="100000"/>
              </a:lnSpc>
              <a:spcBef>
                <a:spcPts val="2125"/>
              </a:spcBef>
              <a:buFont typeface="Calibri" panose="020F0502020204030204"/>
              <a:buAutoNum type="arabicPeriod" startAt="9"/>
            </a:pPr>
            <a:endParaRPr lang="en-US" sz="1600" dirty="0">
              <a:solidFill>
                <a:schemeClr val="dk1"/>
              </a:solidFill>
              <a:latin typeface="Times New Roman" panose="02020603050405020304" pitchFamily="18" charset="0"/>
              <a:cs typeface="Times New Roman" panose="02020603050405020304" pitchFamily="18" charset="0"/>
            </a:endParaRPr>
          </a:p>
          <a:p>
            <a:pPr marL="64135" marR="760730" indent="-52070">
              <a:lnSpc>
                <a:spcPct val="100000"/>
              </a:lnSpc>
              <a:buAutoNum type="arabicPeriod" startAt="9"/>
              <a:tabLst>
                <a:tab pos="64135" algn="l"/>
                <a:tab pos="351790" algn="l"/>
              </a:tabLst>
            </a:pPr>
            <a:r>
              <a:rPr sz="1600" dirty="0">
                <a:sym typeface="+mn-ea"/>
              </a:rPr>
              <a:t>	H.</a:t>
            </a:r>
            <a:r>
              <a:rPr sz="1600" spc="-85" dirty="0">
                <a:sym typeface="+mn-ea"/>
              </a:rPr>
              <a:t> </a:t>
            </a:r>
            <a:r>
              <a:rPr sz="1600" dirty="0">
                <a:sym typeface="+mn-ea"/>
              </a:rPr>
              <a:t>Kimura,</a:t>
            </a:r>
            <a:r>
              <a:rPr sz="1600" spc="-40" dirty="0">
                <a:sym typeface="+mn-ea"/>
              </a:rPr>
              <a:t> </a:t>
            </a:r>
            <a:r>
              <a:rPr sz="1600" spc="-110" dirty="0">
                <a:sym typeface="+mn-ea"/>
              </a:rPr>
              <a:t>Y.</a:t>
            </a:r>
            <a:r>
              <a:rPr sz="1600" spc="-10" dirty="0">
                <a:sym typeface="+mn-ea"/>
              </a:rPr>
              <a:t> </a:t>
            </a:r>
            <a:r>
              <a:rPr sz="1600" dirty="0">
                <a:sym typeface="+mn-ea"/>
              </a:rPr>
              <a:t>Fukuoka,</a:t>
            </a:r>
            <a:r>
              <a:rPr sz="1600" spc="-40" dirty="0">
                <a:sym typeface="+mn-ea"/>
              </a:rPr>
              <a:t> </a:t>
            </a:r>
            <a:r>
              <a:rPr sz="1600" dirty="0">
                <a:sym typeface="+mn-ea"/>
              </a:rPr>
              <a:t>and</a:t>
            </a:r>
            <a:r>
              <a:rPr sz="1600" spc="-30" dirty="0">
                <a:sym typeface="+mn-ea"/>
              </a:rPr>
              <a:t> </a:t>
            </a:r>
            <a:r>
              <a:rPr sz="1600" dirty="0">
                <a:sym typeface="+mn-ea"/>
              </a:rPr>
              <a:t>A.</a:t>
            </a:r>
            <a:r>
              <a:rPr sz="1600" spc="-55" dirty="0">
                <a:sym typeface="+mn-ea"/>
              </a:rPr>
              <a:t> </a:t>
            </a:r>
            <a:r>
              <a:rPr sz="1600" dirty="0">
                <a:sym typeface="+mn-ea"/>
              </a:rPr>
              <a:t>H.</a:t>
            </a:r>
            <a:r>
              <a:rPr sz="1600" spc="-35" dirty="0">
                <a:sym typeface="+mn-ea"/>
              </a:rPr>
              <a:t> </a:t>
            </a:r>
            <a:r>
              <a:rPr sz="1600" dirty="0">
                <a:sym typeface="+mn-ea"/>
              </a:rPr>
              <a:t>Cohen,</a:t>
            </a:r>
            <a:r>
              <a:rPr sz="1600" spc="-40" dirty="0">
                <a:sym typeface="+mn-ea"/>
              </a:rPr>
              <a:t> </a:t>
            </a:r>
            <a:r>
              <a:rPr sz="1600" dirty="0">
                <a:sym typeface="+mn-ea"/>
              </a:rPr>
              <a:t>"Adaptive</a:t>
            </a:r>
            <a:r>
              <a:rPr sz="1600" spc="-30" dirty="0">
                <a:sym typeface="+mn-ea"/>
              </a:rPr>
              <a:t> </a:t>
            </a:r>
            <a:r>
              <a:rPr sz="1600" dirty="0">
                <a:sym typeface="+mn-ea"/>
              </a:rPr>
              <a:t>Dynamic</a:t>
            </a:r>
            <a:r>
              <a:rPr sz="1600" spc="-45" dirty="0">
                <a:sym typeface="+mn-ea"/>
              </a:rPr>
              <a:t> </a:t>
            </a:r>
            <a:r>
              <a:rPr sz="1600" dirty="0">
                <a:sym typeface="+mn-ea"/>
              </a:rPr>
              <a:t>Walking</a:t>
            </a:r>
            <a:r>
              <a:rPr sz="1600" spc="-30" dirty="0">
                <a:sym typeface="+mn-ea"/>
              </a:rPr>
              <a:t> </a:t>
            </a:r>
            <a:r>
              <a:rPr sz="1600" dirty="0">
                <a:sym typeface="+mn-ea"/>
              </a:rPr>
              <a:t>of</a:t>
            </a:r>
            <a:r>
              <a:rPr sz="1600" spc="-50" dirty="0">
                <a:sym typeface="+mn-ea"/>
              </a:rPr>
              <a:t> </a:t>
            </a:r>
            <a:r>
              <a:rPr sz="1600" dirty="0">
                <a:sym typeface="+mn-ea"/>
              </a:rPr>
              <a:t>a</a:t>
            </a:r>
            <a:r>
              <a:rPr sz="1600" spc="-35" dirty="0">
                <a:sym typeface="+mn-ea"/>
              </a:rPr>
              <a:t> </a:t>
            </a:r>
            <a:r>
              <a:rPr sz="1600" dirty="0">
                <a:sym typeface="+mn-ea"/>
              </a:rPr>
              <a:t>Quadruped</a:t>
            </a:r>
            <a:r>
              <a:rPr sz="1600" spc="-35" dirty="0">
                <a:sym typeface="+mn-ea"/>
              </a:rPr>
              <a:t> </a:t>
            </a:r>
            <a:r>
              <a:rPr sz="1600" spc="-10" dirty="0">
                <a:sym typeface="+mn-ea"/>
              </a:rPr>
              <a:t>Robot, </a:t>
            </a:r>
            <a:r>
              <a:rPr sz="1600" dirty="0">
                <a:sym typeface="+mn-ea"/>
              </a:rPr>
              <a:t>Int.</a:t>
            </a:r>
            <a:r>
              <a:rPr sz="1600" spc="-60" dirty="0">
                <a:sym typeface="+mn-ea"/>
              </a:rPr>
              <a:t> </a:t>
            </a:r>
            <a:r>
              <a:rPr sz="1600" dirty="0">
                <a:sym typeface="+mn-ea"/>
              </a:rPr>
              <a:t>J.</a:t>
            </a:r>
            <a:r>
              <a:rPr sz="1600" spc="-65" dirty="0">
                <a:sym typeface="+mn-ea"/>
              </a:rPr>
              <a:t> </a:t>
            </a:r>
            <a:r>
              <a:rPr sz="1600" dirty="0">
                <a:sym typeface="+mn-ea"/>
              </a:rPr>
              <a:t>Robotics</a:t>
            </a:r>
            <a:r>
              <a:rPr sz="1600" spc="-45" dirty="0">
                <a:sym typeface="+mn-ea"/>
              </a:rPr>
              <a:t> </a:t>
            </a:r>
            <a:r>
              <a:rPr sz="1600" dirty="0">
                <a:sym typeface="+mn-ea"/>
              </a:rPr>
              <a:t>Res.,</a:t>
            </a:r>
            <a:r>
              <a:rPr sz="1600" spc="-50" dirty="0">
                <a:sym typeface="+mn-ea"/>
              </a:rPr>
              <a:t> </a:t>
            </a:r>
            <a:r>
              <a:rPr sz="1600" spc="-10" dirty="0">
                <a:sym typeface="+mn-ea"/>
              </a:rPr>
              <a:t>2007.</a:t>
            </a:r>
            <a:endParaRPr sz="1600" spc="-10" dirty="0"/>
          </a:p>
          <a:p>
            <a:pPr>
              <a:lnSpc>
                <a:spcPct val="100000"/>
              </a:lnSpc>
              <a:spcBef>
                <a:spcPts val="2125"/>
              </a:spcBef>
              <a:buFont typeface="Calibri" panose="020F0502020204030204"/>
              <a:buAutoNum type="arabicPeriod" startAt="9"/>
            </a:pPr>
            <a:endParaRPr lang="en-US" sz="1600" dirty="0">
              <a:solidFill>
                <a:schemeClr val="dk1"/>
              </a:solidFill>
              <a:latin typeface="Times New Roman" panose="02020603050405020304" pitchFamily="18" charset="0"/>
              <a:cs typeface="Times New Roman" panose="02020603050405020304" pitchFamily="18" charset="0"/>
            </a:endParaRPr>
          </a:p>
          <a:p>
            <a:pPr marL="351790" marR="2877820" indent="-339725">
              <a:lnSpc>
                <a:spcPct val="100000"/>
              </a:lnSpc>
              <a:buAutoNum type="arabicPeriod" startAt="9"/>
              <a:tabLst>
                <a:tab pos="379730" algn="l"/>
              </a:tabLst>
            </a:pPr>
            <a:r>
              <a:rPr sz="1600" dirty="0">
                <a:sym typeface="+mn-ea"/>
              </a:rPr>
              <a:t>J.</a:t>
            </a:r>
            <a:r>
              <a:rPr sz="1600" spc="-90" dirty="0">
                <a:sym typeface="+mn-ea"/>
              </a:rPr>
              <a:t> </a:t>
            </a:r>
            <a:r>
              <a:rPr sz="1600" dirty="0">
                <a:sym typeface="+mn-ea"/>
              </a:rPr>
              <a:t>Park</a:t>
            </a:r>
            <a:r>
              <a:rPr sz="1600" spc="-45" dirty="0">
                <a:sym typeface="+mn-ea"/>
              </a:rPr>
              <a:t> </a:t>
            </a:r>
            <a:r>
              <a:rPr sz="1600" dirty="0">
                <a:sym typeface="+mn-ea"/>
              </a:rPr>
              <a:t>and</a:t>
            </a:r>
            <a:r>
              <a:rPr sz="1600" spc="-30" dirty="0">
                <a:sym typeface="+mn-ea"/>
              </a:rPr>
              <a:t> </a:t>
            </a:r>
            <a:r>
              <a:rPr sz="1600" spc="-110" dirty="0">
                <a:sym typeface="+mn-ea"/>
              </a:rPr>
              <a:t>Y.</a:t>
            </a:r>
            <a:r>
              <a:rPr sz="1600" spc="-10" dirty="0">
                <a:sym typeface="+mn-ea"/>
              </a:rPr>
              <a:t> </a:t>
            </a:r>
            <a:r>
              <a:rPr sz="1600" dirty="0">
                <a:sym typeface="+mn-ea"/>
              </a:rPr>
              <a:t>Oh,</a:t>
            </a:r>
            <a:r>
              <a:rPr sz="1600" spc="-35" dirty="0">
                <a:sym typeface="+mn-ea"/>
              </a:rPr>
              <a:t> </a:t>
            </a:r>
            <a:r>
              <a:rPr sz="1600" spc="-20" dirty="0">
                <a:sym typeface="+mn-ea"/>
              </a:rPr>
              <a:t>"Low-</a:t>
            </a:r>
            <a:r>
              <a:rPr sz="1600" dirty="0">
                <a:sym typeface="+mn-ea"/>
              </a:rPr>
              <a:t>Cost</a:t>
            </a:r>
            <a:r>
              <a:rPr sz="1600" spc="-30" dirty="0">
                <a:sym typeface="+mn-ea"/>
              </a:rPr>
              <a:t> </a:t>
            </a:r>
            <a:r>
              <a:rPr sz="1600" dirty="0">
                <a:sym typeface="+mn-ea"/>
              </a:rPr>
              <a:t>Quadruped</a:t>
            </a:r>
            <a:r>
              <a:rPr sz="1600" spc="-15" dirty="0">
                <a:sym typeface="+mn-ea"/>
              </a:rPr>
              <a:t> </a:t>
            </a:r>
            <a:r>
              <a:rPr sz="1600" dirty="0">
                <a:sym typeface="+mn-ea"/>
              </a:rPr>
              <a:t>Robot</a:t>
            </a:r>
            <a:r>
              <a:rPr sz="1600" spc="-30" dirty="0">
                <a:sym typeface="+mn-ea"/>
              </a:rPr>
              <a:t> </a:t>
            </a:r>
            <a:r>
              <a:rPr sz="1600" dirty="0">
                <a:sym typeface="+mn-ea"/>
              </a:rPr>
              <a:t>Design</a:t>
            </a:r>
            <a:r>
              <a:rPr sz="1600" spc="-40" dirty="0">
                <a:sym typeface="+mn-ea"/>
              </a:rPr>
              <a:t> </a:t>
            </a:r>
            <a:r>
              <a:rPr sz="1600" dirty="0">
                <a:sym typeface="+mn-ea"/>
              </a:rPr>
              <a:t>with</a:t>
            </a:r>
            <a:r>
              <a:rPr sz="1600" spc="-20" dirty="0">
                <a:sym typeface="+mn-ea"/>
              </a:rPr>
              <a:t> Trot</a:t>
            </a:r>
            <a:r>
              <a:rPr sz="1600" spc="-45" dirty="0">
                <a:sym typeface="+mn-ea"/>
              </a:rPr>
              <a:t> </a:t>
            </a:r>
            <a:r>
              <a:rPr sz="1600" spc="-10" dirty="0">
                <a:sym typeface="+mn-ea"/>
              </a:rPr>
              <a:t>Gait, 	</a:t>
            </a:r>
            <a:r>
              <a:rPr sz="1600" dirty="0">
                <a:sym typeface="+mn-ea"/>
              </a:rPr>
              <a:t>Proc.</a:t>
            </a:r>
            <a:r>
              <a:rPr sz="1600" spc="-30" dirty="0">
                <a:sym typeface="+mn-ea"/>
              </a:rPr>
              <a:t> </a:t>
            </a:r>
            <a:r>
              <a:rPr sz="1600" dirty="0">
                <a:sym typeface="+mn-ea"/>
              </a:rPr>
              <a:t>IEEE</a:t>
            </a:r>
            <a:r>
              <a:rPr sz="1600" spc="-35" dirty="0">
                <a:sym typeface="+mn-ea"/>
              </a:rPr>
              <a:t> </a:t>
            </a:r>
            <a:r>
              <a:rPr sz="1600" dirty="0">
                <a:sym typeface="+mn-ea"/>
              </a:rPr>
              <a:t>ICCAS,</a:t>
            </a:r>
            <a:r>
              <a:rPr sz="1600" spc="-25" dirty="0">
                <a:sym typeface="+mn-ea"/>
              </a:rPr>
              <a:t> </a:t>
            </a:r>
            <a:r>
              <a:rPr sz="1600" spc="-10" dirty="0">
                <a:sym typeface="+mn-ea"/>
              </a:rPr>
              <a:t>2015.</a:t>
            </a:r>
            <a:endParaRPr sz="1600" spc="-10" dirty="0"/>
          </a:p>
          <a:p>
            <a:pPr>
              <a:lnSpc>
                <a:spcPct val="100000"/>
              </a:lnSpc>
              <a:spcBef>
                <a:spcPts val="2115"/>
              </a:spcBef>
              <a:buFont typeface="Calibri" panose="020F0502020204030204"/>
              <a:buAutoNum type="arabicPeriod" startAt="9"/>
            </a:pPr>
            <a:endParaRPr lang="en-US" sz="1600" dirty="0">
              <a:solidFill>
                <a:schemeClr val="dk1"/>
              </a:solidFill>
              <a:latin typeface="Times New Roman" panose="02020603050405020304" pitchFamily="18" charset="0"/>
              <a:cs typeface="Times New Roman" panose="02020603050405020304" pitchFamily="18" charset="0"/>
            </a:endParaRPr>
          </a:p>
          <a:p>
            <a:pPr marL="404495" indent="-391795">
              <a:lnSpc>
                <a:spcPct val="100000"/>
              </a:lnSpc>
              <a:buAutoNum type="arabicPeriod" startAt="9"/>
              <a:tabLst>
                <a:tab pos="404495" algn="l"/>
              </a:tabLst>
            </a:pPr>
            <a:r>
              <a:rPr sz="1600" dirty="0">
                <a:sym typeface="+mn-ea"/>
              </a:rPr>
              <a:t>J.</a:t>
            </a:r>
            <a:r>
              <a:rPr sz="1600" spc="-50" dirty="0">
                <a:sym typeface="+mn-ea"/>
              </a:rPr>
              <a:t> </a:t>
            </a:r>
            <a:r>
              <a:rPr sz="1600" dirty="0">
                <a:sym typeface="+mn-ea"/>
              </a:rPr>
              <a:t>H.</a:t>
            </a:r>
            <a:r>
              <a:rPr sz="1600" spc="-45" dirty="0">
                <a:sym typeface="+mn-ea"/>
              </a:rPr>
              <a:t> </a:t>
            </a:r>
            <a:r>
              <a:rPr sz="1600" dirty="0">
                <a:sym typeface="+mn-ea"/>
              </a:rPr>
              <a:t>Kim</a:t>
            </a:r>
            <a:r>
              <a:rPr sz="1600" spc="-35" dirty="0">
                <a:sym typeface="+mn-ea"/>
              </a:rPr>
              <a:t> </a:t>
            </a:r>
            <a:r>
              <a:rPr sz="1600" dirty="0">
                <a:sym typeface="+mn-ea"/>
              </a:rPr>
              <a:t>and</a:t>
            </a:r>
            <a:r>
              <a:rPr sz="1600" spc="-30" dirty="0">
                <a:sym typeface="+mn-ea"/>
              </a:rPr>
              <a:t> </a:t>
            </a:r>
            <a:r>
              <a:rPr sz="1600" dirty="0">
                <a:sym typeface="+mn-ea"/>
              </a:rPr>
              <a:t>H.</a:t>
            </a:r>
            <a:r>
              <a:rPr sz="1600" spc="-45" dirty="0">
                <a:sym typeface="+mn-ea"/>
              </a:rPr>
              <a:t> </a:t>
            </a:r>
            <a:r>
              <a:rPr sz="1600" dirty="0">
                <a:sym typeface="+mn-ea"/>
              </a:rPr>
              <a:t>S.</a:t>
            </a:r>
            <a:r>
              <a:rPr sz="1600" spc="-40" dirty="0">
                <a:sym typeface="+mn-ea"/>
              </a:rPr>
              <a:t> </a:t>
            </a:r>
            <a:r>
              <a:rPr sz="1600" dirty="0">
                <a:sym typeface="+mn-ea"/>
              </a:rPr>
              <a:t>Lee,</a:t>
            </a:r>
            <a:r>
              <a:rPr sz="1600" spc="-40" dirty="0">
                <a:sym typeface="+mn-ea"/>
              </a:rPr>
              <a:t> </a:t>
            </a:r>
            <a:r>
              <a:rPr sz="1600" dirty="0">
                <a:sym typeface="+mn-ea"/>
              </a:rPr>
              <a:t>"Control</a:t>
            </a:r>
            <a:r>
              <a:rPr sz="1600" spc="-25" dirty="0">
                <a:sym typeface="+mn-ea"/>
              </a:rPr>
              <a:t> </a:t>
            </a:r>
            <a:r>
              <a:rPr sz="1600" spc="-10" dirty="0">
                <a:sym typeface="+mn-ea"/>
              </a:rPr>
              <a:t>Strategies</a:t>
            </a:r>
            <a:r>
              <a:rPr sz="1600" spc="-50" dirty="0">
                <a:sym typeface="+mn-ea"/>
              </a:rPr>
              <a:t> </a:t>
            </a:r>
            <a:r>
              <a:rPr sz="1600" dirty="0">
                <a:sym typeface="+mn-ea"/>
              </a:rPr>
              <a:t>for</a:t>
            </a:r>
            <a:r>
              <a:rPr sz="1600" spc="-45" dirty="0">
                <a:sym typeface="+mn-ea"/>
              </a:rPr>
              <a:t> </a:t>
            </a:r>
            <a:r>
              <a:rPr sz="1600" dirty="0">
                <a:sym typeface="+mn-ea"/>
              </a:rPr>
              <a:t>Quadruped</a:t>
            </a:r>
            <a:r>
              <a:rPr sz="1600" spc="-15" dirty="0">
                <a:sym typeface="+mn-ea"/>
              </a:rPr>
              <a:t> </a:t>
            </a:r>
            <a:r>
              <a:rPr sz="1600" dirty="0">
                <a:sym typeface="+mn-ea"/>
              </a:rPr>
              <a:t>Robots:</a:t>
            </a:r>
            <a:r>
              <a:rPr sz="1600" spc="-35" dirty="0">
                <a:sym typeface="+mn-ea"/>
              </a:rPr>
              <a:t> </a:t>
            </a:r>
            <a:r>
              <a:rPr sz="1600" dirty="0">
                <a:sym typeface="+mn-ea"/>
              </a:rPr>
              <a:t>A</a:t>
            </a:r>
            <a:r>
              <a:rPr sz="1600" spc="-50" dirty="0">
                <a:sym typeface="+mn-ea"/>
              </a:rPr>
              <a:t> </a:t>
            </a:r>
            <a:r>
              <a:rPr sz="1600" spc="-10" dirty="0">
                <a:sym typeface="+mn-ea"/>
              </a:rPr>
              <a:t>Survey,"</a:t>
            </a:r>
            <a:r>
              <a:rPr sz="1600" spc="-35" dirty="0">
                <a:sym typeface="+mn-ea"/>
              </a:rPr>
              <a:t> </a:t>
            </a:r>
            <a:r>
              <a:rPr sz="1600" dirty="0">
                <a:sym typeface="+mn-ea"/>
              </a:rPr>
              <a:t>Proc.</a:t>
            </a:r>
            <a:r>
              <a:rPr sz="1600" spc="-35" dirty="0">
                <a:sym typeface="+mn-ea"/>
              </a:rPr>
              <a:t> </a:t>
            </a:r>
            <a:r>
              <a:rPr sz="1600" dirty="0">
                <a:sym typeface="+mn-ea"/>
              </a:rPr>
              <a:t>IEEE</a:t>
            </a:r>
            <a:r>
              <a:rPr sz="1600" spc="-60" dirty="0">
                <a:sym typeface="+mn-ea"/>
              </a:rPr>
              <a:t> </a:t>
            </a:r>
            <a:r>
              <a:rPr sz="1600" dirty="0">
                <a:sym typeface="+mn-ea"/>
              </a:rPr>
              <a:t>ICAR,</a:t>
            </a:r>
            <a:r>
              <a:rPr sz="1600" spc="-40" dirty="0">
                <a:sym typeface="+mn-ea"/>
              </a:rPr>
              <a:t> </a:t>
            </a:r>
            <a:r>
              <a:rPr sz="1600" spc="-10" dirty="0">
                <a:sym typeface="+mn-ea"/>
              </a:rPr>
              <a:t>2002.</a:t>
            </a:r>
            <a:endParaRPr lang="en-US" sz="1600" dirty="0">
              <a:solidFill>
                <a:schemeClr val="dk1"/>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extBox 4"/>
          <p:cNvSpPr txBox="1"/>
          <p:nvPr/>
        </p:nvSpPr>
        <p:spPr>
          <a:xfrm>
            <a:off x="593387" y="381119"/>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Contents</a:t>
            </a:r>
          </a:p>
          <a:p>
            <a:endParaRPr lang="en-IN" dirty="0">
              <a:latin typeface="Gill Sans MT" panose="020B0502020104020203" pitchFamily="34" charset="0"/>
            </a:endParaRPr>
          </a:p>
        </p:txBody>
      </p:sp>
      <p:sp>
        <p:nvSpPr>
          <p:cNvPr id="7" name="Content Placeholder 2"/>
          <p:cNvSpPr txBox="1"/>
          <p:nvPr/>
        </p:nvSpPr>
        <p:spPr>
          <a:xfrm>
            <a:off x="1186774" y="1293192"/>
            <a:ext cx="11005226" cy="51715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sz="2000" dirty="0">
                <a:latin typeface="Times New Roman" panose="02020603050405020304" pitchFamily="18" charset="0"/>
                <a:cs typeface="Times New Roman" panose="02020603050405020304" pitchFamily="18" charset="0"/>
              </a:rPr>
              <a:t>Motivation</a:t>
            </a:r>
            <a:r>
              <a:rPr lang="en-US" sz="2000" dirty="0">
                <a:solidFill>
                  <a:srgbClr val="FF0000"/>
                </a:solidFill>
                <a:latin typeface="Times New Roman" panose="02020603050405020304" pitchFamily="18" charset="0"/>
                <a:cs typeface="Times New Roman" panose="02020603050405020304" pitchFamily="18" charset="0"/>
              </a:rPr>
              <a:t>	</a:t>
            </a:r>
            <a:endParaRPr lang="en-IN" sz="2000" dirty="0">
              <a:solidFill>
                <a:srgbClr val="FF0000"/>
              </a:solidFill>
              <a:latin typeface="Times New Roman" panose="02020603050405020304" pitchFamily="18" charset="0"/>
              <a:cs typeface="Times New Roman" panose="02020603050405020304" pitchFamily="18" charset="0"/>
            </a:endParaRPr>
          </a:p>
          <a:p>
            <a:pPr>
              <a:lnSpc>
                <a:spcPct val="125000"/>
              </a:lnSpc>
            </a:pPr>
            <a:r>
              <a:rPr lang="en-US" sz="2000" dirty="0">
                <a:latin typeface="Times New Roman" panose="02020603050405020304" pitchFamily="18" charset="0"/>
                <a:cs typeface="Times New Roman" panose="02020603050405020304" pitchFamily="18" charset="0"/>
              </a:rPr>
              <a:t>Literature Survey </a:t>
            </a:r>
          </a:p>
          <a:p>
            <a:pPr>
              <a:lnSpc>
                <a:spcPct val="125000"/>
              </a:lnSpc>
            </a:pPr>
            <a:r>
              <a:rPr lang="en-US" sz="2000" dirty="0">
                <a:latin typeface="Times New Roman" panose="02020603050405020304" pitchFamily="18" charset="0"/>
                <a:cs typeface="Times New Roman" panose="02020603050405020304" pitchFamily="18" charset="0"/>
              </a:rPr>
              <a:t>Objective</a:t>
            </a:r>
          </a:p>
          <a:p>
            <a:pPr>
              <a:lnSpc>
                <a:spcPct val="125000"/>
              </a:lnSpc>
            </a:pPr>
            <a:r>
              <a:rPr lang="en-US" sz="2000" dirty="0">
                <a:latin typeface="Times New Roman" panose="02020603050405020304" pitchFamily="18" charset="0"/>
                <a:cs typeface="Times New Roman" panose="02020603050405020304" pitchFamily="18" charset="0"/>
              </a:rPr>
              <a:t>Components</a:t>
            </a:r>
          </a:p>
          <a:p>
            <a:pPr>
              <a:lnSpc>
                <a:spcPct val="125000"/>
              </a:lnSpc>
            </a:pPr>
            <a:r>
              <a:rPr lang="en-US" sz="2000" dirty="0">
                <a:latin typeface="Times New Roman" panose="02020603050405020304" pitchFamily="18" charset="0"/>
                <a:cs typeface="Times New Roman" panose="02020603050405020304" pitchFamily="18" charset="0"/>
              </a:rPr>
              <a:t>Workflow</a:t>
            </a:r>
            <a:endParaRPr lang="en-IN" sz="2000" dirty="0">
              <a:latin typeface="Times New Roman" panose="02020603050405020304" pitchFamily="18" charset="0"/>
              <a:cs typeface="Times New Roman" panose="02020603050405020304" pitchFamily="18" charset="0"/>
            </a:endParaRPr>
          </a:p>
          <a:p>
            <a:pPr>
              <a:lnSpc>
                <a:spcPct val="125000"/>
              </a:lnSpc>
            </a:pPr>
            <a:r>
              <a:rPr lang="en-US" sz="2000" dirty="0">
                <a:latin typeface="Times New Roman" panose="02020603050405020304" pitchFamily="18" charset="0"/>
                <a:cs typeface="Times New Roman" panose="02020603050405020304" pitchFamily="18" charset="0"/>
              </a:rPr>
              <a:t>Road Map</a:t>
            </a:r>
            <a:endParaRPr lang="en-IN" sz="2000" dirty="0">
              <a:latin typeface="Times New Roman" panose="02020603050405020304" pitchFamily="18" charset="0"/>
              <a:cs typeface="Times New Roman" panose="02020603050405020304" pitchFamily="18" charset="0"/>
            </a:endParaRPr>
          </a:p>
          <a:p>
            <a:pPr>
              <a:lnSpc>
                <a:spcPct val="125000"/>
              </a:lnSpc>
            </a:pPr>
            <a:r>
              <a:rPr lang="en-US" sz="2000" dirty="0">
                <a:latin typeface="Times New Roman" panose="02020603050405020304" pitchFamily="18" charset="0"/>
                <a:cs typeface="Times New Roman" panose="02020603050405020304" pitchFamily="18" charset="0"/>
              </a:rPr>
              <a:t>Reference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p:cNvSpPr txBox="1"/>
          <p:nvPr/>
        </p:nvSpPr>
        <p:spPr>
          <a:xfrm>
            <a:off x="606490" y="289763"/>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Motivation</a:t>
            </a:r>
          </a:p>
        </p:txBody>
      </p:sp>
      <p:sp>
        <p:nvSpPr>
          <p:cNvPr id="9" name="Content Placeholder 2"/>
          <p:cNvSpPr txBox="1"/>
          <p:nvPr/>
        </p:nvSpPr>
        <p:spPr>
          <a:xfrm>
            <a:off x="894945" y="1145297"/>
            <a:ext cx="10687456" cy="509221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50000"/>
              </a:lnSpc>
            </a:pPr>
            <a:r>
              <a:rPr lang="en-US" altLang="en-US" sz="1600" b="1" dirty="0">
                <a:latin typeface="Times New Roman" panose="02020603050405020304" pitchFamily="18" charset="0"/>
                <a:cs typeface="Times New Roman" panose="02020603050405020304" pitchFamily="18" charset="0"/>
              </a:rPr>
              <a:t>All-Terrain Mobility</a:t>
            </a:r>
            <a:r>
              <a:rPr lang="en-US" altLang="en-US" sz="1600" dirty="0">
                <a:latin typeface="Times New Roman" panose="02020603050405020304" pitchFamily="18" charset="0"/>
                <a:cs typeface="Times New Roman" panose="02020603050405020304" pitchFamily="18" charset="0"/>
              </a:rPr>
              <a:t>: Quadruped robots can navigate rough, uneven, or hazardous terrains where wheeled robots fail.</a:t>
            </a:r>
          </a:p>
          <a:p>
            <a:pPr algn="l">
              <a:lnSpc>
                <a:spcPct val="150000"/>
              </a:lnSpc>
            </a:pPr>
            <a:r>
              <a:rPr lang="en-US" altLang="en-US" sz="1600" b="1" dirty="0">
                <a:ln>
                  <a:noFill/>
                </a:ln>
                <a:effectLst/>
                <a:latin typeface="Times New Roman" panose="02020603050405020304" pitchFamily="18" charset="0"/>
                <a:cs typeface="Times New Roman" panose="02020603050405020304" pitchFamily="18" charset="0"/>
                <a:sym typeface="+mn-ea"/>
              </a:rPr>
              <a:t>Disaster Response:</a:t>
            </a:r>
            <a:r>
              <a:rPr lang="en-US" altLang="en-US" sz="1600" dirty="0">
                <a:ln>
                  <a:noFill/>
                </a:ln>
                <a:effectLst/>
                <a:latin typeface="Times New Roman" panose="02020603050405020304" pitchFamily="18" charset="0"/>
                <a:cs typeface="Times New Roman" panose="02020603050405020304" pitchFamily="18" charset="0"/>
                <a:sym typeface="+mn-ea"/>
              </a:rPr>
              <a:t> In disaster zones, humans may not be able to safely access victims due to debris or unstable structures. A quadruped robot can reach such places.</a:t>
            </a:r>
          </a:p>
          <a:p>
            <a:pPr algn="l">
              <a:lnSpc>
                <a:spcPct val="150000"/>
              </a:lnSpc>
            </a:pPr>
            <a:r>
              <a:rPr lang="en-US" altLang="en-US" sz="1600" b="1" dirty="0">
                <a:ln>
                  <a:noFill/>
                </a:ln>
                <a:effectLst/>
                <a:latin typeface="Times New Roman" panose="02020603050405020304" pitchFamily="18" charset="0"/>
                <a:cs typeface="Times New Roman" panose="02020603050405020304" pitchFamily="18" charset="0"/>
                <a:sym typeface="+mn-ea"/>
              </a:rPr>
              <a:t> Understanding Robotic Locomotion</a:t>
            </a:r>
            <a:r>
              <a:rPr lang="en-US" altLang="en-US" sz="1600" dirty="0">
                <a:ln>
                  <a:noFill/>
                </a:ln>
                <a:effectLst/>
                <a:latin typeface="Times New Roman" panose="02020603050405020304" pitchFamily="18" charset="0"/>
                <a:cs typeface="Times New Roman" panose="02020603050405020304" pitchFamily="18" charset="0"/>
                <a:sym typeface="+mn-ea"/>
              </a:rPr>
              <a:t>: The project provides a foundational understanding of how quadruped robots can move, focusing on the basic principles of gait mechanisms and leg articulation.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 Educational Value</a:t>
            </a:r>
            <a:r>
              <a:rPr lang="en-US" altLang="en-US" sz="1600" dirty="0">
                <a:ln>
                  <a:noFill/>
                </a:ln>
                <a:effectLst/>
                <a:latin typeface="Times New Roman" panose="02020603050405020304" pitchFamily="18" charset="0"/>
                <a:cs typeface="Times New Roman" panose="02020603050405020304" pitchFamily="18" charset="0"/>
                <a:sym typeface="+mn-ea"/>
              </a:rPr>
              <a:t>: By building a simple quadruped robot, the project serves as a valuable educational tool for those interested in robotics, mechatronics, and engineering, offering practical experience in system design, programming, and control.</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 Exploration of Gait Mechanisms</a:t>
            </a:r>
            <a:r>
              <a:rPr lang="en-US" altLang="en-US" sz="1600" dirty="0">
                <a:ln>
                  <a:noFill/>
                </a:ln>
                <a:effectLst/>
                <a:latin typeface="Times New Roman" panose="02020603050405020304" pitchFamily="18" charset="0"/>
                <a:cs typeface="Times New Roman" panose="02020603050405020304" pitchFamily="18" charset="0"/>
                <a:sym typeface="+mn-ea"/>
              </a:rPr>
              <a:t>: The project investigates basic gait mechanisms for quadruped movement, which is an essential aspect of robotic mobility. It allows the exploration of how coordinated motion in multiple legs can result in controlled, stable locomotion.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 Development of Mobility and Control Systems</a:t>
            </a:r>
            <a:r>
              <a:rPr lang="en-US" altLang="en-US" sz="1600" dirty="0">
                <a:ln>
                  <a:noFill/>
                </a:ln>
                <a:effectLst/>
                <a:latin typeface="Times New Roman" panose="02020603050405020304" pitchFamily="18" charset="0"/>
                <a:cs typeface="Times New Roman" panose="02020603050405020304" pitchFamily="18" charset="0"/>
                <a:sym typeface="+mn-ea"/>
              </a:rPr>
              <a:t>: Developing a functional control system that governs leg movements helps establish the groundwork for more advanced mobility systems in robots, which is crucial for improving their efficiency and adaptability in various environments.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US" altLang="en-US"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endParaRPr lang="en-IN" sz="1600" dirty="0">
              <a:latin typeface="Gill Sans MT" panose="020B0502020104020203" pitchFamily="34" charset="0"/>
            </a:endParaRPr>
          </a:p>
          <a:p>
            <a:pPr algn="just">
              <a:lnSpc>
                <a:spcPct val="150000"/>
              </a:lnSpc>
            </a:pPr>
            <a:endParaRPr lang="en-IN" sz="1600" dirty="0">
              <a:latin typeface="Gill Sans MT" panose="020B05020201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p:cNvSpPr txBox="1"/>
          <p:nvPr/>
        </p:nvSpPr>
        <p:spPr>
          <a:xfrm>
            <a:off x="0" y="105155"/>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p:cNvGraphicFramePr/>
          <p:nvPr/>
        </p:nvGraphicFramePr>
        <p:xfrm>
          <a:off x="84237" y="1076928"/>
          <a:ext cx="11862684" cy="5431345"/>
        </p:xfrm>
        <a:graphic>
          <a:graphicData uri="http://schemas.openxmlformats.org/drawingml/2006/table">
            <a:tbl>
              <a:tblPr firstRow="1" bandRow="1">
                <a:tableStyleId>{5C22544A-7EE6-4342-B048-85BDC9FD1C3A}</a:tableStyleId>
              </a:tblPr>
              <a:tblGrid>
                <a:gridCol w="929087">
                  <a:extLst>
                    <a:ext uri="{9D8B030D-6E8A-4147-A177-3AD203B41FA5}">
                      <a16:colId xmlns:a16="http://schemas.microsoft.com/office/drawing/2014/main" val="20000"/>
                    </a:ext>
                  </a:extLst>
                </a:gridCol>
                <a:gridCol w="2859317">
                  <a:extLst>
                    <a:ext uri="{9D8B030D-6E8A-4147-A177-3AD203B41FA5}">
                      <a16:colId xmlns:a16="http://schemas.microsoft.com/office/drawing/2014/main" val="20001"/>
                    </a:ext>
                  </a:extLst>
                </a:gridCol>
                <a:gridCol w="3999706">
                  <a:extLst>
                    <a:ext uri="{9D8B030D-6E8A-4147-A177-3AD203B41FA5}">
                      <a16:colId xmlns:a16="http://schemas.microsoft.com/office/drawing/2014/main" val="20002"/>
                    </a:ext>
                  </a:extLst>
                </a:gridCol>
                <a:gridCol w="4074574">
                  <a:extLst>
                    <a:ext uri="{9D8B030D-6E8A-4147-A177-3AD203B41FA5}">
                      <a16:colId xmlns:a16="http://schemas.microsoft.com/office/drawing/2014/main" val="20003"/>
                    </a:ext>
                  </a:extLst>
                </a:gridCol>
              </a:tblGrid>
              <a:tr h="743453">
                <a:tc>
                  <a:txBody>
                    <a:bodyPr/>
                    <a:lstStyle/>
                    <a:p>
                      <a:pPr marL="0" algn="just" defTabSz="914400" rtl="0" eaLnBrk="1" latinLnBrk="0" hangingPunct="1">
                        <a:lnSpc>
                          <a:spcPct val="150000"/>
                        </a:lnSpc>
                      </a:pPr>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4687892">
                <a:tc>
                  <a:txBody>
                    <a:bodyPr/>
                    <a:lstStyle/>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1</a:t>
                      </a:r>
                    </a:p>
                  </a:txBody>
                  <a:tcPr>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940"/>
                        </a:spcBef>
                      </a:pPr>
                      <a:endParaRPr sz="1800">
                        <a:latin typeface="Times New Roman" panose="02020603050405020304" pitchFamily="18" charset="0"/>
                        <a:cs typeface="Times New Roman" panose="02020603050405020304" pitchFamily="18" charset="0"/>
                      </a:endParaRPr>
                    </a:p>
                    <a:p>
                      <a:pPr marL="91440" marR="257810">
                        <a:lnSpc>
                          <a:spcPct val="100000"/>
                        </a:lnSpc>
                      </a:pPr>
                      <a:r>
                        <a:rPr sz="1800" spc="-10" dirty="0">
                          <a:latin typeface="Times New Roman" panose="02020603050405020304" pitchFamily="18" charset="0"/>
                          <a:cs typeface="Times New Roman" panose="02020603050405020304" pitchFamily="18" charset="0"/>
                        </a:rPr>
                        <a:t>Intelligent</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Control</a:t>
                      </a:r>
                      <a:r>
                        <a:rPr sz="1800" spc="-7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of </a:t>
                      </a:r>
                      <a:r>
                        <a:rPr sz="1800" dirty="0">
                          <a:latin typeface="Times New Roman" panose="02020603050405020304" pitchFamily="18" charset="0"/>
                          <a:cs typeface="Times New Roman" panose="02020603050405020304" pitchFamily="18" charset="0"/>
                        </a:rPr>
                        <a:t>Multilegged</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Robot</a:t>
                      </a:r>
                      <a:r>
                        <a:rPr sz="1800" spc="-7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Smooth </a:t>
                      </a:r>
                      <a:r>
                        <a:rPr sz="1800" dirty="0">
                          <a:latin typeface="Times New Roman" panose="02020603050405020304" pitchFamily="18" charset="0"/>
                          <a:cs typeface="Times New Roman" panose="02020603050405020304" pitchFamily="18" charset="0"/>
                        </a:rPr>
                        <a:t>Motion: A</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Review</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2020"/>
                        </a:spcBef>
                      </a:pPr>
                      <a:endParaRPr sz="1800">
                        <a:latin typeface="Times New Roman" panose="02020603050405020304" pitchFamily="18" charset="0"/>
                        <a:cs typeface="Times New Roman" panose="02020603050405020304" pitchFamily="18" charset="0"/>
                      </a:endParaRPr>
                    </a:p>
                    <a:p>
                      <a:pPr marL="92075" marR="285115">
                        <a:lnSpc>
                          <a:spcPct val="100000"/>
                        </a:lnSpc>
                      </a:pPr>
                      <a:r>
                        <a:rPr sz="1800" spc="-20" dirty="0">
                          <a:latin typeface="Times New Roman" panose="02020603050405020304" pitchFamily="18" charset="0"/>
                          <a:cs typeface="Times New Roman" panose="02020603050405020304" pitchFamily="18" charset="0"/>
                        </a:rPr>
                        <a:t>Yongyong</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Zhao</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published</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15" dirty="0">
                          <a:latin typeface="Times New Roman" panose="02020603050405020304" pitchFamily="18" charset="0"/>
                          <a:cs typeface="Times New Roman" panose="02020603050405020304" pitchFamily="18" charset="0"/>
                        </a:rPr>
                        <a:t> </a:t>
                      </a:r>
                      <a:r>
                        <a:rPr sz="1800" i="1" spc="-20" dirty="0">
                          <a:latin typeface="Times New Roman" panose="02020603050405020304" pitchFamily="18" charset="0"/>
                          <a:cs typeface="Times New Roman" panose="02020603050405020304" pitchFamily="18" charset="0"/>
                        </a:rPr>
                        <a:t>IEEE </a:t>
                      </a:r>
                      <a:r>
                        <a:rPr sz="1800" i="1" dirty="0">
                          <a:latin typeface="Times New Roman" panose="02020603050405020304" pitchFamily="18" charset="0"/>
                          <a:cs typeface="Times New Roman" panose="02020603050405020304" pitchFamily="18" charset="0"/>
                        </a:rPr>
                        <a:t>Access</a:t>
                      </a:r>
                      <a:r>
                        <a:rPr sz="1800" dirty="0">
                          <a:latin typeface="Times New Roman" panose="02020603050405020304" pitchFamily="18" charset="0"/>
                          <a:cs typeface="Times New Roman" panose="02020603050405020304" pitchFamily="18" charset="0"/>
                        </a:rPr>
                        <a:t>,</a:t>
                      </a:r>
                      <a:r>
                        <a:rPr sz="1800" spc="-7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2023</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835"/>
                        </a:spcBef>
                      </a:pPr>
                      <a:endParaRPr sz="1800">
                        <a:latin typeface="Times New Roman" panose="02020603050405020304" pitchFamily="18" charset="0"/>
                        <a:cs typeface="Times New Roman" panose="02020603050405020304" pitchFamily="18" charset="0"/>
                      </a:endParaRPr>
                    </a:p>
                    <a:p>
                      <a:pPr marL="92075" marR="210820">
                        <a:lnSpc>
                          <a:spcPct val="100000"/>
                        </a:lnSpc>
                      </a:pPr>
                      <a:r>
                        <a:rPr sz="1800" dirty="0">
                          <a:latin typeface="Times New Roman" panose="02020603050405020304" pitchFamily="18" charset="0"/>
                          <a:cs typeface="Times New Roman" panose="02020603050405020304" pitchFamily="18" charset="0"/>
                        </a:rPr>
                        <a:t>This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study</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examines</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different</a:t>
                      </a:r>
                      <a:r>
                        <a:rPr sz="1800" spc="-3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gait </a:t>
                      </a:r>
                      <a:r>
                        <a:rPr sz="1800" spc="-10" dirty="0">
                          <a:latin typeface="Times New Roman" panose="02020603050405020304" pitchFamily="18" charset="0"/>
                          <a:cs typeface="Times New Roman" panose="02020603050405020304" pitchFamily="18" charset="0"/>
                        </a:rPr>
                        <a:t>patterns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their</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mechanical</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aspects.</a:t>
                      </a:r>
                      <a:r>
                        <a:rPr sz="1800" spc="-6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It </a:t>
                      </a:r>
                      <a:r>
                        <a:rPr sz="1800" dirty="0">
                          <a:latin typeface="Times New Roman" panose="02020603050405020304" pitchFamily="18" charset="0"/>
                          <a:cs typeface="Times New Roman" panose="02020603050405020304" pitchFamily="18" charset="0"/>
                        </a:rPr>
                        <a:t>finds</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that</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trot</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gait</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algorithm</a:t>
                      </a:r>
                      <a:r>
                        <a:rPr sz="1800" spc="-35"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is </a:t>
                      </a:r>
                      <a:r>
                        <a:rPr sz="1800" spc="-10" dirty="0">
                          <a:latin typeface="Times New Roman" panose="02020603050405020304" pitchFamily="18" charset="0"/>
                          <a:cs typeface="Times New Roman" panose="02020603050405020304" pitchFamily="18" charset="0"/>
                        </a:rPr>
                        <a:t>efficient</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stable</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quadruped</a:t>
                      </a:r>
                      <a:r>
                        <a:rPr sz="1800" spc="-3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motion.</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p:cNvSpPr txBox="1"/>
          <p:nvPr/>
        </p:nvSpPr>
        <p:spPr>
          <a:xfrm>
            <a:off x="123753" y="204372"/>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p:cNvGraphicFramePr/>
          <p:nvPr>
            <p:custDataLst>
              <p:tags r:id="rId1"/>
            </p:custDataLst>
          </p:nvPr>
        </p:nvGraphicFramePr>
        <p:xfrm>
          <a:off x="0" y="733425"/>
          <a:ext cx="11652885" cy="5315585"/>
        </p:xfrm>
        <a:graphic>
          <a:graphicData uri="http://schemas.openxmlformats.org/drawingml/2006/table">
            <a:tbl>
              <a:tblPr firstRow="1" bandRow="1">
                <a:tableStyleId>{5C22544A-7EE6-4342-B048-85BDC9FD1C3A}</a:tableStyleId>
              </a:tblPr>
              <a:tblGrid>
                <a:gridCol w="912495">
                  <a:extLst>
                    <a:ext uri="{9D8B030D-6E8A-4147-A177-3AD203B41FA5}">
                      <a16:colId xmlns:a16="http://schemas.microsoft.com/office/drawing/2014/main" val="20000"/>
                    </a:ext>
                  </a:extLst>
                </a:gridCol>
                <a:gridCol w="2808605">
                  <a:extLst>
                    <a:ext uri="{9D8B030D-6E8A-4147-A177-3AD203B41FA5}">
                      <a16:colId xmlns:a16="http://schemas.microsoft.com/office/drawing/2014/main" val="20001"/>
                    </a:ext>
                  </a:extLst>
                </a:gridCol>
                <a:gridCol w="3929380">
                  <a:extLst>
                    <a:ext uri="{9D8B030D-6E8A-4147-A177-3AD203B41FA5}">
                      <a16:colId xmlns:a16="http://schemas.microsoft.com/office/drawing/2014/main" val="20002"/>
                    </a:ext>
                  </a:extLst>
                </a:gridCol>
                <a:gridCol w="4002405">
                  <a:extLst>
                    <a:ext uri="{9D8B030D-6E8A-4147-A177-3AD203B41FA5}">
                      <a16:colId xmlns:a16="http://schemas.microsoft.com/office/drawing/2014/main" val="20003"/>
                    </a:ext>
                  </a:extLst>
                </a:gridCol>
              </a:tblGrid>
              <a:tr h="335280">
                <a:tc>
                  <a:txBody>
                    <a:bodyPr/>
                    <a:lstStyle/>
                    <a:p>
                      <a:pPr marL="0" algn="ctr" defTabSz="914400" rtl="0" eaLnBrk="1" latinLnBrk="0" hangingPunct="1"/>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ctr" defTabSz="914400" rtl="0" eaLnBrk="1" latinLnBrk="0" hangingPunct="1"/>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ctr" defTabSz="914400" rtl="0" eaLnBrk="1" latinLnBrk="0" hangingPunct="1"/>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1783080">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spc="-50" dirty="0">
                        <a:latin typeface="Times New Roman" panose="02020603050405020304" pitchFamily="18" charset="0"/>
                        <a:cs typeface="Times New Roman" panose="02020603050405020304" pitchFamily="18" charset="0"/>
                      </a:endParaRPr>
                    </a:p>
                    <a:p>
                      <a:pPr>
                        <a:lnSpc>
                          <a:spcPct val="100000"/>
                        </a:lnSpc>
                      </a:pPr>
                      <a:endParaRPr sz="1800" spc="-50" dirty="0">
                        <a:latin typeface="Times New Roman" panose="02020603050405020304" pitchFamily="18" charset="0"/>
                        <a:cs typeface="Times New Roman" panose="02020603050405020304" pitchFamily="18" charset="0"/>
                      </a:endParaRPr>
                    </a:p>
                    <a:p>
                      <a:pPr>
                        <a:lnSpc>
                          <a:spcPct val="100000"/>
                        </a:lnSpc>
                      </a:pPr>
                      <a:r>
                        <a:rPr sz="1800" spc="-50" dirty="0">
                          <a:latin typeface="Times New Roman" panose="02020603050405020304" pitchFamily="18" charset="0"/>
                          <a:cs typeface="Times New Roman" panose="02020603050405020304" pitchFamily="18" charset="0"/>
                        </a:rPr>
                        <a:t> 2</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900"/>
                        </a:spcBef>
                      </a:pPr>
                      <a:r>
                        <a:rPr sz="1800" spc="-10" dirty="0">
                          <a:latin typeface="Times New Roman" panose="02020603050405020304" pitchFamily="18" charset="0"/>
                          <a:cs typeface="Times New Roman" panose="02020603050405020304" pitchFamily="18" charset="0"/>
                        </a:rPr>
                        <a:t>ANYmal:</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Dynamic </a:t>
                      </a:r>
                      <a:r>
                        <a:rPr sz="1800" dirty="0">
                          <a:latin typeface="Times New Roman" panose="02020603050405020304" pitchFamily="18" charset="0"/>
                          <a:cs typeface="Times New Roman" panose="02020603050405020304" pitchFamily="18" charset="0"/>
                        </a:rPr>
                        <a:t>Quadruped</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Robot</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900"/>
                        </a:spcBef>
                      </a:pPr>
                      <a:r>
                        <a:rPr sz="1800" dirty="0">
                          <a:latin typeface="Times New Roman" panose="02020603050405020304" pitchFamily="18" charset="0"/>
                          <a:cs typeface="Times New Roman" panose="02020603050405020304" pitchFamily="18" charset="0"/>
                        </a:rPr>
                        <a:t>Hutter</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et</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a:t>
                      </a:r>
                      <a:r>
                        <a:rPr sz="1800" spc="-35"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IEEE</a:t>
                      </a:r>
                      <a:r>
                        <a:rPr sz="1800" i="1" spc="-65"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Robotics</a:t>
                      </a:r>
                      <a:r>
                        <a:rPr sz="1800" i="1" spc="-35" dirty="0">
                          <a:latin typeface="Times New Roman" panose="02020603050405020304" pitchFamily="18" charset="0"/>
                          <a:cs typeface="Times New Roman" panose="02020603050405020304" pitchFamily="18" charset="0"/>
                        </a:rPr>
                        <a:t> </a:t>
                      </a:r>
                      <a:r>
                        <a:rPr sz="1800" i="1" spc="-25" dirty="0">
                          <a:latin typeface="Times New Roman" panose="02020603050405020304" pitchFamily="18" charset="0"/>
                          <a:cs typeface="Times New Roman" panose="02020603050405020304" pitchFamily="18" charset="0"/>
                        </a:rPr>
                        <a:t>and </a:t>
                      </a:r>
                      <a:r>
                        <a:rPr sz="1800" i="1" dirty="0">
                          <a:latin typeface="Times New Roman" panose="02020603050405020304" pitchFamily="18" charset="0"/>
                          <a:cs typeface="Times New Roman" panose="02020603050405020304" pitchFamily="18" charset="0"/>
                        </a:rPr>
                        <a:t>Automation</a:t>
                      </a:r>
                      <a:r>
                        <a:rPr sz="1800" i="1" spc="-65"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Letters</a:t>
                      </a:r>
                      <a:r>
                        <a:rPr sz="1800" i="1" spc="-60"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(RAL)</a:t>
                      </a:r>
                      <a:r>
                        <a:rPr sz="1800" dirty="0">
                          <a:latin typeface="Times New Roman" panose="02020603050405020304" pitchFamily="18" charset="0"/>
                          <a:cs typeface="Times New Roman" panose="02020603050405020304" pitchFamily="18" charset="0"/>
                        </a:rPr>
                        <a:t>,</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2017</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810"/>
                        </a:spcBef>
                      </a:pPr>
                      <a:r>
                        <a:rPr sz="1800" spc="-10" dirty="0">
                          <a:latin typeface="Times New Roman" panose="02020603050405020304" pitchFamily="18" charset="0"/>
                          <a:cs typeface="Times New Roman" panose="02020603050405020304" pitchFamily="18" charset="0"/>
                        </a:rPr>
                        <a:t>ANYmal</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is</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2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dynamic</a:t>
                      </a:r>
                      <a:r>
                        <a:rPr sz="1800" spc="-1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quadruped robot </a:t>
                      </a:r>
                      <a:r>
                        <a:rPr sz="1800" dirty="0">
                          <a:latin typeface="Times New Roman" panose="02020603050405020304" pitchFamily="18" charset="0"/>
                          <a:cs typeface="Times New Roman" panose="02020603050405020304" pitchFamily="18" charset="0"/>
                        </a:rPr>
                        <a:t>designed</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agile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locomotion.</a:t>
                      </a:r>
                      <a:r>
                        <a:rPr sz="1800" spc="-4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It </a:t>
                      </a:r>
                      <a:r>
                        <a:rPr sz="1800" spc="-10" dirty="0">
                          <a:latin typeface="Times New Roman" panose="02020603050405020304" pitchFamily="18" charset="0"/>
                          <a:cs typeface="Times New Roman" panose="02020603050405020304" pitchFamily="18" charset="0"/>
                        </a:rPr>
                        <a:t>efficiently</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moves</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across</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terrains</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with </a:t>
                      </a:r>
                      <a:r>
                        <a:rPr sz="1800" dirty="0">
                          <a:latin typeface="Times New Roman" panose="02020603050405020304" pitchFamily="18" charset="0"/>
                          <a:cs typeface="Times New Roman" panose="02020603050405020304" pitchFamily="18" charset="0"/>
                        </a:rPr>
                        <a:t>precise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motor</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control.</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extLst>
                  <a:ext uri="{0D108BD9-81ED-4DB2-BD59-A6C34878D82A}">
                    <a16:rowId xmlns:a16="http://schemas.microsoft.com/office/drawing/2014/main" val="10001"/>
                  </a:ext>
                </a:extLst>
              </a:tr>
              <a:tr h="3197225">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90"/>
                        </a:spcBef>
                      </a:pPr>
                      <a:endParaRPr sz="1800">
                        <a:latin typeface="Times New Roman" panose="02020603050405020304" pitchFamily="18" charset="0"/>
                        <a:cs typeface="Times New Roman" panose="02020603050405020304" pitchFamily="18" charset="0"/>
                      </a:endParaRPr>
                    </a:p>
                    <a:p>
                      <a:pPr marL="90805">
                        <a:lnSpc>
                          <a:spcPct val="100000"/>
                        </a:lnSpc>
                      </a:pPr>
                      <a:r>
                        <a:rPr sz="1800" spc="-50"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180"/>
                        </a:spcBef>
                      </a:pPr>
                      <a:endParaRPr sz="1800">
                        <a:latin typeface="Times New Roman" panose="02020603050405020304" pitchFamily="18" charset="0"/>
                        <a:cs typeface="Times New Roman" panose="02020603050405020304" pitchFamily="18" charset="0"/>
                      </a:endParaRPr>
                    </a:p>
                    <a:p>
                      <a:pPr marL="91440">
                        <a:lnSpc>
                          <a:spcPct val="100000"/>
                        </a:lnSpc>
                      </a:pPr>
                      <a:r>
                        <a:rPr sz="1800" dirty="0">
                          <a:latin typeface="Times New Roman" panose="02020603050405020304" pitchFamily="18" charset="0"/>
                          <a:cs typeface="Times New Roman" panose="02020603050405020304" pitchFamily="18" charset="0"/>
                        </a:rPr>
                        <a:t>Cheetah</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3:</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Blind</a:t>
                      </a:r>
                      <a:endParaRPr sz="1800">
                        <a:latin typeface="Times New Roman" panose="02020603050405020304" pitchFamily="18" charset="0"/>
                        <a:cs typeface="Times New Roman" panose="02020603050405020304" pitchFamily="18" charset="0"/>
                      </a:endParaRPr>
                    </a:p>
                    <a:p>
                      <a:pPr marL="91440">
                        <a:lnSpc>
                          <a:spcPct val="100000"/>
                        </a:lnSpc>
                      </a:pPr>
                      <a:r>
                        <a:rPr sz="1800" spc="-10" dirty="0">
                          <a:latin typeface="Times New Roman" panose="02020603050405020304" pitchFamily="18" charset="0"/>
                          <a:cs typeface="Times New Roman" panose="02020603050405020304" pitchFamily="18" charset="0"/>
                        </a:rPr>
                        <a:t>Locomotion</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90"/>
                        </a:spcBef>
                      </a:pPr>
                      <a:endParaRPr sz="1800">
                        <a:latin typeface="Times New Roman" panose="02020603050405020304" pitchFamily="18" charset="0"/>
                        <a:cs typeface="Times New Roman" panose="02020603050405020304" pitchFamily="18" charset="0"/>
                      </a:endParaRPr>
                    </a:p>
                    <a:p>
                      <a:pPr marL="91440">
                        <a:lnSpc>
                          <a:spcPct val="100000"/>
                        </a:lnSpc>
                      </a:pPr>
                      <a:r>
                        <a:rPr sz="1800" dirty="0">
                          <a:latin typeface="Times New Roman" panose="02020603050405020304" pitchFamily="18" charset="0"/>
                          <a:cs typeface="Times New Roman" panose="02020603050405020304" pitchFamily="18" charset="0"/>
                        </a:rPr>
                        <a:t>Kim</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et</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a:t>
                      </a:r>
                      <a:r>
                        <a:rPr sz="1800" spc="-15"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IEEE/RSJ</a:t>
                      </a:r>
                      <a:r>
                        <a:rPr sz="1800" i="1" spc="-20"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IROS</a:t>
                      </a:r>
                      <a:r>
                        <a:rPr sz="1800" dirty="0">
                          <a:latin typeface="Times New Roman" panose="02020603050405020304" pitchFamily="18" charset="0"/>
                          <a:cs typeface="Times New Roman" panose="02020603050405020304" pitchFamily="18" charset="0"/>
                        </a:rPr>
                        <a:t>,</a:t>
                      </a:r>
                      <a:r>
                        <a:rPr sz="1800" spc="-3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2018</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spcBef>
                          <a:spcPts val="1000"/>
                        </a:spcBef>
                      </a:pPr>
                      <a:endParaRPr sz="1800">
                        <a:latin typeface="Times New Roman" panose="02020603050405020304" pitchFamily="18" charset="0"/>
                        <a:cs typeface="Times New Roman" panose="02020603050405020304" pitchFamily="18" charset="0"/>
                      </a:endParaRPr>
                    </a:p>
                    <a:p>
                      <a:pPr marL="92075" marR="255270">
                        <a:lnSpc>
                          <a:spcPct val="100000"/>
                        </a:lnSpc>
                      </a:pPr>
                      <a:r>
                        <a:rPr sz="1800" dirty="0">
                          <a:latin typeface="Times New Roman" panose="02020603050405020304" pitchFamily="18" charset="0"/>
                          <a:cs typeface="Times New Roman" panose="02020603050405020304" pitchFamily="18" charset="0"/>
                        </a:rPr>
                        <a:t>While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Cheetah</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3</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achieve</a:t>
                      </a:r>
                      <a:r>
                        <a:rPr sz="1800" spc="-4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blind </a:t>
                      </a:r>
                      <a:r>
                        <a:rPr sz="1800" dirty="0">
                          <a:latin typeface="Times New Roman" panose="02020603050405020304" pitchFamily="18" charset="0"/>
                          <a:cs typeface="Times New Roman" panose="02020603050405020304" pitchFamily="18" charset="0"/>
                        </a:rPr>
                        <a:t>locomotion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using</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proprioceptive </a:t>
                      </a:r>
                      <a:r>
                        <a:rPr sz="1800" dirty="0">
                          <a:latin typeface="Times New Roman" panose="02020603050405020304" pitchFamily="18" charset="0"/>
                          <a:cs typeface="Times New Roman" panose="02020603050405020304" pitchFamily="18" charset="0"/>
                        </a:rPr>
                        <a:t>feedback,</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this</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project</a:t>
                      </a:r>
                      <a:r>
                        <a:rPr sz="1800" spc="-6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focuses</a:t>
                      </a:r>
                      <a:r>
                        <a:rPr sz="1800" spc="-5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on </a:t>
                      </a:r>
                      <a:r>
                        <a:rPr sz="1800" dirty="0">
                          <a:latin typeface="Times New Roman" panose="02020603050405020304" pitchFamily="18" charset="0"/>
                          <a:cs typeface="Times New Roman" panose="02020603050405020304" pitchFamily="18" charset="0"/>
                        </a:rPr>
                        <a:t>implementing</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basic</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gait</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for</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controlled </a:t>
                      </a:r>
                      <a:r>
                        <a:rPr sz="1800" dirty="0">
                          <a:latin typeface="Times New Roman" panose="02020603050405020304" pitchFamily="18" charset="0"/>
                          <a:cs typeface="Times New Roman" panose="02020603050405020304" pitchFamily="18" charset="0"/>
                        </a:rPr>
                        <a:t>locomotion</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using</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position-controlled servos.</a:t>
                      </a:r>
                      <a:endParaRPr sz="1800">
                        <a:latin typeface="Times New Roman" panose="02020603050405020304" pitchFamily="18" charset="0"/>
                        <a:cs typeface="Times New Roman" panose="02020603050405020304" pitchFamily="18" charset="0"/>
                      </a:endParaRPr>
                    </a:p>
                  </a:txBody>
                  <a:tcPr marL="0" marR="0" marT="127000" marB="0">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p:cNvSpPr txBox="1"/>
          <p:nvPr/>
        </p:nvSpPr>
        <p:spPr>
          <a:xfrm>
            <a:off x="232937" y="258213"/>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p:cNvGraphicFramePr/>
          <p:nvPr/>
        </p:nvGraphicFramePr>
        <p:xfrm>
          <a:off x="242596" y="966929"/>
          <a:ext cx="11716467" cy="4367030"/>
        </p:xfrm>
        <a:graphic>
          <a:graphicData uri="http://schemas.openxmlformats.org/drawingml/2006/table">
            <a:tbl>
              <a:tblPr firstRow="1" bandRow="1">
                <a:tableStyleId>{5C22544A-7EE6-4342-B048-85BDC9FD1C3A}</a:tableStyleId>
              </a:tblPr>
              <a:tblGrid>
                <a:gridCol w="908734">
                  <a:extLst>
                    <a:ext uri="{9D8B030D-6E8A-4147-A177-3AD203B41FA5}">
                      <a16:colId xmlns:a16="http://schemas.microsoft.com/office/drawing/2014/main" val="20000"/>
                    </a:ext>
                  </a:extLst>
                </a:gridCol>
                <a:gridCol w="2826401">
                  <a:extLst>
                    <a:ext uri="{9D8B030D-6E8A-4147-A177-3AD203B41FA5}">
                      <a16:colId xmlns:a16="http://schemas.microsoft.com/office/drawing/2014/main" val="20001"/>
                    </a:ext>
                  </a:extLst>
                </a:gridCol>
                <a:gridCol w="3953663">
                  <a:extLst>
                    <a:ext uri="{9D8B030D-6E8A-4147-A177-3AD203B41FA5}">
                      <a16:colId xmlns:a16="http://schemas.microsoft.com/office/drawing/2014/main" val="20002"/>
                    </a:ext>
                  </a:extLst>
                </a:gridCol>
                <a:gridCol w="4027669">
                  <a:extLst>
                    <a:ext uri="{9D8B030D-6E8A-4147-A177-3AD203B41FA5}">
                      <a16:colId xmlns:a16="http://schemas.microsoft.com/office/drawing/2014/main" val="20003"/>
                    </a:ext>
                  </a:extLst>
                </a:gridCol>
              </a:tblGrid>
              <a:tr h="318513">
                <a:tc>
                  <a:txBody>
                    <a:bodyPr/>
                    <a:lstStyle/>
                    <a:p>
                      <a:pPr marL="0" algn="just" defTabSz="914400" rtl="0" eaLnBrk="1" latinLnBrk="0" hangingPunct="1">
                        <a:lnSpc>
                          <a:spcPct val="150000"/>
                        </a:lnSpc>
                      </a:pPr>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1131985">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055"/>
                        </a:spcBef>
                      </a:pPr>
                      <a:endParaRPr sz="1800">
                        <a:latin typeface="Times New Roman" panose="02020603050405020304" pitchFamily="18" charset="0"/>
                        <a:cs typeface="Times New Roman" panose="02020603050405020304" pitchFamily="18" charset="0"/>
                      </a:endParaRPr>
                    </a:p>
                    <a:p>
                      <a:pPr marL="91440">
                        <a:lnSpc>
                          <a:spcPct val="100000"/>
                        </a:lnSpc>
                      </a:pPr>
                      <a:r>
                        <a:rPr sz="1800" spc="-50" dirty="0">
                          <a:latin typeface="Times New Roman" panose="02020603050405020304" pitchFamily="18" charset="0"/>
                          <a:cs typeface="Times New Roman" panose="02020603050405020304" pitchFamily="18" charset="0"/>
                        </a:rPr>
                        <a:t>4</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2045"/>
                        </a:spcBef>
                      </a:pPr>
                      <a:endParaRPr sz="1800">
                        <a:latin typeface="Times New Roman" panose="02020603050405020304" pitchFamily="18" charset="0"/>
                        <a:cs typeface="Times New Roman" panose="02020603050405020304" pitchFamily="18" charset="0"/>
                      </a:endParaRPr>
                    </a:p>
                    <a:p>
                      <a:pPr marL="91440" marR="232410">
                        <a:lnSpc>
                          <a:spcPct val="100000"/>
                        </a:lnSpc>
                      </a:pPr>
                      <a:r>
                        <a:rPr sz="1800" spc="-10" dirty="0">
                          <a:latin typeface="Times New Roman" panose="02020603050405020304" pitchFamily="18" charset="0"/>
                          <a:cs typeface="Times New Roman" panose="02020603050405020304" pitchFamily="18" charset="0"/>
                        </a:rPr>
                        <a:t>Vision-</a:t>
                      </a:r>
                      <a:r>
                        <a:rPr sz="1800" dirty="0">
                          <a:latin typeface="Times New Roman" panose="02020603050405020304" pitchFamily="18" charset="0"/>
                          <a:cs typeface="Times New Roman" panose="02020603050405020304" pitchFamily="18" charset="0"/>
                        </a:rPr>
                        <a:t>Assisted</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Quadruped Control</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2045"/>
                        </a:spcBef>
                      </a:pPr>
                      <a:endParaRPr sz="1800">
                        <a:latin typeface="Times New Roman" panose="02020603050405020304" pitchFamily="18" charset="0"/>
                        <a:cs typeface="Times New Roman" panose="02020603050405020304" pitchFamily="18" charset="0"/>
                      </a:endParaRPr>
                    </a:p>
                    <a:p>
                      <a:pPr marL="92075" marR="582295">
                        <a:lnSpc>
                          <a:spcPct val="100000"/>
                        </a:lnSpc>
                      </a:pPr>
                      <a:r>
                        <a:rPr sz="1800" spc="-10" dirty="0">
                          <a:latin typeface="Times New Roman" panose="02020603050405020304" pitchFamily="18" charset="0"/>
                          <a:cs typeface="Times New Roman" panose="02020603050405020304" pitchFamily="18" charset="0"/>
                        </a:rPr>
                        <a:t>Kolvenbach</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al.,IEEE</a:t>
                      </a:r>
                      <a:r>
                        <a:rPr sz="1800" spc="-50"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Robotics</a:t>
                      </a:r>
                      <a:r>
                        <a:rPr sz="1800" i="1" spc="-35" dirty="0">
                          <a:latin typeface="Times New Roman" panose="02020603050405020304" pitchFamily="18" charset="0"/>
                          <a:cs typeface="Times New Roman" panose="02020603050405020304" pitchFamily="18" charset="0"/>
                        </a:rPr>
                        <a:t> </a:t>
                      </a:r>
                      <a:r>
                        <a:rPr sz="1800" i="1" spc="-25" dirty="0">
                          <a:latin typeface="Times New Roman" panose="02020603050405020304" pitchFamily="18" charset="0"/>
                          <a:cs typeface="Times New Roman" panose="02020603050405020304" pitchFamily="18" charset="0"/>
                        </a:rPr>
                        <a:t>and </a:t>
                      </a:r>
                      <a:r>
                        <a:rPr sz="1800" i="1" dirty="0">
                          <a:latin typeface="Times New Roman" panose="02020603050405020304" pitchFamily="18" charset="0"/>
                          <a:cs typeface="Times New Roman" panose="02020603050405020304" pitchFamily="18" charset="0"/>
                        </a:rPr>
                        <a:t>Automation</a:t>
                      </a:r>
                      <a:r>
                        <a:rPr sz="1800" i="1" spc="-65"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Letters</a:t>
                      </a:r>
                      <a:r>
                        <a:rPr sz="1800" i="1" spc="-60" dirty="0">
                          <a:latin typeface="Times New Roman" panose="02020603050405020304" pitchFamily="18" charset="0"/>
                          <a:cs typeface="Times New Roman" panose="02020603050405020304" pitchFamily="18" charset="0"/>
                        </a:rPr>
                        <a:t> </a:t>
                      </a:r>
                      <a:r>
                        <a:rPr sz="1800" i="1" dirty="0">
                          <a:latin typeface="Times New Roman" panose="02020603050405020304" pitchFamily="18" charset="0"/>
                          <a:cs typeface="Times New Roman" panose="02020603050405020304" pitchFamily="18" charset="0"/>
                        </a:rPr>
                        <a:t>(RAL)</a:t>
                      </a:r>
                      <a:r>
                        <a:rPr sz="1800" dirty="0">
                          <a:latin typeface="Times New Roman" panose="02020603050405020304" pitchFamily="18" charset="0"/>
                          <a:cs typeface="Times New Roman" panose="02020603050405020304" pitchFamily="18" charset="0"/>
                        </a:rPr>
                        <a:t>,</a:t>
                      </a:r>
                      <a:r>
                        <a:rPr sz="1800" spc="-4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2019</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spcBef>
                          <a:spcPts val="1955"/>
                        </a:spcBef>
                      </a:pPr>
                      <a:endParaRPr sz="1800">
                        <a:latin typeface="Times New Roman" panose="02020603050405020304" pitchFamily="18" charset="0"/>
                        <a:cs typeface="Times New Roman" panose="02020603050405020304" pitchFamily="18" charset="0"/>
                      </a:endParaRPr>
                    </a:p>
                    <a:p>
                      <a:pPr marL="92075" marR="89535">
                        <a:lnSpc>
                          <a:spcPct val="100000"/>
                        </a:lnSpc>
                      </a:pPr>
                      <a:r>
                        <a:rPr sz="1800" spc="-10" dirty="0">
                          <a:latin typeface="Times New Roman" panose="02020603050405020304" pitchFamily="18" charset="0"/>
                          <a:cs typeface="Times New Roman" panose="02020603050405020304" pitchFamily="18" charset="0"/>
                        </a:rPr>
                        <a:t>Demonstrate</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how</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sensor</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integration</a:t>
                      </a:r>
                      <a:r>
                        <a:rPr sz="1800" spc="-5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perception</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enhance</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quadruped</a:t>
                      </a:r>
                      <a:r>
                        <a:rPr sz="1800" spc="-50"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robot </a:t>
                      </a:r>
                      <a:r>
                        <a:rPr sz="1800" dirty="0">
                          <a:latin typeface="Times New Roman" panose="02020603050405020304" pitchFamily="18" charset="0"/>
                          <a:cs typeface="Times New Roman" panose="02020603050405020304" pitchFamily="18" charset="0"/>
                        </a:rPr>
                        <a:t>stability</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decision-</a:t>
                      </a:r>
                      <a:r>
                        <a:rPr sz="1800" dirty="0">
                          <a:latin typeface="Times New Roman" panose="02020603050405020304" pitchFamily="18" charset="0"/>
                          <a:cs typeface="Times New Roman" panose="02020603050405020304" pitchFamily="18" charset="0"/>
                        </a:rPr>
                        <a:t>making</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on</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complex terrains.</a:t>
                      </a:r>
                      <a:endParaRPr sz="1800">
                        <a:latin typeface="Times New Roman" panose="02020603050405020304" pitchFamily="18" charset="0"/>
                        <a:cs typeface="Times New Roman" panose="02020603050405020304" pitchFamily="18" charset="0"/>
                      </a:endParaRPr>
                    </a:p>
                  </a:txBody>
                  <a:tcPr marL="0" marR="0" marT="248285" marB="0">
                    <a:solidFill>
                      <a:schemeClr val="accent6">
                        <a:lumMod val="20000"/>
                        <a:lumOff val="80000"/>
                      </a:schemeClr>
                    </a:solidFill>
                  </a:tcPr>
                </a:tc>
                <a:extLst>
                  <a:ext uri="{0D108BD9-81ED-4DB2-BD59-A6C34878D82A}">
                    <a16:rowId xmlns:a16="http://schemas.microsoft.com/office/drawing/2014/main" val="10001"/>
                  </a:ext>
                </a:extLst>
              </a:tr>
              <a:tr h="2328045">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865"/>
                        </a:spcBef>
                      </a:pPr>
                      <a:endParaRPr sz="1800">
                        <a:latin typeface="Times New Roman" panose="02020603050405020304" pitchFamily="18" charset="0"/>
                        <a:cs typeface="Times New Roman" panose="02020603050405020304" pitchFamily="18" charset="0"/>
                      </a:endParaRPr>
                    </a:p>
                    <a:p>
                      <a:pPr marL="91440">
                        <a:lnSpc>
                          <a:spcPct val="100000"/>
                        </a:lnSpc>
                      </a:pPr>
                      <a:r>
                        <a:rPr sz="1800" spc="-50" dirty="0">
                          <a:latin typeface="Times New Roman" panose="02020603050405020304" pitchFamily="18" charset="0"/>
                          <a:cs typeface="Times New Roman" panose="02020603050405020304" pitchFamily="18" charset="0"/>
                        </a:rPr>
                        <a:t>5</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785"/>
                        </a:spcBef>
                      </a:pPr>
                      <a:endParaRPr sz="1800">
                        <a:latin typeface="Times New Roman" panose="02020603050405020304" pitchFamily="18" charset="0"/>
                        <a:cs typeface="Times New Roman" panose="02020603050405020304" pitchFamily="18" charset="0"/>
                      </a:endParaRPr>
                    </a:p>
                    <a:p>
                      <a:pPr marL="91440" marR="270510">
                        <a:lnSpc>
                          <a:spcPct val="100000"/>
                        </a:lnSpc>
                      </a:pPr>
                      <a:r>
                        <a:rPr sz="1800" dirty="0">
                          <a:latin typeface="Times New Roman" panose="02020603050405020304" pitchFamily="18" charset="0"/>
                          <a:cs typeface="Times New Roman" panose="02020603050405020304" pitchFamily="18" charset="0"/>
                        </a:rPr>
                        <a:t>BigDog:</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The</a:t>
                      </a:r>
                      <a:r>
                        <a:rPr sz="1800" spc="-1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Rough</a:t>
                      </a:r>
                      <a:r>
                        <a:rPr lang="en-US" sz="1800" spc="-20" dirty="0">
                          <a:latin typeface="Times New Roman" panose="02020603050405020304" pitchFamily="18" charset="0"/>
                          <a:cs typeface="Times New Roman" panose="02020603050405020304" pitchFamily="18" charset="0"/>
                        </a:rPr>
                        <a:t>-</a:t>
                      </a:r>
                      <a:endParaRPr sz="1800" spc="-20" dirty="0">
                        <a:latin typeface="Times New Roman" panose="02020603050405020304" pitchFamily="18" charset="0"/>
                        <a:cs typeface="Times New Roman" panose="02020603050405020304" pitchFamily="18" charset="0"/>
                      </a:endParaRPr>
                    </a:p>
                    <a:p>
                      <a:pPr marL="91440" marR="270510">
                        <a:lnSpc>
                          <a:spcPct val="100000"/>
                        </a:lnSpc>
                      </a:pPr>
                      <a:r>
                        <a:rPr sz="1800" spc="-25" dirty="0">
                          <a:latin typeface="Times New Roman" panose="02020603050405020304" pitchFamily="18" charset="0"/>
                          <a:cs typeface="Times New Roman" panose="02020603050405020304" pitchFamily="18" charset="0"/>
                        </a:rPr>
                        <a:t>Terrain </a:t>
                      </a:r>
                      <a:r>
                        <a:rPr sz="1800" spc="-10" dirty="0">
                          <a:latin typeface="Times New Roman" panose="02020603050405020304" pitchFamily="18" charset="0"/>
                          <a:cs typeface="Times New Roman" panose="02020603050405020304" pitchFamily="18" charset="0"/>
                        </a:rPr>
                        <a:t>Quadruped</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785"/>
                        </a:spcBef>
                      </a:pPr>
                      <a:endParaRPr sz="1800">
                        <a:latin typeface="Times New Roman" panose="02020603050405020304" pitchFamily="18" charset="0"/>
                        <a:cs typeface="Times New Roman" panose="02020603050405020304" pitchFamily="18" charset="0"/>
                      </a:endParaRPr>
                    </a:p>
                    <a:p>
                      <a:pPr marL="92075" marR="917575">
                        <a:lnSpc>
                          <a:spcPct val="100000"/>
                        </a:lnSpc>
                      </a:pPr>
                      <a:r>
                        <a:rPr sz="1800" dirty="0">
                          <a:latin typeface="Times New Roman" panose="02020603050405020304" pitchFamily="18" charset="0"/>
                          <a:cs typeface="Times New Roman" panose="02020603050405020304" pitchFamily="18" charset="0"/>
                        </a:rPr>
                        <a:t>Raibert</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et</a:t>
                      </a:r>
                      <a:r>
                        <a:rPr sz="1800" spc="-3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al.,</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IEEE</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Robotics</a:t>
                      </a:r>
                      <a:r>
                        <a:rPr sz="1800" spc="-2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Automation,</a:t>
                      </a:r>
                      <a:r>
                        <a:rPr sz="1800" spc="-9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2008</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685"/>
                        </a:spcBef>
                      </a:pPr>
                      <a:endParaRPr sz="1800">
                        <a:latin typeface="Times New Roman" panose="02020603050405020304" pitchFamily="18" charset="0"/>
                        <a:cs typeface="Times New Roman" panose="02020603050405020304" pitchFamily="18" charset="0"/>
                      </a:endParaRPr>
                    </a:p>
                    <a:p>
                      <a:pPr marL="92075" marR="340995">
                        <a:lnSpc>
                          <a:spcPct val="100000"/>
                        </a:lnSpc>
                      </a:pPr>
                      <a:r>
                        <a:rPr sz="1800" dirty="0">
                          <a:latin typeface="Times New Roman" panose="02020603050405020304" pitchFamily="18" charset="0"/>
                          <a:cs typeface="Times New Roman" panose="02020603050405020304" pitchFamily="18" charset="0"/>
                        </a:rPr>
                        <a:t>BigDog</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utilizes</a:t>
                      </a:r>
                      <a:r>
                        <a:rPr sz="1800" spc="-7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hydraulic</a:t>
                      </a:r>
                      <a:r>
                        <a:rPr sz="1800" spc="-7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actuators</a:t>
                      </a:r>
                      <a:r>
                        <a:rPr sz="1800" spc="-8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and </a:t>
                      </a:r>
                      <a:r>
                        <a:rPr sz="1800" dirty="0">
                          <a:latin typeface="Times New Roman" panose="02020603050405020304" pitchFamily="18" charset="0"/>
                          <a:cs typeface="Times New Roman" panose="02020603050405020304" pitchFamily="18" charset="0"/>
                        </a:rPr>
                        <a:t>dynamic</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stability</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control</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to</a:t>
                      </a:r>
                      <a:r>
                        <a:rPr sz="1800" spc="-6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navigate </a:t>
                      </a:r>
                      <a:r>
                        <a:rPr sz="1800" dirty="0">
                          <a:latin typeface="Times New Roman" panose="02020603050405020304" pitchFamily="18" charset="0"/>
                          <a:cs typeface="Times New Roman" panose="02020603050405020304" pitchFamily="18" charset="0"/>
                        </a:rPr>
                        <a:t>rough</a:t>
                      </a:r>
                      <a:r>
                        <a:rPr sz="1800" spc="-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terrain</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carry</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heavy</a:t>
                      </a:r>
                      <a:r>
                        <a:rPr sz="1800" spc="-5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loads, showcasing</a:t>
                      </a:r>
                      <a:r>
                        <a:rPr sz="1800" spc="-2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robustness</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2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extreme environments.</a:t>
                      </a:r>
                      <a:endParaRPr sz="1800">
                        <a:latin typeface="Times New Roman" panose="02020603050405020304" pitchFamily="18" charset="0"/>
                        <a:cs typeface="Times New Roman" panose="02020603050405020304" pitchFamily="18" charset="0"/>
                      </a:endParaRPr>
                    </a:p>
                  </a:txBody>
                  <a:tcPr marL="0" marR="0" marT="0" marB="0">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607" y="282194"/>
            <a:ext cx="5057140" cy="504825"/>
          </a:xfrm>
          <a:prstGeom prst="rect">
            <a:avLst/>
          </a:prstGeom>
        </p:spPr>
        <p:txBody>
          <a:bodyPr vert="horz" wrap="square" lIns="0" tIns="12700" rIns="0" bIns="0" rtlCol="0">
            <a:spAutoFit/>
          </a:bodyPr>
          <a:lstStyle/>
          <a:p>
            <a:pPr marL="12700">
              <a:lnSpc>
                <a:spcPct val="100000"/>
              </a:lnSpc>
              <a:spcBef>
                <a:spcPts val="100"/>
              </a:spcBef>
            </a:pPr>
            <a:r>
              <a:rPr sz="3200" b="1" dirty="0">
                <a:latin typeface="Times New Roman" panose="02020603050405020304" pitchFamily="18" charset="0"/>
                <a:cs typeface="Times New Roman" panose="02020603050405020304" pitchFamily="18" charset="0"/>
              </a:rPr>
              <a:t>Literature</a:t>
            </a:r>
            <a:r>
              <a:rPr sz="3200" b="1" spc="-80"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Review</a:t>
            </a:r>
            <a:r>
              <a:rPr sz="3200" b="1" spc="-6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(Contd…)</a:t>
            </a:r>
          </a:p>
        </p:txBody>
      </p:sp>
      <p:sp>
        <p:nvSpPr>
          <p:cNvPr id="4" name="object 4"/>
          <p:cNvSpPr txBox="1"/>
          <p:nvPr/>
        </p:nvSpPr>
        <p:spPr>
          <a:xfrm>
            <a:off x="2010536" y="6549364"/>
            <a:ext cx="946785" cy="260985"/>
          </a:xfrm>
          <a:prstGeom prst="rect">
            <a:avLst/>
          </a:prstGeom>
        </p:spPr>
        <p:txBody>
          <a:bodyPr vert="horz" wrap="square" lIns="0" tIns="0" rIns="0" bIns="0" rtlCol="0">
            <a:spAutoFit/>
          </a:bodyPr>
          <a:lstStyle/>
          <a:p>
            <a:pPr marL="12700">
              <a:lnSpc>
                <a:spcPts val="1905"/>
              </a:lnSpc>
            </a:pPr>
            <a:r>
              <a:rPr sz="1600" dirty="0">
                <a:solidFill>
                  <a:srgbClr val="FFFFFF"/>
                </a:solidFill>
                <a:latin typeface="Trebuchet MS" panose="020B0603020202020204"/>
                <a:cs typeface="Trebuchet MS" panose="020B0603020202020204"/>
              </a:rPr>
              <a:t>L</a:t>
            </a:r>
            <a:r>
              <a:rPr sz="1600" spc="90" dirty="0">
                <a:solidFill>
                  <a:srgbClr val="FFFFFF"/>
                </a:solidFill>
                <a:latin typeface="Trebuchet MS" panose="020B0603020202020204"/>
                <a:cs typeface="Trebuchet MS" panose="020B0603020202020204"/>
              </a:rPr>
              <a:t> </a:t>
            </a:r>
            <a:r>
              <a:rPr sz="1600" dirty="0">
                <a:solidFill>
                  <a:srgbClr val="FFFFFF"/>
                </a:solidFill>
                <a:latin typeface="Trebuchet MS" panose="020B0603020202020204"/>
                <a:cs typeface="Trebuchet MS" panose="020B0603020202020204"/>
              </a:rPr>
              <a:t>E</a:t>
            </a:r>
            <a:r>
              <a:rPr sz="1600" spc="100" dirty="0">
                <a:solidFill>
                  <a:srgbClr val="FFFFFF"/>
                </a:solidFill>
                <a:latin typeface="Trebuchet MS" panose="020B0603020202020204"/>
                <a:cs typeface="Trebuchet MS" panose="020B0603020202020204"/>
              </a:rPr>
              <a:t> </a:t>
            </a:r>
            <a:r>
              <a:rPr sz="1600" spc="110" dirty="0">
                <a:solidFill>
                  <a:srgbClr val="FFFFFF"/>
                </a:solidFill>
                <a:latin typeface="Trebuchet MS" panose="020B0603020202020204"/>
                <a:cs typeface="Trebuchet MS" panose="020B0603020202020204"/>
              </a:rPr>
              <a:t>A</a:t>
            </a:r>
            <a:r>
              <a:rPr sz="1600" spc="95" dirty="0">
                <a:solidFill>
                  <a:srgbClr val="FFFFFF"/>
                </a:solidFill>
                <a:latin typeface="Trebuchet MS" panose="020B0603020202020204"/>
                <a:cs typeface="Trebuchet MS" panose="020B0603020202020204"/>
              </a:rPr>
              <a:t> </a:t>
            </a:r>
            <a:r>
              <a:rPr sz="1600" dirty="0">
                <a:solidFill>
                  <a:srgbClr val="FFFFFF"/>
                </a:solidFill>
                <a:latin typeface="Trebuchet MS" panose="020B0603020202020204"/>
                <a:cs typeface="Trebuchet MS" panose="020B0603020202020204"/>
              </a:rPr>
              <a:t>R</a:t>
            </a:r>
            <a:r>
              <a:rPr sz="1600" spc="90" dirty="0">
                <a:solidFill>
                  <a:srgbClr val="FFFFFF"/>
                </a:solidFill>
                <a:latin typeface="Trebuchet MS" panose="020B0603020202020204"/>
                <a:cs typeface="Trebuchet MS" panose="020B0603020202020204"/>
              </a:rPr>
              <a:t> </a:t>
            </a:r>
            <a:r>
              <a:rPr sz="1600" spc="165" dirty="0">
                <a:solidFill>
                  <a:srgbClr val="FFFFFF"/>
                </a:solidFill>
                <a:latin typeface="Trebuchet MS" panose="020B0603020202020204"/>
                <a:cs typeface="Trebuchet MS" panose="020B0603020202020204"/>
              </a:rPr>
              <a:t>N</a:t>
            </a:r>
            <a:endParaRPr sz="1600">
              <a:latin typeface="Trebuchet MS" panose="020B0603020202020204"/>
              <a:cs typeface="Trebuchet MS" panose="020B0603020202020204"/>
            </a:endParaRPr>
          </a:p>
        </p:txBody>
      </p:sp>
      <p:sp>
        <p:nvSpPr>
          <p:cNvPr id="5" name="object 5"/>
          <p:cNvSpPr txBox="1"/>
          <p:nvPr/>
        </p:nvSpPr>
        <p:spPr>
          <a:xfrm>
            <a:off x="3141761" y="6549364"/>
            <a:ext cx="69850" cy="260985"/>
          </a:xfrm>
          <a:prstGeom prst="rect">
            <a:avLst/>
          </a:prstGeom>
        </p:spPr>
        <p:txBody>
          <a:bodyPr vert="horz" wrap="square" lIns="0" tIns="0" rIns="0" bIns="0" rtlCol="0">
            <a:spAutoFit/>
          </a:bodyPr>
          <a:lstStyle/>
          <a:p>
            <a:pPr marL="12700">
              <a:lnSpc>
                <a:spcPts val="1905"/>
              </a:lnSpc>
            </a:pPr>
            <a:r>
              <a:rPr sz="1600" spc="-195" dirty="0">
                <a:solidFill>
                  <a:srgbClr val="FFFFFF"/>
                </a:solidFill>
                <a:latin typeface="Trebuchet MS" panose="020B0603020202020204"/>
                <a:cs typeface="Trebuchet MS" panose="020B0603020202020204"/>
              </a:rPr>
              <a:t>.</a:t>
            </a:r>
            <a:endParaRPr sz="1600">
              <a:latin typeface="Trebuchet MS" panose="020B0603020202020204"/>
              <a:cs typeface="Trebuchet MS" panose="020B0603020202020204"/>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905"/>
              </a:lnSpc>
            </a:pPr>
            <a:r>
              <a:rPr spc="85" dirty="0"/>
              <a:t>G</a:t>
            </a:r>
            <a:r>
              <a:rPr spc="114" dirty="0"/>
              <a:t> </a:t>
            </a:r>
            <a:r>
              <a:rPr dirty="0"/>
              <a:t>R</a:t>
            </a:r>
            <a:r>
              <a:rPr spc="20" dirty="0"/>
              <a:t> </a:t>
            </a:r>
            <a:r>
              <a:rPr spc="235" dirty="0"/>
              <a:t>O</a:t>
            </a:r>
            <a:r>
              <a:rPr spc="60" dirty="0"/>
              <a:t> </a:t>
            </a:r>
            <a:r>
              <a:rPr spc="245" dirty="0"/>
              <a:t>W</a:t>
            </a:r>
          </a:p>
        </p:txBody>
      </p:sp>
      <p:sp>
        <p:nvSpPr>
          <p:cNvPr id="7" name="object 7"/>
          <p:cNvSpPr txBox="1"/>
          <p:nvPr/>
        </p:nvSpPr>
        <p:spPr>
          <a:xfrm>
            <a:off x="4441827" y="6549364"/>
            <a:ext cx="69850" cy="260985"/>
          </a:xfrm>
          <a:prstGeom prst="rect">
            <a:avLst/>
          </a:prstGeom>
        </p:spPr>
        <p:txBody>
          <a:bodyPr vert="horz" wrap="square" lIns="0" tIns="0" rIns="0" bIns="0" rtlCol="0">
            <a:spAutoFit/>
          </a:bodyPr>
          <a:lstStyle/>
          <a:p>
            <a:pPr marL="12700">
              <a:lnSpc>
                <a:spcPts val="1905"/>
              </a:lnSpc>
            </a:pPr>
            <a:r>
              <a:rPr sz="1600" spc="-195" dirty="0">
                <a:solidFill>
                  <a:srgbClr val="FFFFFF"/>
                </a:solidFill>
                <a:latin typeface="Trebuchet MS" panose="020B0603020202020204"/>
                <a:cs typeface="Trebuchet MS" panose="020B0603020202020204"/>
              </a:rPr>
              <a:t>.</a:t>
            </a:r>
            <a:endParaRPr sz="1600">
              <a:latin typeface="Trebuchet MS" panose="020B0603020202020204"/>
              <a:cs typeface="Trebuchet MS" panose="020B0603020202020204"/>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905"/>
              </a:lnSpc>
            </a:pPr>
            <a:r>
              <a:rPr dirty="0"/>
              <a:t>E</a:t>
            </a:r>
            <a:r>
              <a:rPr spc="85" dirty="0"/>
              <a:t> </a:t>
            </a:r>
            <a:r>
              <a:rPr spc="235" dirty="0"/>
              <a:t>X</a:t>
            </a:r>
            <a:r>
              <a:rPr spc="80" dirty="0"/>
              <a:t> </a:t>
            </a:r>
            <a:r>
              <a:rPr spc="160" dirty="0"/>
              <a:t>C</a:t>
            </a:r>
            <a:r>
              <a:rPr spc="75" dirty="0"/>
              <a:t> </a:t>
            </a:r>
            <a:r>
              <a:rPr dirty="0"/>
              <a:t>E</a:t>
            </a:r>
            <a:r>
              <a:rPr spc="90" dirty="0"/>
              <a:t> </a:t>
            </a:r>
            <a:r>
              <a:rPr spc="-50" dirty="0"/>
              <a:t>L</a:t>
            </a:r>
          </a:p>
        </p:txBody>
      </p:sp>
      <p:graphicFrame>
        <p:nvGraphicFramePr>
          <p:cNvPr id="3" name="object 3"/>
          <p:cNvGraphicFramePr>
            <a:graphicFrameLocks noGrp="1"/>
          </p:cNvGraphicFramePr>
          <p:nvPr/>
        </p:nvGraphicFramePr>
        <p:xfrm>
          <a:off x="257809" y="960627"/>
          <a:ext cx="11693523" cy="4678680"/>
        </p:xfrm>
        <a:graphic>
          <a:graphicData uri="http://schemas.openxmlformats.org/drawingml/2006/table">
            <a:tbl>
              <a:tblPr firstRow="1" bandRow="1">
                <a:tableStyleId>{2D5ABB26-0587-4C30-8999-92F81FD0307C}</a:tableStyleId>
              </a:tblPr>
              <a:tblGrid>
                <a:gridCol w="889000">
                  <a:extLst>
                    <a:ext uri="{9D8B030D-6E8A-4147-A177-3AD203B41FA5}">
                      <a16:colId xmlns:a16="http://schemas.microsoft.com/office/drawing/2014/main" val="20000"/>
                    </a:ext>
                  </a:extLst>
                </a:gridCol>
                <a:gridCol w="2837179">
                  <a:extLst>
                    <a:ext uri="{9D8B030D-6E8A-4147-A177-3AD203B41FA5}">
                      <a16:colId xmlns:a16="http://schemas.microsoft.com/office/drawing/2014/main" val="20001"/>
                    </a:ext>
                  </a:extLst>
                </a:gridCol>
                <a:gridCol w="3956685">
                  <a:extLst>
                    <a:ext uri="{9D8B030D-6E8A-4147-A177-3AD203B41FA5}">
                      <a16:colId xmlns:a16="http://schemas.microsoft.com/office/drawing/2014/main" val="20002"/>
                    </a:ext>
                  </a:extLst>
                </a:gridCol>
                <a:gridCol w="4010659">
                  <a:extLst>
                    <a:ext uri="{9D8B030D-6E8A-4147-A177-3AD203B41FA5}">
                      <a16:colId xmlns:a16="http://schemas.microsoft.com/office/drawing/2014/main" val="20003"/>
                    </a:ext>
                  </a:extLst>
                </a:gridCol>
              </a:tblGrid>
              <a:tr h="511175">
                <a:tc>
                  <a:txBody>
                    <a:bodyPr/>
                    <a:lstStyle/>
                    <a:p>
                      <a:pPr marL="91440">
                        <a:lnSpc>
                          <a:spcPct val="100000"/>
                        </a:lnSpc>
                        <a:spcBef>
                          <a:spcPts val="920"/>
                        </a:spcBef>
                      </a:pPr>
                      <a:r>
                        <a:rPr sz="1600" b="1" spc="-10" dirty="0">
                          <a:latin typeface="Times New Roman" panose="02020603050405020304"/>
                          <a:cs typeface="Times New Roman" panose="02020603050405020304"/>
                        </a:rPr>
                        <a:t>Sl.No</a:t>
                      </a:r>
                      <a:endParaRPr sz="1600">
                        <a:latin typeface="Times New Roman" panose="02020603050405020304"/>
                        <a:cs typeface="Times New Roman" panose="02020603050405020304"/>
                      </a:endParaRPr>
                    </a:p>
                  </a:txBody>
                  <a:tcPr marL="0" marR="0" marT="1168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5DFB4"/>
                    </a:solidFill>
                  </a:tcPr>
                </a:tc>
                <a:tc>
                  <a:txBody>
                    <a:bodyPr/>
                    <a:lstStyle/>
                    <a:p>
                      <a:pPr marL="91440">
                        <a:lnSpc>
                          <a:spcPct val="100000"/>
                        </a:lnSpc>
                        <a:spcBef>
                          <a:spcPts val="920"/>
                        </a:spcBef>
                      </a:pPr>
                      <a:r>
                        <a:rPr sz="1600" b="1" spc="-10" dirty="0">
                          <a:latin typeface="Times New Roman" panose="02020603050405020304"/>
                          <a:cs typeface="Times New Roman" panose="02020603050405020304"/>
                        </a:rPr>
                        <a:t>Title</a:t>
                      </a:r>
                      <a:endParaRPr sz="1600">
                        <a:latin typeface="Times New Roman" panose="02020603050405020304"/>
                        <a:cs typeface="Times New Roman" panose="02020603050405020304"/>
                      </a:endParaRPr>
                    </a:p>
                  </a:txBody>
                  <a:tcPr marL="0" marR="0" marT="1168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5DFB4"/>
                    </a:solidFill>
                  </a:tcPr>
                </a:tc>
                <a:tc>
                  <a:txBody>
                    <a:bodyPr/>
                    <a:lstStyle/>
                    <a:p>
                      <a:pPr marL="92075">
                        <a:lnSpc>
                          <a:spcPct val="100000"/>
                        </a:lnSpc>
                        <a:spcBef>
                          <a:spcPts val="920"/>
                        </a:spcBef>
                      </a:pPr>
                      <a:r>
                        <a:rPr sz="1600" b="1" dirty="0">
                          <a:latin typeface="Times New Roman" panose="02020603050405020304"/>
                          <a:cs typeface="Times New Roman" panose="02020603050405020304"/>
                        </a:rPr>
                        <a:t>Authors</a:t>
                      </a:r>
                      <a:r>
                        <a:rPr sz="1600" b="1" spc="-25"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&amp;</a:t>
                      </a:r>
                      <a:r>
                        <a:rPr sz="1600" b="1" spc="-25"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Publications</a:t>
                      </a:r>
                      <a:endParaRPr sz="1600">
                        <a:latin typeface="Times New Roman" panose="02020603050405020304"/>
                        <a:cs typeface="Times New Roman" panose="02020603050405020304"/>
                      </a:endParaRPr>
                    </a:p>
                  </a:txBody>
                  <a:tcPr marL="0" marR="0" marT="1168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5DFB4"/>
                    </a:solidFill>
                  </a:tcPr>
                </a:tc>
                <a:tc>
                  <a:txBody>
                    <a:bodyPr/>
                    <a:lstStyle/>
                    <a:p>
                      <a:pPr marL="92075">
                        <a:lnSpc>
                          <a:spcPct val="100000"/>
                        </a:lnSpc>
                        <a:spcBef>
                          <a:spcPts val="920"/>
                        </a:spcBef>
                      </a:pPr>
                      <a:r>
                        <a:rPr sz="1600" b="1" spc="-20" dirty="0">
                          <a:latin typeface="Times New Roman" panose="02020603050405020304"/>
                          <a:cs typeface="Times New Roman" panose="02020603050405020304"/>
                        </a:rPr>
                        <a:t>Techniques</a:t>
                      </a:r>
                      <a:r>
                        <a:rPr sz="1600" b="1" spc="-1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Used</a:t>
                      </a:r>
                      <a:r>
                        <a:rPr sz="1600" b="1" spc="-10" dirty="0">
                          <a:latin typeface="Times New Roman" panose="02020603050405020304"/>
                          <a:cs typeface="Times New Roman" panose="02020603050405020304"/>
                        </a:rPr>
                        <a:t> </a:t>
                      </a:r>
                      <a:r>
                        <a:rPr sz="1600" b="1" dirty="0">
                          <a:latin typeface="Times New Roman" panose="02020603050405020304"/>
                          <a:cs typeface="Times New Roman" panose="02020603050405020304"/>
                        </a:rPr>
                        <a:t>and</a:t>
                      </a:r>
                      <a:r>
                        <a:rPr sz="1600" b="1" spc="-20" dirty="0">
                          <a:latin typeface="Times New Roman" panose="02020603050405020304"/>
                          <a:cs typeface="Times New Roman" panose="02020603050405020304"/>
                        </a:rPr>
                        <a:t> </a:t>
                      </a:r>
                      <a:r>
                        <a:rPr sz="1600" b="1" spc="-10" dirty="0">
                          <a:latin typeface="Times New Roman" panose="02020603050405020304"/>
                          <a:cs typeface="Times New Roman" panose="02020603050405020304"/>
                        </a:rPr>
                        <a:t>Observations</a:t>
                      </a:r>
                      <a:endParaRPr sz="1600">
                        <a:latin typeface="Times New Roman" panose="02020603050405020304"/>
                        <a:cs typeface="Times New Roman" panose="02020603050405020304"/>
                      </a:endParaRPr>
                    </a:p>
                  </a:txBody>
                  <a:tcPr marL="0" marR="0" marT="116839"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C5DFB4"/>
                    </a:solidFill>
                  </a:tcPr>
                </a:tc>
                <a:extLst>
                  <a:ext uri="{0D108BD9-81ED-4DB2-BD59-A6C34878D82A}">
                    <a16:rowId xmlns:a16="http://schemas.microsoft.com/office/drawing/2014/main" val="10000"/>
                  </a:ext>
                </a:extLst>
              </a:tr>
              <a:tr h="2148840">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1055"/>
                        </a:spcBef>
                      </a:pPr>
                      <a:endParaRPr sz="1800">
                        <a:latin typeface="Times New Roman" panose="02020603050405020304" pitchFamily="18" charset="0"/>
                        <a:cs typeface="Times New Roman" panose="02020603050405020304" pitchFamily="18" charset="0"/>
                      </a:endParaRPr>
                    </a:p>
                    <a:p>
                      <a:pPr marL="91440">
                        <a:lnSpc>
                          <a:spcPct val="100000"/>
                        </a:lnSpc>
                      </a:pPr>
                      <a:r>
                        <a:rPr sz="1800" spc="-50" dirty="0">
                          <a:latin typeface="Times New Roman" panose="02020603050405020304" pitchFamily="18" charset="0"/>
                          <a:cs typeface="Times New Roman" panose="02020603050405020304" pitchFamily="18" charset="0"/>
                        </a:rPr>
                        <a:t>6</a:t>
                      </a:r>
                      <a:endParaRPr sz="180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FD9"/>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2045"/>
                        </a:spcBef>
                      </a:pPr>
                      <a:endParaRPr sz="1800">
                        <a:latin typeface="Times New Roman" panose="02020603050405020304" pitchFamily="18" charset="0"/>
                        <a:cs typeface="Times New Roman" panose="02020603050405020304" pitchFamily="18" charset="0"/>
                      </a:endParaRPr>
                    </a:p>
                    <a:p>
                      <a:pPr marL="91440" marR="574040">
                        <a:lnSpc>
                          <a:spcPct val="100000"/>
                        </a:lnSpc>
                      </a:pPr>
                      <a:r>
                        <a:rPr sz="1800" dirty="0">
                          <a:latin typeface="Times New Roman" panose="02020603050405020304" pitchFamily="18" charset="0"/>
                          <a:cs typeface="Times New Roman" panose="02020603050405020304" pitchFamily="18" charset="0"/>
                        </a:rPr>
                        <a:t>Dynamic</a:t>
                      </a:r>
                      <a:r>
                        <a:rPr sz="1800" spc="-5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locomotion</a:t>
                      </a:r>
                      <a:r>
                        <a:rPr sz="1800" spc="-5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of </a:t>
                      </a:r>
                      <a:r>
                        <a:rPr sz="1800" dirty="0">
                          <a:latin typeface="Times New Roman" panose="02020603050405020304" pitchFamily="18" charset="0"/>
                          <a:cs typeface="Times New Roman" panose="02020603050405020304" pitchFamily="18" charset="0"/>
                        </a:rPr>
                        <a:t>quadruped</a:t>
                      </a:r>
                      <a:r>
                        <a:rPr sz="1800" spc="-10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robots.</a:t>
                      </a:r>
                      <a:endParaRPr sz="180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FD9"/>
                    </a:solidFill>
                  </a:tcPr>
                </a:tc>
                <a:tc>
                  <a:txBody>
                    <a:bodyPr/>
                    <a:lstStyle/>
                    <a:p>
                      <a:pPr>
                        <a:lnSpc>
                          <a:spcPct val="100000"/>
                        </a:lnSpc>
                      </a:pPr>
                      <a:endParaRPr sz="1800">
                        <a:latin typeface="Times New Roman" panose="02020603050405020304" pitchFamily="18" charset="0"/>
                        <a:cs typeface="Times New Roman" panose="02020603050405020304" pitchFamily="18" charset="0"/>
                      </a:endParaRPr>
                    </a:p>
                    <a:p>
                      <a:pPr>
                        <a:lnSpc>
                          <a:spcPct val="100000"/>
                        </a:lnSpc>
                        <a:spcBef>
                          <a:spcPts val="2045"/>
                        </a:spcBef>
                      </a:pPr>
                      <a:endParaRPr sz="1800">
                        <a:latin typeface="Times New Roman" panose="02020603050405020304" pitchFamily="18" charset="0"/>
                        <a:cs typeface="Times New Roman" panose="02020603050405020304" pitchFamily="18" charset="0"/>
                      </a:endParaRPr>
                    </a:p>
                    <a:p>
                      <a:pPr marL="92075" marR="803910">
                        <a:lnSpc>
                          <a:spcPct val="100000"/>
                        </a:lnSpc>
                      </a:pPr>
                      <a:r>
                        <a:rPr sz="1800" spc="-125" dirty="0">
                          <a:latin typeface="Times New Roman" panose="02020603050405020304" pitchFamily="18" charset="0"/>
                          <a:cs typeface="Times New Roman" panose="02020603050405020304" pitchFamily="18" charset="0"/>
                        </a:rPr>
                        <a:t>P.</a:t>
                      </a:r>
                      <a:r>
                        <a:rPr sz="1800" spc="-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M.</a:t>
                      </a:r>
                      <a:r>
                        <a:rPr sz="1800" spc="-5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Wensing,</a:t>
                      </a:r>
                      <a:r>
                        <a:rPr sz="1800" spc="36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a:t>
                      </a:r>
                      <a:r>
                        <a:rPr sz="1800" spc="-2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Kim</a:t>
                      </a:r>
                      <a:r>
                        <a:rPr sz="1800" spc="-1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1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J.</a:t>
                      </a:r>
                      <a:r>
                        <a:rPr sz="1800" spc="-25" dirty="0">
                          <a:latin typeface="Times New Roman" panose="02020603050405020304" pitchFamily="18" charset="0"/>
                          <a:cs typeface="Times New Roman" panose="02020603050405020304" pitchFamily="18" charset="0"/>
                        </a:rPr>
                        <a:t> </a:t>
                      </a:r>
                      <a:r>
                        <a:rPr sz="1800" spc="-20" dirty="0">
                          <a:latin typeface="Times New Roman" panose="02020603050405020304" pitchFamily="18" charset="0"/>
                          <a:cs typeface="Times New Roman" panose="02020603050405020304" pitchFamily="18" charset="0"/>
                        </a:rPr>
                        <a:t>Lee, </a:t>
                      </a:r>
                      <a:r>
                        <a:rPr sz="1800" dirty="0">
                          <a:latin typeface="Times New Roman" panose="02020603050405020304" pitchFamily="18" charset="0"/>
                          <a:cs typeface="Times New Roman" panose="02020603050405020304" pitchFamily="18" charset="0"/>
                        </a:rPr>
                        <a:t>IEEE/RSJ</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IROS,</a:t>
                      </a:r>
                      <a:r>
                        <a:rPr sz="1800" spc="-45"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2018.</a:t>
                      </a:r>
                      <a:endParaRPr sz="1800">
                        <a:latin typeface="Times New Roman" panose="02020603050405020304" pitchFamily="18" charset="0"/>
                        <a:cs typeface="Times New Roman" panose="02020603050405020304" pitchFamily="18" charset="0"/>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FD9"/>
                    </a:solidFill>
                  </a:tcPr>
                </a:tc>
                <a:tc>
                  <a:txBody>
                    <a:bodyPr/>
                    <a:lstStyle/>
                    <a:p>
                      <a:pPr>
                        <a:lnSpc>
                          <a:spcPct val="100000"/>
                        </a:lnSpc>
                        <a:spcBef>
                          <a:spcPts val="1955"/>
                        </a:spcBef>
                      </a:pPr>
                      <a:endParaRPr sz="1800">
                        <a:latin typeface="Times New Roman" panose="02020603050405020304" pitchFamily="18" charset="0"/>
                        <a:cs typeface="Times New Roman" panose="02020603050405020304" pitchFamily="18" charset="0"/>
                      </a:endParaRPr>
                    </a:p>
                    <a:p>
                      <a:pPr marL="92075" marR="247015">
                        <a:lnSpc>
                          <a:spcPct val="100000"/>
                        </a:lnSpc>
                      </a:pPr>
                      <a:r>
                        <a:rPr sz="1800" dirty="0">
                          <a:latin typeface="Times New Roman" panose="02020603050405020304" pitchFamily="18" charset="0"/>
                          <a:cs typeface="Times New Roman" panose="02020603050405020304" pitchFamily="18" charset="0"/>
                        </a:rPr>
                        <a:t>Explore</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how</a:t>
                      </a:r>
                      <a:r>
                        <a:rPr sz="1800" spc="-4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sensor</a:t>
                      </a:r>
                      <a:r>
                        <a:rPr sz="1800" spc="-5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integration</a:t>
                      </a:r>
                      <a:r>
                        <a:rPr sz="1800" spc="-40" dirty="0">
                          <a:latin typeface="Times New Roman" panose="02020603050405020304" pitchFamily="18" charset="0"/>
                          <a:cs typeface="Times New Roman" panose="02020603050405020304" pitchFamily="18" charset="0"/>
                        </a:rPr>
                        <a:t> </a:t>
                      </a:r>
                      <a:r>
                        <a:rPr sz="1800" spc="-25" dirty="0">
                          <a:latin typeface="Times New Roman" panose="02020603050405020304" pitchFamily="18" charset="0"/>
                          <a:cs typeface="Times New Roman" panose="02020603050405020304" pitchFamily="18" charset="0"/>
                        </a:rPr>
                        <a:t>and </a:t>
                      </a:r>
                      <a:r>
                        <a:rPr sz="1800" spc="-10" dirty="0">
                          <a:latin typeface="Times New Roman" panose="02020603050405020304" pitchFamily="18" charset="0"/>
                          <a:cs typeface="Times New Roman" panose="02020603050405020304" pitchFamily="18" charset="0"/>
                        </a:rPr>
                        <a:t>perception contribute </a:t>
                      </a:r>
                      <a:r>
                        <a:rPr sz="1800" dirty="0">
                          <a:latin typeface="Times New Roman" panose="02020603050405020304" pitchFamily="18" charset="0"/>
                          <a:cs typeface="Times New Roman" panose="02020603050405020304" pitchFamily="18" charset="0"/>
                        </a:rPr>
                        <a:t>to</a:t>
                      </a:r>
                      <a:r>
                        <a:rPr sz="1800" spc="-3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improving</a:t>
                      </a:r>
                      <a:r>
                        <a:rPr sz="1800" spc="-20" dirty="0">
                          <a:latin typeface="Times New Roman" panose="02020603050405020304" pitchFamily="18" charset="0"/>
                          <a:cs typeface="Times New Roman" panose="02020603050405020304" pitchFamily="18" charset="0"/>
                        </a:rPr>
                        <a:t> gait </a:t>
                      </a:r>
                      <a:r>
                        <a:rPr sz="1800" dirty="0">
                          <a:latin typeface="Times New Roman" panose="02020603050405020304" pitchFamily="18" charset="0"/>
                          <a:cs typeface="Times New Roman" panose="02020603050405020304" pitchFamily="18" charset="0"/>
                        </a:rPr>
                        <a:t>selection</a:t>
                      </a:r>
                      <a:r>
                        <a:rPr sz="1800" spc="-40"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and</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planning</a:t>
                      </a:r>
                      <a:r>
                        <a:rPr sz="1800" spc="-35" dirty="0">
                          <a:latin typeface="Times New Roman" panose="02020603050405020304" pitchFamily="18" charset="0"/>
                          <a:cs typeface="Times New Roman" panose="02020603050405020304" pitchFamily="18" charset="0"/>
                        </a:rPr>
                        <a:t> </a:t>
                      </a:r>
                      <a:r>
                        <a:rPr sz="1800" dirty="0">
                          <a:latin typeface="Times New Roman" panose="02020603050405020304" pitchFamily="18" charset="0"/>
                          <a:cs typeface="Times New Roman" panose="02020603050405020304" pitchFamily="18" charset="0"/>
                        </a:rPr>
                        <a:t>in</a:t>
                      </a:r>
                      <a:r>
                        <a:rPr sz="1800" spc="-40" dirty="0">
                          <a:latin typeface="Times New Roman" panose="02020603050405020304" pitchFamily="18" charset="0"/>
                          <a:cs typeface="Times New Roman" panose="02020603050405020304" pitchFamily="18" charset="0"/>
                        </a:rPr>
                        <a:t> </a:t>
                      </a:r>
                      <a:r>
                        <a:rPr sz="1800" spc="-10" dirty="0">
                          <a:latin typeface="Times New Roman" panose="02020603050405020304" pitchFamily="18" charset="0"/>
                          <a:cs typeface="Times New Roman" panose="02020603050405020304" pitchFamily="18" charset="0"/>
                        </a:rPr>
                        <a:t>quadruped robots.</a:t>
                      </a:r>
                      <a:endParaRPr sz="1800">
                        <a:latin typeface="Times New Roman" panose="02020603050405020304" pitchFamily="18" charset="0"/>
                        <a:cs typeface="Times New Roman" panose="02020603050405020304" pitchFamily="18" charset="0"/>
                      </a:endParaRPr>
                    </a:p>
                  </a:txBody>
                  <a:tcPr marL="0" marR="0" marT="2482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E1EFD9"/>
                    </a:solidFill>
                  </a:tcPr>
                </a:tc>
                <a:extLst>
                  <a:ext uri="{0D108BD9-81ED-4DB2-BD59-A6C34878D82A}">
                    <a16:rowId xmlns:a16="http://schemas.microsoft.com/office/drawing/2014/main" val="10001"/>
                  </a:ext>
                </a:extLst>
              </a:tr>
              <a:tr h="2018665">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FD9"/>
                    </a:solidFill>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FD9"/>
                    </a:solidFill>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FD9"/>
                    </a:solidFill>
                  </a:tcPr>
                </a:tc>
                <a:tc>
                  <a:txBody>
                    <a:bodyPr/>
                    <a:lstStyle/>
                    <a:p>
                      <a:pPr>
                        <a:lnSpc>
                          <a:spcPct val="100000"/>
                        </a:lnSpc>
                      </a:pPr>
                      <a:endParaRPr sz="1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1EFD9"/>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p:cNvSpPr txBox="1"/>
          <p:nvPr/>
        </p:nvSpPr>
        <p:spPr>
          <a:xfrm>
            <a:off x="411374" y="199464"/>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Objectives</a:t>
            </a:r>
          </a:p>
          <a:p>
            <a:endParaRPr lang="en-IN" dirty="0"/>
          </a:p>
        </p:txBody>
      </p:sp>
      <p:sp>
        <p:nvSpPr>
          <p:cNvPr id="13" name="Content Placeholder 12"/>
          <p:cNvSpPr>
            <a:spLocks noGrp="1"/>
          </p:cNvSpPr>
          <p:nvPr>
            <p:ph idx="1"/>
          </p:nvPr>
        </p:nvSpPr>
        <p:spPr>
          <a:xfrm>
            <a:off x="462279" y="1155064"/>
            <a:ext cx="11575045" cy="5259383"/>
          </a:xfrm>
        </p:spPr>
        <p:txBody>
          <a:bodyPr>
            <a:normAutofit/>
          </a:bodyPr>
          <a:lstStyle/>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Ensure Stability</a:t>
            </a:r>
            <a:r>
              <a:rPr lang="en-US" altLang="en-US" sz="1600" dirty="0">
                <a:ln>
                  <a:noFill/>
                </a:ln>
                <a:effectLst/>
                <a:latin typeface="Times New Roman" panose="02020603050405020304" pitchFamily="18" charset="0"/>
                <a:cs typeface="Times New Roman" panose="02020603050405020304" pitchFamily="18" charset="0"/>
                <a:sym typeface="+mn-ea"/>
              </a:rPr>
              <a:t>: Implement a gait mechanism that allows the robot to move steadily across uneven terrains commonly found in search and rescue environments.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Enable Obstacle Navigation</a:t>
            </a:r>
            <a:r>
              <a:rPr lang="en-US" altLang="en-US" sz="1600" dirty="0">
                <a:ln>
                  <a:noFill/>
                </a:ln>
                <a:effectLst/>
                <a:latin typeface="Times New Roman" panose="02020603050405020304" pitchFamily="18" charset="0"/>
                <a:cs typeface="Times New Roman" panose="02020603050405020304" pitchFamily="18" charset="0"/>
                <a:sym typeface="+mn-ea"/>
              </a:rPr>
              <a:t>: Design the robot to navigate over obstacles and through narrow spaces, simulating real-world rescue scenarios.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pPr>
            <a:r>
              <a:rPr lang="en-US" altLang="en-US" sz="1600" b="1" dirty="0">
                <a:ln>
                  <a:noFill/>
                </a:ln>
                <a:effectLst/>
                <a:latin typeface="Times New Roman" panose="02020603050405020304" pitchFamily="18" charset="0"/>
                <a:cs typeface="Times New Roman" panose="02020603050405020304" pitchFamily="18" charset="0"/>
                <a:sym typeface="+mn-ea"/>
              </a:rPr>
              <a:t>Test in Realistic Conditions</a:t>
            </a:r>
            <a:r>
              <a:rPr lang="en-US" altLang="en-US" sz="1600" dirty="0">
                <a:ln>
                  <a:noFill/>
                </a:ln>
                <a:effectLst/>
                <a:latin typeface="Times New Roman" panose="02020603050405020304" pitchFamily="18" charset="0"/>
                <a:cs typeface="Times New Roman" panose="02020603050405020304" pitchFamily="18" charset="0"/>
                <a:sym typeface="+mn-ea"/>
              </a:rPr>
              <a:t>: Validate the robot’s performance in different terrains, such as rubble or uneven surfaces, to ensure it can be used in search and rescue missions.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pPr>
            <a:r>
              <a:rPr lang="en-US" altLang="en-US" sz="1600" b="1" dirty="0">
                <a:latin typeface="Times New Roman" panose="02020603050405020304" pitchFamily="18" charset="0"/>
                <a:cs typeface="Times New Roman" panose="02020603050405020304" pitchFamily="18" charset="0"/>
              </a:rPr>
              <a:t>Enable Obstacle Detection and Navigation</a:t>
            </a:r>
            <a:r>
              <a:rPr lang="en-US" altLang="en-US" sz="1600" dirty="0">
                <a:latin typeface="Times New Roman" panose="02020603050405020304" pitchFamily="18" charset="0"/>
                <a:cs typeface="Times New Roman" panose="02020603050405020304" pitchFamily="18" charset="0"/>
              </a:rPr>
              <a:t>: Integrate ultrasonic sensors to detect obstacles in real-time and program the robot to make intelligent decisions to avoid or bypass them.</a:t>
            </a:r>
          </a:p>
          <a:p>
            <a:pPr>
              <a:lnSpc>
                <a:spcPct val="150000"/>
              </a:lnSpc>
            </a:pPr>
            <a:r>
              <a:rPr lang="en-US" altLang="en-US" sz="1600" b="1" dirty="0">
                <a:latin typeface="Times New Roman" panose="02020603050405020304" pitchFamily="18" charset="0"/>
                <a:cs typeface="Times New Roman" panose="02020603050405020304" pitchFamily="18" charset="0"/>
              </a:rPr>
              <a:t>Incorporate Visual Feedback: </a:t>
            </a:r>
            <a:r>
              <a:rPr lang="en-US" altLang="en-US" sz="1600" dirty="0">
                <a:latin typeface="Times New Roman" panose="02020603050405020304" pitchFamily="18" charset="0"/>
                <a:cs typeface="Times New Roman" panose="02020603050405020304" pitchFamily="18" charset="0"/>
              </a:rPr>
              <a:t>Equip the robot with a camera module to capture live video feed, enhancing its usefulness in remote monitoring and navigation during rescue operations.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1" fmla="*/ 0 w 6172200"/>
              <a:gd name="connsiteY0-2" fmla="*/ 0 h 369332"/>
              <a:gd name="connsiteX1-3" fmla="*/ 5791200 w 6172200"/>
              <a:gd name="connsiteY1-4" fmla="*/ 0 h 369332"/>
              <a:gd name="connsiteX2-5" fmla="*/ 6172200 w 6172200"/>
              <a:gd name="connsiteY2-6" fmla="*/ 369332 h 369332"/>
              <a:gd name="connsiteX3-7" fmla="*/ 0 w 6172200"/>
              <a:gd name="connsiteY3-8" fmla="*/ 369332 h 369332"/>
              <a:gd name="connsiteX4-9" fmla="*/ 0 w 6172200"/>
              <a:gd name="connsiteY4-10" fmla="*/ 0 h 36933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p:cNvSpPr>
            <a:spLocks noGrp="1"/>
          </p:cNvSpPr>
          <p:nvPr>
            <p:ph type="title"/>
          </p:nvPr>
        </p:nvSpPr>
        <p:spPr>
          <a:xfrm>
            <a:off x="734961" y="0"/>
            <a:ext cx="10515600" cy="1325563"/>
          </a:xfrm>
        </p:spPr>
        <p:txBody>
          <a:bodyPr/>
          <a:lstStyle/>
          <a:p>
            <a:pPr algn="just"/>
            <a:r>
              <a:rPr lang="en-US" sz="3200" b="1" dirty="0">
                <a:latin typeface="Times New Roman" panose="02020603050405020304" pitchFamily="18" charset="0"/>
                <a:cs typeface="Times New Roman" panose="02020603050405020304" pitchFamily="18" charset="0"/>
              </a:rPr>
              <a:t>Components</a:t>
            </a:r>
            <a:r>
              <a:rPr lang="en-US" b="1" dirty="0"/>
              <a:t> </a:t>
            </a:r>
            <a:endParaRPr lang="en-IN" b="1" dirty="0"/>
          </a:p>
        </p:txBody>
      </p:sp>
      <p:sp>
        <p:nvSpPr>
          <p:cNvPr id="7" name="Content Placeholder 6"/>
          <p:cNvSpPr>
            <a:spLocks noGrp="1"/>
          </p:cNvSpPr>
          <p:nvPr>
            <p:ph idx="1"/>
          </p:nvPr>
        </p:nvSpPr>
        <p:spPr>
          <a:xfrm>
            <a:off x="838200" y="812006"/>
            <a:ext cx="10515600" cy="4878260"/>
          </a:xfrm>
        </p:spPr>
        <p:txBody>
          <a:bodyPr>
            <a:noAutofit/>
          </a:bodyPr>
          <a:lstStyle/>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Raspberry pi 4b</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Servo motor</a:t>
            </a:r>
          </a:p>
          <a:p>
            <a:pPr algn="just">
              <a:lnSpc>
                <a:spcPct val="150000"/>
              </a:lnSpc>
            </a:pPr>
            <a:r>
              <a:rPr lang="en-US" sz="1600" dirty="0">
                <a:latin typeface="Times New Roman" panose="02020603050405020304" pitchFamily="18" charset="0"/>
                <a:cs typeface="Times New Roman" panose="02020603050405020304" pitchFamily="18" charset="0"/>
                <a:sym typeface="+mn-ea"/>
              </a:rPr>
              <a:t>IMU</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Esp32  microcontroller</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Servo driver</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sym typeface="+mn-ea"/>
              </a:rPr>
              <a:t>LiPo Battery</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Camera module</a:t>
            </a:r>
          </a:p>
          <a:p>
            <a:pPr algn="just">
              <a:lnSpc>
                <a:spcPct val="150000"/>
              </a:lnSpc>
            </a:pPr>
            <a:r>
              <a:rPr lang="en-US" sz="1600" dirty="0">
                <a:latin typeface="Times New Roman" panose="02020603050405020304" pitchFamily="18" charset="0"/>
                <a:cs typeface="Times New Roman" panose="02020603050405020304" pitchFamily="18" charset="0"/>
                <a:sym typeface="+mn-ea"/>
              </a:rPr>
              <a:t>3D Printing Filament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17*414"/>
  <p:tag name="TABLE_ENDDRAG_RECT" val="0*57*917*41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15*436"/>
  <p:tag name="TABLE_ENDDRAG_RECT" val="114*60*715*43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1412</Words>
  <Application>Microsoft Office PowerPoint</Application>
  <PresentationFormat>Widescreen</PresentationFormat>
  <Paragraphs>272</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Gill Sans MT</vt:lpstr>
      <vt:lpstr>Swis721 BlkCn BT</vt:lpstr>
      <vt:lpstr>Times New Roman</vt:lpstr>
      <vt:lpstr>Trebuchet MS</vt:lpstr>
      <vt:lpstr>Office Theme</vt:lpstr>
      <vt:lpstr>  Project Area :  Autonomous Quadruped robot Project Topic    :  Quadruped Robot</vt:lpstr>
      <vt:lpstr>PowerPoint Presentation</vt:lpstr>
      <vt:lpstr>PowerPoint Presentation</vt:lpstr>
      <vt:lpstr>PowerPoint Presentation</vt:lpstr>
      <vt:lpstr>PowerPoint Presentation</vt:lpstr>
      <vt:lpstr>PowerPoint Presentation</vt:lpstr>
      <vt:lpstr>Literature Review (Contd…)</vt:lpstr>
      <vt:lpstr>PowerPoint Presentation</vt:lpstr>
      <vt:lpstr>Components </vt:lpstr>
      <vt:lpstr>WorkFlow</vt:lpstr>
      <vt:lpstr>Proposed working of an autonomous Quadruped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492-Project First Progress Assessment</dc:title>
  <dc:creator>ABRAHAM K EC</dc:creator>
  <cp:lastModifiedBy>Sanjith Saji</cp:lastModifiedBy>
  <cp:revision>80</cp:revision>
  <dcterms:created xsi:type="dcterms:W3CDTF">2025-07-20T08:38:30Z</dcterms:created>
  <dcterms:modified xsi:type="dcterms:W3CDTF">2025-07-20T17:38:41Z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DAE6036A7D80447885472DBAFAFD04B2_13</vt:lpwstr>
  </property>
  <property fmtid="{D5CDD505-2E9C-101B-9397-08002B2CF9AE}" pid="3" name="KSOProductBuildVer">
    <vt:lpwstr>1033-12.2.0.21546</vt:lpwstr>
  </property>
</Properties>
</file>