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jpg" ContentType="image/jpg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7263" y="397890"/>
            <a:ext cx="260477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905"/>
              </a:lnSpc>
            </a:pPr>
            <a:r>
              <a:rPr dirty="0"/>
              <a:t>E</a:t>
            </a:r>
            <a:r>
              <a:rPr dirty="0" spc="85"/>
              <a:t> </a:t>
            </a:r>
            <a:r>
              <a:rPr dirty="0" spc="235"/>
              <a:t>X</a:t>
            </a:r>
            <a:r>
              <a:rPr dirty="0" spc="80"/>
              <a:t> </a:t>
            </a:r>
            <a:r>
              <a:rPr dirty="0" spc="160"/>
              <a:t>C</a:t>
            </a:r>
            <a:r>
              <a:rPr dirty="0" spc="75"/>
              <a:t> </a:t>
            </a:r>
            <a:r>
              <a:rPr dirty="0"/>
              <a:t>E</a:t>
            </a:r>
            <a:r>
              <a:rPr dirty="0" spc="90"/>
              <a:t> </a:t>
            </a:r>
            <a:r>
              <a:rPr dirty="0" spc="-50"/>
              <a:t>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905"/>
              </a:lnSpc>
            </a:pPr>
            <a:r>
              <a:rPr dirty="0" spc="85"/>
              <a:t>G</a:t>
            </a:r>
            <a:r>
              <a:rPr dirty="0" spc="114"/>
              <a:t> </a:t>
            </a:r>
            <a:r>
              <a:rPr dirty="0"/>
              <a:t>R</a:t>
            </a:r>
            <a:r>
              <a:rPr dirty="0" spc="20"/>
              <a:t> </a:t>
            </a:r>
            <a:r>
              <a:rPr dirty="0" spc="235"/>
              <a:t>O</a:t>
            </a:r>
            <a:r>
              <a:rPr dirty="0" spc="60"/>
              <a:t> </a:t>
            </a:r>
            <a:r>
              <a:rPr dirty="0" spc="245"/>
              <a:t>W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905"/>
              </a:lnSpc>
            </a:pPr>
            <a:r>
              <a:rPr dirty="0"/>
              <a:t>E</a:t>
            </a:r>
            <a:r>
              <a:rPr dirty="0" spc="85"/>
              <a:t> </a:t>
            </a:r>
            <a:r>
              <a:rPr dirty="0" spc="235"/>
              <a:t>X</a:t>
            </a:r>
            <a:r>
              <a:rPr dirty="0" spc="80"/>
              <a:t> </a:t>
            </a:r>
            <a:r>
              <a:rPr dirty="0" spc="160"/>
              <a:t>C</a:t>
            </a:r>
            <a:r>
              <a:rPr dirty="0" spc="75"/>
              <a:t> </a:t>
            </a:r>
            <a:r>
              <a:rPr dirty="0"/>
              <a:t>E</a:t>
            </a:r>
            <a:r>
              <a:rPr dirty="0" spc="90"/>
              <a:t> </a:t>
            </a:r>
            <a:r>
              <a:rPr dirty="0" spc="-50"/>
              <a:t>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905"/>
              </a:lnSpc>
            </a:pPr>
            <a:r>
              <a:rPr dirty="0" spc="85"/>
              <a:t>G</a:t>
            </a:r>
            <a:r>
              <a:rPr dirty="0" spc="114"/>
              <a:t> </a:t>
            </a:r>
            <a:r>
              <a:rPr dirty="0"/>
              <a:t>R</a:t>
            </a:r>
            <a:r>
              <a:rPr dirty="0" spc="20"/>
              <a:t> </a:t>
            </a:r>
            <a:r>
              <a:rPr dirty="0" spc="235"/>
              <a:t>O</a:t>
            </a:r>
            <a:r>
              <a:rPr dirty="0" spc="60"/>
              <a:t> </a:t>
            </a:r>
            <a:r>
              <a:rPr dirty="0" spc="245"/>
              <a:t>W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905"/>
              </a:lnSpc>
            </a:pPr>
            <a:r>
              <a:rPr dirty="0"/>
              <a:t>E</a:t>
            </a:r>
            <a:r>
              <a:rPr dirty="0" spc="85"/>
              <a:t> </a:t>
            </a:r>
            <a:r>
              <a:rPr dirty="0" spc="235"/>
              <a:t>X</a:t>
            </a:r>
            <a:r>
              <a:rPr dirty="0" spc="80"/>
              <a:t> </a:t>
            </a:r>
            <a:r>
              <a:rPr dirty="0" spc="160"/>
              <a:t>C</a:t>
            </a:r>
            <a:r>
              <a:rPr dirty="0" spc="75"/>
              <a:t> </a:t>
            </a:r>
            <a:r>
              <a:rPr dirty="0"/>
              <a:t>E</a:t>
            </a:r>
            <a:r>
              <a:rPr dirty="0" spc="90"/>
              <a:t> </a:t>
            </a:r>
            <a:r>
              <a:rPr dirty="0" spc="-50"/>
              <a:t>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905"/>
              </a:lnSpc>
            </a:pPr>
            <a:r>
              <a:rPr dirty="0" spc="85"/>
              <a:t>G</a:t>
            </a:r>
            <a:r>
              <a:rPr dirty="0" spc="114"/>
              <a:t> </a:t>
            </a:r>
            <a:r>
              <a:rPr dirty="0"/>
              <a:t>R</a:t>
            </a:r>
            <a:r>
              <a:rPr dirty="0" spc="20"/>
              <a:t> </a:t>
            </a:r>
            <a:r>
              <a:rPr dirty="0" spc="235"/>
              <a:t>O</a:t>
            </a:r>
            <a:r>
              <a:rPr dirty="0" spc="60"/>
              <a:t> </a:t>
            </a:r>
            <a:r>
              <a:rPr dirty="0" spc="245"/>
              <a:t>W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905"/>
              </a:lnSpc>
            </a:pPr>
            <a:r>
              <a:rPr dirty="0"/>
              <a:t>E</a:t>
            </a:r>
            <a:r>
              <a:rPr dirty="0" spc="85"/>
              <a:t> </a:t>
            </a:r>
            <a:r>
              <a:rPr dirty="0" spc="235"/>
              <a:t>X</a:t>
            </a:r>
            <a:r>
              <a:rPr dirty="0" spc="80"/>
              <a:t> </a:t>
            </a:r>
            <a:r>
              <a:rPr dirty="0" spc="160"/>
              <a:t>C</a:t>
            </a:r>
            <a:r>
              <a:rPr dirty="0" spc="75"/>
              <a:t> </a:t>
            </a:r>
            <a:r>
              <a:rPr dirty="0"/>
              <a:t>E</a:t>
            </a:r>
            <a:r>
              <a:rPr dirty="0" spc="90"/>
              <a:t> </a:t>
            </a:r>
            <a:r>
              <a:rPr dirty="0" spc="-50"/>
              <a:t>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905"/>
              </a:lnSpc>
            </a:pPr>
            <a:r>
              <a:rPr dirty="0" spc="85"/>
              <a:t>G</a:t>
            </a:r>
            <a:r>
              <a:rPr dirty="0" spc="114"/>
              <a:t> </a:t>
            </a:r>
            <a:r>
              <a:rPr dirty="0"/>
              <a:t>R</a:t>
            </a:r>
            <a:r>
              <a:rPr dirty="0" spc="20"/>
              <a:t> </a:t>
            </a:r>
            <a:r>
              <a:rPr dirty="0" spc="235"/>
              <a:t>O</a:t>
            </a:r>
            <a:r>
              <a:rPr dirty="0" spc="60"/>
              <a:t> </a:t>
            </a:r>
            <a:r>
              <a:rPr dirty="0" spc="245"/>
              <a:t>W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905"/>
              </a:lnSpc>
            </a:pPr>
            <a:r>
              <a:rPr dirty="0"/>
              <a:t>E</a:t>
            </a:r>
            <a:r>
              <a:rPr dirty="0" spc="85"/>
              <a:t> </a:t>
            </a:r>
            <a:r>
              <a:rPr dirty="0" spc="235"/>
              <a:t>X</a:t>
            </a:r>
            <a:r>
              <a:rPr dirty="0" spc="80"/>
              <a:t> </a:t>
            </a:r>
            <a:r>
              <a:rPr dirty="0" spc="160"/>
              <a:t>C</a:t>
            </a:r>
            <a:r>
              <a:rPr dirty="0" spc="75"/>
              <a:t> </a:t>
            </a:r>
            <a:r>
              <a:rPr dirty="0"/>
              <a:t>E</a:t>
            </a:r>
            <a:r>
              <a:rPr dirty="0" spc="90"/>
              <a:t> </a:t>
            </a:r>
            <a:r>
              <a:rPr dirty="0" spc="-50"/>
              <a:t>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905"/>
              </a:lnSpc>
            </a:pPr>
            <a:r>
              <a:rPr dirty="0" spc="85"/>
              <a:t>G</a:t>
            </a:r>
            <a:r>
              <a:rPr dirty="0" spc="114"/>
              <a:t> </a:t>
            </a:r>
            <a:r>
              <a:rPr dirty="0"/>
              <a:t>R</a:t>
            </a:r>
            <a:r>
              <a:rPr dirty="0" spc="20"/>
              <a:t> </a:t>
            </a:r>
            <a:r>
              <a:rPr dirty="0" spc="235"/>
              <a:t>O</a:t>
            </a:r>
            <a:r>
              <a:rPr dirty="0" spc="60"/>
              <a:t> </a:t>
            </a:r>
            <a:r>
              <a:rPr dirty="0" spc="245"/>
              <a:t>W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508267"/>
            <a:ext cx="7686675" cy="339090"/>
          </a:xfrm>
          <a:custGeom>
            <a:avLst/>
            <a:gdLst/>
            <a:ahLst/>
            <a:cxnLst/>
            <a:rect l="l" t="t" r="r" b="b"/>
            <a:pathLst>
              <a:path w="7686675" h="339090">
                <a:moveTo>
                  <a:pt x="7212203" y="0"/>
                </a:moveTo>
                <a:lnTo>
                  <a:pt x="0" y="0"/>
                </a:lnTo>
                <a:lnTo>
                  <a:pt x="0" y="338558"/>
                </a:lnTo>
                <a:lnTo>
                  <a:pt x="7686675" y="338558"/>
                </a:lnTo>
                <a:lnTo>
                  <a:pt x="7212203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48288" y="105181"/>
            <a:ext cx="619963" cy="7068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8462" y="244220"/>
            <a:ext cx="1129507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039748"/>
            <a:ext cx="9582785" cy="3622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676139" y="6549364"/>
            <a:ext cx="920114" cy="2609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905"/>
              </a:lnSpc>
            </a:pPr>
            <a:r>
              <a:rPr dirty="0"/>
              <a:t>E</a:t>
            </a:r>
            <a:r>
              <a:rPr dirty="0" spc="85"/>
              <a:t> </a:t>
            </a:r>
            <a:r>
              <a:rPr dirty="0" spc="235"/>
              <a:t>X</a:t>
            </a:r>
            <a:r>
              <a:rPr dirty="0" spc="80"/>
              <a:t> </a:t>
            </a:r>
            <a:r>
              <a:rPr dirty="0" spc="160"/>
              <a:t>C</a:t>
            </a:r>
            <a:r>
              <a:rPr dirty="0" spc="75"/>
              <a:t> </a:t>
            </a:r>
            <a:r>
              <a:rPr dirty="0"/>
              <a:t>E</a:t>
            </a:r>
            <a:r>
              <a:rPr dirty="0" spc="90"/>
              <a:t> </a:t>
            </a:r>
            <a:r>
              <a:rPr dirty="0" spc="-50"/>
              <a:t>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374451" y="6549364"/>
            <a:ext cx="882650" cy="2609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905"/>
              </a:lnSpc>
            </a:pPr>
            <a:r>
              <a:rPr dirty="0" spc="85"/>
              <a:t>G</a:t>
            </a:r>
            <a:r>
              <a:rPr dirty="0" spc="114"/>
              <a:t> </a:t>
            </a:r>
            <a:r>
              <a:rPr dirty="0"/>
              <a:t>R</a:t>
            </a:r>
            <a:r>
              <a:rPr dirty="0" spc="20"/>
              <a:t> </a:t>
            </a:r>
            <a:r>
              <a:rPr dirty="0" spc="235"/>
              <a:t>O</a:t>
            </a:r>
            <a:r>
              <a:rPr dirty="0" spc="60"/>
              <a:t> </a:t>
            </a:r>
            <a:r>
              <a:rPr dirty="0" spc="245"/>
              <a:t>W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01189" y="279019"/>
            <a:ext cx="3392170" cy="10426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SAINTGITS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Calibri"/>
                <a:cs typeface="Calibri"/>
              </a:rPr>
              <a:t>COLLEGE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OF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ENGINEERING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800" spc="80">
                <a:latin typeface="Trebuchet MS"/>
                <a:cs typeface="Trebuchet MS"/>
              </a:rPr>
              <a:t>(AUTONOMOUS)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6407683"/>
            <a:ext cx="7675245" cy="450850"/>
          </a:xfrm>
          <a:custGeom>
            <a:avLst/>
            <a:gdLst/>
            <a:ahLst/>
            <a:cxnLst/>
            <a:rect l="l" t="t" r="r" b="b"/>
            <a:pathLst>
              <a:path w="7675245" h="450850">
                <a:moveTo>
                  <a:pt x="7212203" y="0"/>
                </a:moveTo>
                <a:lnTo>
                  <a:pt x="0" y="0"/>
                </a:lnTo>
                <a:lnTo>
                  <a:pt x="0" y="450316"/>
                </a:lnTo>
                <a:lnTo>
                  <a:pt x="7675006" y="450316"/>
                </a:lnTo>
                <a:lnTo>
                  <a:pt x="7212203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483233" y="6429857"/>
            <a:ext cx="1256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4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4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8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4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4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7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950540" y="6429857"/>
            <a:ext cx="14738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4480" algn="l"/>
              </a:tabLst>
            </a:pPr>
            <a:r>
              <a:rPr dirty="0" sz="2400" spc="-41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2400" spc="14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24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2400" spc="-25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5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4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8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632426" y="6429857"/>
            <a:ext cx="14884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4480" algn="l"/>
              </a:tabLst>
            </a:pPr>
            <a:r>
              <a:rPr dirty="0" sz="2400" spc="-41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4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6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z="24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54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4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4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554680" y="-50"/>
            <a:ext cx="1236345" cy="1334135"/>
            <a:chOff x="554680" y="-50"/>
            <a:chExt cx="1236345" cy="1334135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680" y="0"/>
              <a:ext cx="1236086" cy="1333572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571499" y="-50"/>
              <a:ext cx="1152525" cy="1267460"/>
            </a:xfrm>
            <a:custGeom>
              <a:avLst/>
              <a:gdLst/>
              <a:ahLst/>
              <a:cxnLst/>
              <a:rect l="l" t="t" r="r" b="b"/>
              <a:pathLst>
                <a:path w="1152525" h="1267460">
                  <a:moveTo>
                    <a:pt x="1152525" y="0"/>
                  </a:moveTo>
                  <a:lnTo>
                    <a:pt x="0" y="0"/>
                  </a:lnTo>
                  <a:lnTo>
                    <a:pt x="0" y="1267002"/>
                  </a:lnTo>
                  <a:lnTo>
                    <a:pt x="1152525" y="1267002"/>
                  </a:lnTo>
                  <a:lnTo>
                    <a:pt x="11525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9721" y="88480"/>
              <a:ext cx="956068" cy="1090079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419201" y="1655165"/>
            <a:ext cx="2879725" cy="1488440"/>
          </a:xfrm>
          <a:prstGeom prst="rect">
            <a:avLst/>
          </a:prstGeom>
        </p:spPr>
        <p:txBody>
          <a:bodyPr wrap="square" lIns="0" tIns="256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20"/>
              </a:spcBef>
              <a:tabLst>
                <a:tab pos="2755900" algn="l"/>
              </a:tabLst>
            </a:pPr>
            <a:r>
              <a:rPr dirty="0" sz="3200" spc="-10" b="1">
                <a:latin typeface="Times New Roman"/>
                <a:cs typeface="Times New Roman"/>
              </a:rPr>
              <a:t>Project</a:t>
            </a:r>
            <a:r>
              <a:rPr dirty="0" sz="3200" spc="-190" b="1">
                <a:latin typeface="Times New Roman"/>
                <a:cs typeface="Times New Roman"/>
              </a:rPr>
              <a:t> </a:t>
            </a:r>
            <a:r>
              <a:rPr dirty="0" sz="3200" spc="-20" b="1">
                <a:latin typeface="Times New Roman"/>
                <a:cs typeface="Times New Roman"/>
              </a:rPr>
              <a:t>Area</a:t>
            </a:r>
            <a:r>
              <a:rPr dirty="0" sz="3200" b="1">
                <a:latin typeface="Times New Roman"/>
                <a:cs typeface="Times New Roman"/>
              </a:rPr>
              <a:t>	</a:t>
            </a:r>
            <a:r>
              <a:rPr dirty="0" sz="3200" spc="-50" b="1">
                <a:latin typeface="Cambria"/>
                <a:cs typeface="Cambria"/>
              </a:rPr>
              <a:t>:</a:t>
            </a:r>
            <a:endParaRPr sz="3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2724150" algn="l"/>
              </a:tabLst>
            </a:pPr>
            <a:r>
              <a:rPr dirty="0" sz="3200" b="1">
                <a:latin typeface="Times New Roman"/>
                <a:cs typeface="Times New Roman"/>
              </a:rPr>
              <a:t>Project</a:t>
            </a:r>
            <a:r>
              <a:rPr dirty="0" sz="3200" spc="-145" b="1">
                <a:latin typeface="Times New Roman"/>
                <a:cs typeface="Times New Roman"/>
              </a:rPr>
              <a:t> </a:t>
            </a:r>
            <a:r>
              <a:rPr dirty="0" sz="3200" spc="-20" b="1">
                <a:latin typeface="Times New Roman"/>
                <a:cs typeface="Times New Roman"/>
              </a:rPr>
              <a:t>Topic</a:t>
            </a:r>
            <a:r>
              <a:rPr dirty="0" sz="3200" b="1">
                <a:latin typeface="Times New Roman"/>
                <a:cs typeface="Times New Roman"/>
              </a:rPr>
              <a:t>	</a:t>
            </a:r>
            <a:r>
              <a:rPr dirty="0" sz="3200" spc="-50" b="1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457194" y="2102611"/>
            <a:ext cx="394525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Times New Roman"/>
                <a:cs typeface="Times New Roman"/>
              </a:rPr>
              <a:t>LOCOMOTION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OF</a:t>
            </a:r>
            <a:r>
              <a:rPr dirty="0" sz="1600" spc="-10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QUADRUPED</a:t>
            </a:r>
            <a:r>
              <a:rPr dirty="0" sz="1600" spc="-6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ROBOT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470909" y="2834131"/>
            <a:ext cx="45027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Times New Roman"/>
                <a:cs typeface="Times New Roman"/>
              </a:rPr>
              <a:t>QUADRUPED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ROBOT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–</a:t>
            </a:r>
            <a:r>
              <a:rPr dirty="0" sz="1600" spc="-10" b="1">
                <a:latin typeface="Times New Roman"/>
                <a:cs typeface="Times New Roman"/>
              </a:rPr>
              <a:t> SEARCH</a:t>
            </a:r>
            <a:r>
              <a:rPr dirty="0" sz="1600" spc="-9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AND</a:t>
            </a:r>
            <a:r>
              <a:rPr dirty="0" sz="1600" spc="-10" b="1">
                <a:latin typeface="Times New Roman"/>
                <a:cs typeface="Times New Roman"/>
              </a:rPr>
              <a:t> RESCUE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70738" y="3393999"/>
            <a:ext cx="3320415" cy="1377315"/>
          </a:xfrm>
          <a:prstGeom prst="rect">
            <a:avLst/>
          </a:prstGeom>
        </p:spPr>
        <p:txBody>
          <a:bodyPr wrap="square" lIns="0" tIns="182245" rIns="0" bIns="0" rtlCol="0" vert="horz">
            <a:spAutoFit/>
          </a:bodyPr>
          <a:lstStyle/>
          <a:p>
            <a:pPr marL="82550">
              <a:lnSpc>
                <a:spcPct val="100000"/>
              </a:lnSpc>
              <a:spcBef>
                <a:spcPts val="1435"/>
              </a:spcBef>
            </a:pPr>
            <a:r>
              <a:rPr dirty="0" sz="3200" spc="-10" b="1">
                <a:latin typeface="Times New Roman"/>
                <a:cs typeface="Times New Roman"/>
              </a:rPr>
              <a:t>Supervisor</a:t>
            </a:r>
            <a:endParaRPr sz="3200">
              <a:latin typeface="Times New Roman"/>
              <a:cs typeface="Times New Roman"/>
            </a:endParaRPr>
          </a:p>
          <a:p>
            <a:pPr marL="68580">
              <a:lnSpc>
                <a:spcPct val="100000"/>
              </a:lnSpc>
              <a:spcBef>
                <a:spcPts val="665"/>
              </a:spcBef>
              <a:tabLst>
                <a:tab pos="1114425" algn="l"/>
              </a:tabLst>
            </a:pPr>
            <a:r>
              <a:rPr dirty="0" sz="1600" spc="-20">
                <a:latin typeface="Times New Roman"/>
                <a:cs typeface="Times New Roman"/>
              </a:rPr>
              <a:t>Name</a:t>
            </a:r>
            <a:r>
              <a:rPr dirty="0" sz="1600">
                <a:latin typeface="Times New Roman"/>
                <a:cs typeface="Times New Roman"/>
              </a:rPr>
              <a:t>	:</a:t>
            </a:r>
            <a:r>
              <a:rPr dirty="0" sz="1600" spc="3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Er.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CHINN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MOHANAN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600">
                <a:latin typeface="Times New Roman"/>
                <a:cs typeface="Times New Roman"/>
              </a:rPr>
              <a:t>Designation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:</a:t>
            </a:r>
            <a:r>
              <a:rPr dirty="0" sz="1600" spc="25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Assistant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Professor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030971" y="3074035"/>
            <a:ext cx="3265804" cy="166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Times New Roman"/>
                <a:cs typeface="Times New Roman"/>
              </a:rPr>
              <a:t>Presented</a:t>
            </a:r>
            <a:r>
              <a:rPr dirty="0" sz="3200" spc="-7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By</a:t>
            </a:r>
            <a:r>
              <a:rPr dirty="0" sz="3200" spc="-50" b="1">
                <a:latin typeface="Times New Roman"/>
                <a:cs typeface="Times New Roman"/>
              </a:rPr>
              <a:t> :</a:t>
            </a:r>
            <a:endParaRPr sz="3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50100"/>
              </a:lnSpc>
              <a:spcBef>
                <a:spcPts val="395"/>
              </a:spcBef>
            </a:pPr>
            <a:r>
              <a:rPr dirty="0" sz="1600">
                <a:latin typeface="Times New Roman"/>
                <a:cs typeface="Times New Roman"/>
              </a:rPr>
              <a:t>Sanjith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Saji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MGP22URB085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-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S6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RBB </a:t>
            </a:r>
            <a:r>
              <a:rPr dirty="0" sz="1600">
                <a:latin typeface="Times New Roman"/>
                <a:cs typeface="Times New Roman"/>
              </a:rPr>
              <a:t>Sefin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Suresh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MGP22URB086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-</a:t>
            </a:r>
            <a:r>
              <a:rPr dirty="0" sz="1600">
                <a:latin typeface="Times New Roman"/>
                <a:cs typeface="Times New Roman"/>
              </a:rPr>
              <a:t>S6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RBB </a:t>
            </a:r>
            <a:r>
              <a:rPr dirty="0" sz="1600">
                <a:latin typeface="Times New Roman"/>
                <a:cs typeface="Times New Roman"/>
              </a:rPr>
              <a:t>P</a:t>
            </a:r>
            <a:r>
              <a:rPr dirty="0" sz="1600" spc="-1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Arjun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MGP22URB077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-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S6</a:t>
            </a:r>
            <a:r>
              <a:rPr dirty="0" sz="1600" spc="-25">
                <a:latin typeface="Times New Roman"/>
                <a:cs typeface="Times New Roman"/>
              </a:rPr>
              <a:t> RBB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081264" y="5198745"/>
            <a:ext cx="30206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SAINTGITS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College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Engineering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700140" y="766952"/>
            <a:ext cx="3066415" cy="100330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 indent="420370">
              <a:lnSpc>
                <a:spcPct val="100299"/>
              </a:lnSpc>
              <a:spcBef>
                <a:spcPts val="90"/>
              </a:spcBef>
            </a:pPr>
            <a:r>
              <a:rPr dirty="0"/>
              <a:t>Mini</a:t>
            </a:r>
            <a:r>
              <a:rPr dirty="0" spc="-15"/>
              <a:t> </a:t>
            </a:r>
            <a:r>
              <a:rPr dirty="0" spc="-10"/>
              <a:t>Project </a:t>
            </a:r>
            <a:r>
              <a:rPr dirty="0"/>
              <a:t>FINAL</a:t>
            </a:r>
            <a:r>
              <a:rPr dirty="0" spc="-185"/>
              <a:t> </a:t>
            </a:r>
            <a:r>
              <a:rPr dirty="0" spc="-10"/>
              <a:t>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0489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METHODOLOGY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010536" y="6549364"/>
            <a:ext cx="946785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60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600" spc="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6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141761" y="6549364"/>
            <a:ext cx="69850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 spc="-19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pc="85"/>
              <a:t>G</a:t>
            </a:r>
            <a:r>
              <a:rPr dirty="0" spc="114"/>
              <a:t> </a:t>
            </a:r>
            <a:r>
              <a:rPr dirty="0"/>
              <a:t>R</a:t>
            </a:r>
            <a:r>
              <a:rPr dirty="0" spc="20"/>
              <a:t> </a:t>
            </a:r>
            <a:r>
              <a:rPr dirty="0" spc="235"/>
              <a:t>O</a:t>
            </a:r>
            <a:r>
              <a:rPr dirty="0" spc="60"/>
              <a:t> </a:t>
            </a:r>
            <a:r>
              <a:rPr dirty="0" spc="245"/>
              <a:t>W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4441827" y="6549364"/>
            <a:ext cx="69850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 spc="-19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/>
              <a:t>E</a:t>
            </a:r>
            <a:r>
              <a:rPr dirty="0" spc="85"/>
              <a:t> </a:t>
            </a:r>
            <a:r>
              <a:rPr dirty="0" spc="235"/>
              <a:t>X</a:t>
            </a:r>
            <a:r>
              <a:rPr dirty="0" spc="80"/>
              <a:t> </a:t>
            </a:r>
            <a:r>
              <a:rPr dirty="0" spc="160"/>
              <a:t>C</a:t>
            </a:r>
            <a:r>
              <a:rPr dirty="0" spc="75"/>
              <a:t> </a:t>
            </a:r>
            <a:r>
              <a:rPr dirty="0"/>
              <a:t>E</a:t>
            </a:r>
            <a:r>
              <a:rPr dirty="0" spc="90"/>
              <a:t> </a:t>
            </a:r>
            <a:r>
              <a:rPr dirty="0" spc="-50"/>
              <a:t>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4500" y="1733804"/>
            <a:ext cx="6822440" cy="34105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00330" indent="-97155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0330" algn="l"/>
              </a:tabLst>
            </a:pPr>
            <a:r>
              <a:rPr dirty="0" sz="2000" spc="-10" b="1">
                <a:latin typeface="Calibri"/>
                <a:cs typeface="Calibri"/>
              </a:rPr>
              <a:t>Hardware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Integration</a:t>
            </a:r>
            <a:endParaRPr sz="20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Calibri"/>
                <a:cs typeface="Calibri"/>
              </a:rPr>
              <a:t>Assembled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components: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ESP32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servo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motors.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Designed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tested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electronic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circuits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motor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control.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15"/>
              </a:spcBef>
            </a:pPr>
            <a:endParaRPr sz="1800">
              <a:latin typeface="Calibri"/>
              <a:cs typeface="Calibri"/>
            </a:endParaRPr>
          </a:p>
          <a:p>
            <a:pPr marL="100330" indent="-97155">
              <a:lnSpc>
                <a:spcPct val="100000"/>
              </a:lnSpc>
              <a:buSzPct val="95000"/>
              <a:buFont typeface="Arial MT"/>
              <a:buChar char="•"/>
              <a:tabLst>
                <a:tab pos="100330" algn="l"/>
              </a:tabLst>
            </a:pPr>
            <a:r>
              <a:rPr dirty="0" sz="2000" spc="-10" b="1">
                <a:latin typeface="Calibri"/>
                <a:cs typeface="Calibri"/>
              </a:rPr>
              <a:t>Simulation</a:t>
            </a:r>
            <a:endParaRPr sz="20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  <a:spcBef>
                <a:spcPts val="10"/>
              </a:spcBef>
            </a:pPr>
            <a:r>
              <a:rPr dirty="0" sz="1800">
                <a:latin typeface="Calibri"/>
                <a:cs typeface="Calibri"/>
              </a:rPr>
              <a:t>Used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Isaac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sim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for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simulation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before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real-</a:t>
            </a:r>
            <a:r>
              <a:rPr dirty="0" sz="1800">
                <a:latin typeface="Calibri"/>
                <a:cs typeface="Calibri"/>
              </a:rPr>
              <a:t>world</a:t>
            </a:r>
            <a:r>
              <a:rPr dirty="0" sz="1800" spc="-10">
                <a:latin typeface="Calibri"/>
                <a:cs typeface="Calibri"/>
              </a:rPr>
              <a:t> testing.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15"/>
              </a:spcBef>
            </a:pPr>
            <a:endParaRPr sz="1800">
              <a:latin typeface="Calibri"/>
              <a:cs typeface="Calibri"/>
            </a:endParaRPr>
          </a:p>
          <a:p>
            <a:pPr marL="100330" indent="-97155">
              <a:lnSpc>
                <a:spcPct val="100000"/>
              </a:lnSpc>
              <a:buSzPct val="95000"/>
              <a:buFont typeface="Arial MT"/>
              <a:buChar char="•"/>
              <a:tabLst>
                <a:tab pos="100330" algn="l"/>
              </a:tabLst>
            </a:pPr>
            <a:r>
              <a:rPr dirty="0" sz="2000" spc="-30" b="1">
                <a:latin typeface="Calibri"/>
                <a:cs typeface="Calibri"/>
              </a:rPr>
              <a:t>Testing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&amp;</a:t>
            </a:r>
            <a:r>
              <a:rPr dirty="0" sz="2000" spc="-10" b="1">
                <a:latin typeface="Calibri"/>
                <a:cs typeface="Calibri"/>
              </a:rPr>
              <a:t> Optimization</a:t>
            </a:r>
            <a:endParaRPr sz="20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  <a:spcBef>
                <a:spcPts val="10"/>
              </a:spcBef>
            </a:pPr>
            <a:r>
              <a:rPr dirty="0" sz="1800">
                <a:latin typeface="Calibri"/>
                <a:cs typeface="Calibri"/>
              </a:rPr>
              <a:t>Conducted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multiple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real-</a:t>
            </a:r>
            <a:r>
              <a:rPr dirty="0" sz="1800">
                <a:latin typeface="Calibri"/>
                <a:cs typeface="Calibri"/>
              </a:rPr>
              <a:t>world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trials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test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stability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responsiveness.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Fine-</a:t>
            </a:r>
            <a:r>
              <a:rPr dirty="0" sz="1800">
                <a:latin typeface="Calibri"/>
                <a:cs typeface="Calibri"/>
              </a:rPr>
              <a:t>tuned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trot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gait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algorithm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efficient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movement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0489">
              <a:lnSpc>
                <a:spcPct val="100000"/>
              </a:lnSpc>
              <a:spcBef>
                <a:spcPts val="100"/>
              </a:spcBef>
            </a:pPr>
            <a:r>
              <a:rPr dirty="0"/>
              <a:t>BLOCK</a:t>
            </a:r>
            <a:r>
              <a:rPr dirty="0" spc="-15"/>
              <a:t> </a:t>
            </a:r>
            <a:r>
              <a:rPr dirty="0" spc="-10"/>
              <a:t>DIAGRAM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0413" y="1097762"/>
            <a:ext cx="5527548" cy="492340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010536" y="6549364"/>
            <a:ext cx="946785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60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600" spc="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6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141761" y="6549364"/>
            <a:ext cx="69850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 spc="-19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pc="85"/>
              <a:t>G</a:t>
            </a:r>
            <a:r>
              <a:rPr dirty="0" spc="114"/>
              <a:t> </a:t>
            </a:r>
            <a:r>
              <a:rPr dirty="0"/>
              <a:t>R</a:t>
            </a:r>
            <a:r>
              <a:rPr dirty="0" spc="20"/>
              <a:t> </a:t>
            </a:r>
            <a:r>
              <a:rPr dirty="0" spc="235"/>
              <a:t>O</a:t>
            </a:r>
            <a:r>
              <a:rPr dirty="0" spc="60"/>
              <a:t> </a:t>
            </a:r>
            <a:r>
              <a:rPr dirty="0" spc="245"/>
              <a:t>W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4441827" y="6549364"/>
            <a:ext cx="69850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 spc="-19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/>
              <a:t>E</a:t>
            </a:r>
            <a:r>
              <a:rPr dirty="0" spc="85"/>
              <a:t> </a:t>
            </a:r>
            <a:r>
              <a:rPr dirty="0" spc="235"/>
              <a:t>X</a:t>
            </a:r>
            <a:r>
              <a:rPr dirty="0" spc="80"/>
              <a:t> </a:t>
            </a:r>
            <a:r>
              <a:rPr dirty="0" spc="160"/>
              <a:t>C</a:t>
            </a:r>
            <a:r>
              <a:rPr dirty="0" spc="75"/>
              <a:t> </a:t>
            </a:r>
            <a:r>
              <a:rPr dirty="0"/>
              <a:t>E</a:t>
            </a:r>
            <a:r>
              <a:rPr dirty="0" spc="90"/>
              <a:t> </a:t>
            </a:r>
            <a:r>
              <a:rPr dirty="0" spc="-50"/>
              <a:t>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0489">
              <a:lnSpc>
                <a:spcPct val="100000"/>
              </a:lnSpc>
              <a:spcBef>
                <a:spcPts val="100"/>
              </a:spcBef>
            </a:pPr>
            <a:r>
              <a:rPr dirty="0"/>
              <a:t>CONTROL</a:t>
            </a:r>
            <a:r>
              <a:rPr dirty="0" spc="-195"/>
              <a:t> </a:t>
            </a:r>
            <a:r>
              <a:rPr dirty="0" spc="-10"/>
              <a:t>CIRCUIT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6953" y="814552"/>
            <a:ext cx="9486049" cy="558311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010536" y="6549364"/>
            <a:ext cx="946785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60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600" spc="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6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141761" y="6549364"/>
            <a:ext cx="69850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 spc="-19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pc="85"/>
              <a:t>G</a:t>
            </a:r>
            <a:r>
              <a:rPr dirty="0" spc="114"/>
              <a:t> </a:t>
            </a:r>
            <a:r>
              <a:rPr dirty="0"/>
              <a:t>R</a:t>
            </a:r>
            <a:r>
              <a:rPr dirty="0" spc="20"/>
              <a:t> </a:t>
            </a:r>
            <a:r>
              <a:rPr dirty="0" spc="235"/>
              <a:t>O</a:t>
            </a:r>
            <a:r>
              <a:rPr dirty="0" spc="60"/>
              <a:t> </a:t>
            </a:r>
            <a:r>
              <a:rPr dirty="0" spc="245"/>
              <a:t>W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4441827" y="6549364"/>
            <a:ext cx="69850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 spc="-19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/>
              <a:t>E</a:t>
            </a:r>
            <a:r>
              <a:rPr dirty="0" spc="85"/>
              <a:t> </a:t>
            </a:r>
            <a:r>
              <a:rPr dirty="0" spc="235"/>
              <a:t>X</a:t>
            </a:r>
            <a:r>
              <a:rPr dirty="0" spc="80"/>
              <a:t> </a:t>
            </a:r>
            <a:r>
              <a:rPr dirty="0" spc="160"/>
              <a:t>C</a:t>
            </a:r>
            <a:r>
              <a:rPr dirty="0" spc="75"/>
              <a:t> </a:t>
            </a:r>
            <a:r>
              <a:rPr dirty="0"/>
              <a:t>E</a:t>
            </a:r>
            <a:r>
              <a:rPr dirty="0" spc="90"/>
              <a:t> </a:t>
            </a:r>
            <a:r>
              <a:rPr dirty="0" spc="-50"/>
              <a:t>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120" y="292610"/>
            <a:ext cx="2690495" cy="1023619"/>
          </a:xfrm>
          <a:prstGeom prst="rect"/>
        </p:spPr>
        <p:txBody>
          <a:bodyPr wrap="square" lIns="0" tIns="571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0"/>
              </a:spcBef>
            </a:pPr>
            <a:r>
              <a:rPr dirty="0" spc="-25"/>
              <a:t>SIMULATION</a:t>
            </a: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u="sng" sz="2800" spc="-8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ISAAC</a:t>
            </a:r>
            <a:r>
              <a:rPr dirty="0" u="sng" sz="2800" spc="-4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800" spc="-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SIM: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1906" y="1966976"/>
            <a:ext cx="5313171" cy="337350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913" y="1495742"/>
            <a:ext cx="5977255" cy="4690745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0" y="6508267"/>
            <a:ext cx="7686675" cy="339090"/>
          </a:xfrm>
          <a:custGeom>
            <a:avLst/>
            <a:gdLst/>
            <a:ahLst/>
            <a:cxnLst/>
            <a:rect l="l" t="t" r="r" b="b"/>
            <a:pathLst>
              <a:path w="7686675" h="339090">
                <a:moveTo>
                  <a:pt x="7212203" y="0"/>
                </a:moveTo>
                <a:lnTo>
                  <a:pt x="0" y="0"/>
                </a:lnTo>
                <a:lnTo>
                  <a:pt x="0" y="338558"/>
                </a:lnTo>
                <a:lnTo>
                  <a:pt x="7686675" y="338558"/>
                </a:lnTo>
                <a:lnTo>
                  <a:pt x="7212203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48288" y="105181"/>
            <a:ext cx="619963" cy="706856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010536" y="6549364"/>
            <a:ext cx="946785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60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600" spc="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6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141761" y="6549364"/>
            <a:ext cx="69850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 spc="-19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pc="85"/>
              <a:t>G</a:t>
            </a:r>
            <a:r>
              <a:rPr dirty="0" spc="114"/>
              <a:t> </a:t>
            </a:r>
            <a:r>
              <a:rPr dirty="0"/>
              <a:t>R</a:t>
            </a:r>
            <a:r>
              <a:rPr dirty="0" spc="20"/>
              <a:t> </a:t>
            </a:r>
            <a:r>
              <a:rPr dirty="0" spc="235"/>
              <a:t>O</a:t>
            </a:r>
            <a:r>
              <a:rPr dirty="0" spc="60"/>
              <a:t> </a:t>
            </a:r>
            <a:r>
              <a:rPr dirty="0" spc="245"/>
              <a:t>W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4441827" y="6549364"/>
            <a:ext cx="69850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 spc="-19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/>
              <a:t>E</a:t>
            </a:r>
            <a:r>
              <a:rPr dirty="0" spc="85"/>
              <a:t> </a:t>
            </a:r>
            <a:r>
              <a:rPr dirty="0" spc="235"/>
              <a:t>X</a:t>
            </a:r>
            <a:r>
              <a:rPr dirty="0" spc="80"/>
              <a:t> </a:t>
            </a:r>
            <a:r>
              <a:rPr dirty="0" spc="160"/>
              <a:t>C</a:t>
            </a:r>
            <a:r>
              <a:rPr dirty="0" spc="75"/>
              <a:t> </a:t>
            </a:r>
            <a:r>
              <a:rPr dirty="0"/>
              <a:t>E</a:t>
            </a:r>
            <a:r>
              <a:rPr dirty="0" spc="90"/>
              <a:t> </a:t>
            </a:r>
            <a:r>
              <a:rPr dirty="0" spc="-50"/>
              <a:t>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25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TESTING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8810" y="706869"/>
            <a:ext cx="5834380" cy="5444223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010536" y="6549364"/>
            <a:ext cx="946785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60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600" spc="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6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141761" y="6549364"/>
            <a:ext cx="69850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 spc="-19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pc="85"/>
              <a:t>G</a:t>
            </a:r>
            <a:r>
              <a:rPr dirty="0" spc="114"/>
              <a:t> </a:t>
            </a:r>
            <a:r>
              <a:rPr dirty="0"/>
              <a:t>R</a:t>
            </a:r>
            <a:r>
              <a:rPr dirty="0" spc="20"/>
              <a:t> </a:t>
            </a:r>
            <a:r>
              <a:rPr dirty="0" spc="235"/>
              <a:t>O</a:t>
            </a:r>
            <a:r>
              <a:rPr dirty="0" spc="60"/>
              <a:t> </a:t>
            </a:r>
            <a:r>
              <a:rPr dirty="0" spc="245"/>
              <a:t>W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4441827" y="6549364"/>
            <a:ext cx="69850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 spc="-19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/>
              <a:t>E</a:t>
            </a:r>
            <a:r>
              <a:rPr dirty="0" spc="85"/>
              <a:t> </a:t>
            </a:r>
            <a:r>
              <a:rPr dirty="0" spc="235"/>
              <a:t>X</a:t>
            </a:r>
            <a:r>
              <a:rPr dirty="0" spc="80"/>
              <a:t> </a:t>
            </a:r>
            <a:r>
              <a:rPr dirty="0" spc="160"/>
              <a:t>C</a:t>
            </a:r>
            <a:r>
              <a:rPr dirty="0" spc="75"/>
              <a:t> </a:t>
            </a:r>
            <a:r>
              <a:rPr dirty="0"/>
              <a:t>E</a:t>
            </a:r>
            <a:r>
              <a:rPr dirty="0" spc="90"/>
              <a:t> </a:t>
            </a:r>
            <a:r>
              <a:rPr dirty="0" spc="-50"/>
              <a:t>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432" y="420700"/>
            <a:ext cx="54514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75"/>
              <a:t>VALIDATION</a:t>
            </a:r>
            <a:r>
              <a:rPr dirty="0" spc="-175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 spc="-10"/>
              <a:t>TESTING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010536" y="6549364"/>
            <a:ext cx="946785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60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600" spc="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6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141761" y="6549364"/>
            <a:ext cx="69850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 spc="-19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pc="85"/>
              <a:t>G</a:t>
            </a:r>
            <a:r>
              <a:rPr dirty="0" spc="114"/>
              <a:t> </a:t>
            </a:r>
            <a:r>
              <a:rPr dirty="0"/>
              <a:t>R</a:t>
            </a:r>
            <a:r>
              <a:rPr dirty="0" spc="20"/>
              <a:t> </a:t>
            </a:r>
            <a:r>
              <a:rPr dirty="0" spc="235"/>
              <a:t>O</a:t>
            </a:r>
            <a:r>
              <a:rPr dirty="0" spc="60"/>
              <a:t> </a:t>
            </a:r>
            <a:r>
              <a:rPr dirty="0" spc="245"/>
              <a:t>W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4441827" y="6549364"/>
            <a:ext cx="69850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 spc="-19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/>
              <a:t>E</a:t>
            </a:r>
            <a:r>
              <a:rPr dirty="0" spc="85"/>
              <a:t> </a:t>
            </a:r>
            <a:r>
              <a:rPr dirty="0" spc="235"/>
              <a:t>X</a:t>
            </a:r>
            <a:r>
              <a:rPr dirty="0" spc="80"/>
              <a:t> </a:t>
            </a:r>
            <a:r>
              <a:rPr dirty="0" spc="160"/>
              <a:t>C</a:t>
            </a:r>
            <a:r>
              <a:rPr dirty="0" spc="75"/>
              <a:t> </a:t>
            </a:r>
            <a:r>
              <a:rPr dirty="0"/>
              <a:t>E</a:t>
            </a:r>
            <a:r>
              <a:rPr dirty="0" spc="90"/>
              <a:t> </a:t>
            </a:r>
            <a:r>
              <a:rPr dirty="0" spc="-50"/>
              <a:t>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244853"/>
            <a:ext cx="10349230" cy="3031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ts val="205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1800">
                <a:latin typeface="Calibri"/>
                <a:cs typeface="Calibri"/>
              </a:rPr>
              <a:t>Motors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ESP32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successfully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tested.</a:t>
            </a:r>
            <a:endParaRPr sz="1800">
              <a:latin typeface="Calibri"/>
              <a:cs typeface="Calibri"/>
            </a:endParaRPr>
          </a:p>
          <a:p>
            <a:pPr marL="292735">
              <a:lnSpc>
                <a:spcPts val="2050"/>
              </a:lnSpc>
            </a:pP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12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servo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motors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were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connected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tested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individually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torque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basic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motion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using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ESP32.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30"/>
              </a:spcBef>
            </a:pP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ts val="2050"/>
              </a:lnSpc>
              <a:spcBef>
                <a:spcPts val="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1800">
                <a:latin typeface="Calibri"/>
                <a:cs typeface="Calibri"/>
              </a:rPr>
              <a:t>PCA9685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motor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driver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tested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confirmed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functional.</a:t>
            </a:r>
            <a:endParaRPr sz="1800">
              <a:latin typeface="Calibri"/>
              <a:cs typeface="Calibri"/>
            </a:endParaRPr>
          </a:p>
          <a:p>
            <a:pPr marL="241300" marR="937894" indent="51435">
              <a:lnSpc>
                <a:spcPts val="1950"/>
              </a:lnSpc>
              <a:spcBef>
                <a:spcPts val="130"/>
              </a:spcBef>
            </a:pP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servo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motors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were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driven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via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PCA9685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module,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which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controlled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ESP32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using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I2C </a:t>
            </a:r>
            <a:r>
              <a:rPr dirty="0" sz="1800" spc="-10">
                <a:latin typeface="Calibri"/>
                <a:cs typeface="Calibri"/>
              </a:rPr>
              <a:t>communication.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ts val="2050"/>
              </a:lnSpc>
              <a:buFont typeface="Arial MT"/>
              <a:buChar char="•"/>
              <a:tabLst>
                <a:tab pos="240665" algn="l"/>
              </a:tabLst>
            </a:pPr>
            <a:r>
              <a:rPr dirty="0" sz="1800">
                <a:latin typeface="Calibri"/>
                <a:cs typeface="Calibri"/>
              </a:rPr>
              <a:t>ESP32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successfully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programmed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using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Arduino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IDE.</a:t>
            </a:r>
            <a:endParaRPr sz="1800">
              <a:latin typeface="Calibri"/>
              <a:cs typeface="Calibri"/>
            </a:endParaRPr>
          </a:p>
          <a:p>
            <a:pPr marL="241300" marR="5080" indent="51435">
              <a:lnSpc>
                <a:spcPts val="1939"/>
              </a:lnSpc>
              <a:spcBef>
                <a:spcPts val="140"/>
              </a:spcBef>
            </a:pPr>
            <a:r>
              <a:rPr dirty="0" sz="1800" spc="-10">
                <a:latin typeface="Calibri"/>
                <a:cs typeface="Calibri"/>
              </a:rPr>
              <a:t>Communication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PCA9685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verified,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basic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walking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motion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(trot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gait)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logic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implemented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Embedded </a:t>
            </a:r>
            <a:r>
              <a:rPr dirty="0" sz="1800" spc="-5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383794"/>
            <a:ext cx="54521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80"/>
              <a:t>VALIDATION</a:t>
            </a:r>
            <a:r>
              <a:rPr dirty="0" spc="-16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 spc="-10"/>
              <a:t>TESTING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2010536" y="6549364"/>
            <a:ext cx="946785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60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600" spc="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6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141761" y="6549364"/>
            <a:ext cx="69850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 spc="-19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pc="85"/>
              <a:t>G</a:t>
            </a:r>
            <a:r>
              <a:rPr dirty="0" spc="114"/>
              <a:t> </a:t>
            </a:r>
            <a:r>
              <a:rPr dirty="0"/>
              <a:t>R</a:t>
            </a:r>
            <a:r>
              <a:rPr dirty="0" spc="20"/>
              <a:t> </a:t>
            </a:r>
            <a:r>
              <a:rPr dirty="0" spc="235"/>
              <a:t>O</a:t>
            </a:r>
            <a:r>
              <a:rPr dirty="0" spc="60"/>
              <a:t> </a:t>
            </a:r>
            <a:r>
              <a:rPr dirty="0" spc="245"/>
              <a:t>W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4441827" y="6549364"/>
            <a:ext cx="69850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 spc="-19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/>
              <a:t>E</a:t>
            </a:r>
            <a:r>
              <a:rPr dirty="0" spc="85"/>
              <a:t> </a:t>
            </a:r>
            <a:r>
              <a:rPr dirty="0" spc="235"/>
              <a:t>X</a:t>
            </a:r>
            <a:r>
              <a:rPr dirty="0" spc="80"/>
              <a:t> </a:t>
            </a:r>
            <a:r>
              <a:rPr dirty="0" spc="160"/>
              <a:t>C</a:t>
            </a:r>
            <a:r>
              <a:rPr dirty="0" spc="75"/>
              <a:t> </a:t>
            </a:r>
            <a:r>
              <a:rPr dirty="0"/>
              <a:t>E</a:t>
            </a:r>
            <a:r>
              <a:rPr dirty="0" spc="90"/>
              <a:t> </a:t>
            </a:r>
            <a:r>
              <a:rPr dirty="0" spc="-50"/>
              <a:t>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244853"/>
            <a:ext cx="351345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1800">
                <a:latin typeface="Calibri"/>
                <a:cs typeface="Calibri"/>
              </a:rPr>
              <a:t>Simple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trot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gait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logic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implemented.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5940" y="1866646"/>
            <a:ext cx="6917055" cy="54673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 marR="5080" indent="51435">
              <a:lnSpc>
                <a:spcPts val="1939"/>
              </a:lnSpc>
              <a:spcBef>
                <a:spcPts val="345"/>
              </a:spcBef>
            </a:pP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10">
                <a:latin typeface="Calibri"/>
                <a:cs typeface="Calibri"/>
              </a:rPr>
              <a:t>Coordinated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movement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legs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achieved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through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hardcoded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delay-based </a:t>
            </a:r>
            <a:r>
              <a:rPr dirty="0" sz="1800">
                <a:latin typeface="Calibri"/>
                <a:cs typeface="Calibri"/>
              </a:rPr>
              <a:t>behavior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smooth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surfaces.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584644" y="1866646"/>
            <a:ext cx="31057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sequence,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ensuring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basic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walking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5940" y="2860675"/>
            <a:ext cx="10038080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1800">
                <a:latin typeface="Calibri"/>
                <a:cs typeface="Calibri"/>
              </a:rPr>
              <a:t>Power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supply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setup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completed.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800">
              <a:latin typeface="Calibri"/>
              <a:cs typeface="Calibri"/>
            </a:endParaRPr>
          </a:p>
          <a:p>
            <a:pPr marL="12700" marR="5080" indent="51435">
              <a:lnSpc>
                <a:spcPts val="1939"/>
              </a:lnSpc>
            </a:pPr>
            <a:r>
              <a:rPr dirty="0" sz="1800">
                <a:latin typeface="Calibri"/>
                <a:cs typeface="Calibri"/>
              </a:rPr>
              <a:t>-SMPS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provides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12V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output,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buck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converter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steps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down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voltage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powering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ESP32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PCA9685 module.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521" y="109169"/>
            <a:ext cx="25146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BUDGETING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537208" y="941324"/>
          <a:ext cx="9241155" cy="5294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9400"/>
                <a:gridCol w="5062220"/>
              </a:tblGrid>
              <a:tr h="518159">
                <a:tc>
                  <a:txBody>
                    <a:bodyPr/>
                    <a:lstStyle/>
                    <a:p>
                      <a:pPr marL="8197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2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COMPONENTS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1449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2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1920239" marR="55880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Servo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Motors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(12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motors)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9208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12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×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₹1500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₹18,000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1920239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ESP32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Module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4866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₹650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1920239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Motor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Driver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4866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₹290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1920239" marR="1987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Nuts,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bolts,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bearings,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etc.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30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₹3000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 marL="2743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SMPS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30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₹1500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937260">
                <a:tc>
                  <a:txBody>
                    <a:bodyPr/>
                    <a:lstStyle/>
                    <a:p>
                      <a:pPr marL="1920239" marR="49910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3D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Printing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(using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PLA+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at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30%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infill)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30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₹5050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1920239" marR="7575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Miscellaneous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(spares,</a:t>
                      </a:r>
                      <a:r>
                        <a:rPr dirty="0" sz="18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losses)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330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₹1000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r" marR="1752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TOTAL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168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₹29490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48288" y="105181"/>
            <a:ext cx="619963" cy="706856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0" y="6508267"/>
            <a:ext cx="7686675" cy="339090"/>
          </a:xfrm>
          <a:custGeom>
            <a:avLst/>
            <a:gdLst/>
            <a:ahLst/>
            <a:cxnLst/>
            <a:rect l="l" t="t" r="r" b="b"/>
            <a:pathLst>
              <a:path w="7686675" h="339090">
                <a:moveTo>
                  <a:pt x="7212203" y="0"/>
                </a:moveTo>
                <a:lnTo>
                  <a:pt x="0" y="0"/>
                </a:lnTo>
                <a:lnTo>
                  <a:pt x="0" y="338558"/>
                </a:lnTo>
                <a:lnTo>
                  <a:pt x="7686675" y="338558"/>
                </a:lnTo>
                <a:lnTo>
                  <a:pt x="7212203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010536" y="6549364"/>
            <a:ext cx="946785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60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600" spc="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6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141761" y="6549364"/>
            <a:ext cx="69850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 spc="-19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pc="85"/>
              <a:t>G</a:t>
            </a:r>
            <a:r>
              <a:rPr dirty="0" spc="114"/>
              <a:t> </a:t>
            </a:r>
            <a:r>
              <a:rPr dirty="0"/>
              <a:t>R</a:t>
            </a:r>
            <a:r>
              <a:rPr dirty="0" spc="20"/>
              <a:t> </a:t>
            </a:r>
            <a:r>
              <a:rPr dirty="0" spc="235"/>
              <a:t>O</a:t>
            </a:r>
            <a:r>
              <a:rPr dirty="0" spc="60"/>
              <a:t> </a:t>
            </a:r>
            <a:r>
              <a:rPr dirty="0" spc="245"/>
              <a:t>W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4441827" y="6549364"/>
            <a:ext cx="69850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 spc="-19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/>
              <a:t>E</a:t>
            </a:r>
            <a:r>
              <a:rPr dirty="0" spc="85"/>
              <a:t> </a:t>
            </a:r>
            <a:r>
              <a:rPr dirty="0" spc="235"/>
              <a:t>X</a:t>
            </a:r>
            <a:r>
              <a:rPr dirty="0" spc="80"/>
              <a:t> </a:t>
            </a:r>
            <a:r>
              <a:rPr dirty="0" spc="160"/>
              <a:t>C</a:t>
            </a:r>
            <a:r>
              <a:rPr dirty="0" spc="75"/>
              <a:t> </a:t>
            </a:r>
            <a:r>
              <a:rPr dirty="0"/>
              <a:t>E</a:t>
            </a:r>
            <a:r>
              <a:rPr dirty="0" spc="90"/>
              <a:t> </a:t>
            </a:r>
            <a:r>
              <a:rPr dirty="0" spc="-50"/>
              <a:t>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495426" y="312038"/>
          <a:ext cx="10494645" cy="6202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6535"/>
                <a:gridCol w="1486535"/>
                <a:gridCol w="1486534"/>
                <a:gridCol w="1486535"/>
                <a:gridCol w="1486535"/>
                <a:gridCol w="1486534"/>
                <a:gridCol w="1486534"/>
              </a:tblGrid>
              <a:tr h="10337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Duration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8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task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 marR="170815">
                        <a:lnSpc>
                          <a:spcPct val="100000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Week</a:t>
                      </a:r>
                      <a:r>
                        <a:rPr dirty="0" sz="1800" spc="-9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00355">
                        <a:lnSpc>
                          <a:spcPct val="100000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Week</a:t>
                      </a:r>
                      <a:r>
                        <a:rPr dirty="0" sz="1800" spc="-9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96850">
                        <a:lnSpc>
                          <a:spcPct val="100000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Week</a:t>
                      </a:r>
                      <a:r>
                        <a:rPr dirty="0" sz="1800" spc="-10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Week</a:t>
                      </a:r>
                      <a:r>
                        <a:rPr dirty="0" sz="1800" spc="-10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Week</a:t>
                      </a:r>
                      <a:r>
                        <a:rPr dirty="0" sz="1800" spc="-10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Week</a:t>
                      </a:r>
                      <a:r>
                        <a:rPr dirty="0" sz="1800" spc="-10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1033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Literature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Survey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Completed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1033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 marR="4616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Data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Collection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 marR="1739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Completed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Completed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Completed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1033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Design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Completed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1033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Programming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Completed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44145">
                        <a:lnSpc>
                          <a:spcPct val="10000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Completed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1033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 marR="133350">
                        <a:lnSpc>
                          <a:spcPct val="10000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Implementati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44145">
                        <a:lnSpc>
                          <a:spcPct val="10000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Completed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48288" y="105181"/>
            <a:ext cx="619963" cy="706856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0" y="6508267"/>
            <a:ext cx="7686675" cy="339090"/>
          </a:xfrm>
          <a:custGeom>
            <a:avLst/>
            <a:gdLst/>
            <a:ahLst/>
            <a:cxnLst/>
            <a:rect l="l" t="t" r="r" b="b"/>
            <a:pathLst>
              <a:path w="7686675" h="339090">
                <a:moveTo>
                  <a:pt x="7212203" y="0"/>
                </a:moveTo>
                <a:lnTo>
                  <a:pt x="0" y="0"/>
                </a:lnTo>
                <a:lnTo>
                  <a:pt x="0" y="338558"/>
                </a:lnTo>
                <a:lnTo>
                  <a:pt x="7686675" y="338558"/>
                </a:lnTo>
                <a:lnTo>
                  <a:pt x="7212203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010536" y="6549364"/>
            <a:ext cx="946785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60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600" spc="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6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141761" y="6549364"/>
            <a:ext cx="69850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 spc="-19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pc="85"/>
              <a:t>G</a:t>
            </a:r>
            <a:r>
              <a:rPr dirty="0" spc="114"/>
              <a:t> </a:t>
            </a:r>
            <a:r>
              <a:rPr dirty="0"/>
              <a:t>R</a:t>
            </a:r>
            <a:r>
              <a:rPr dirty="0" spc="20"/>
              <a:t> </a:t>
            </a:r>
            <a:r>
              <a:rPr dirty="0" spc="235"/>
              <a:t>O</a:t>
            </a:r>
            <a:r>
              <a:rPr dirty="0" spc="60"/>
              <a:t> </a:t>
            </a:r>
            <a:r>
              <a:rPr dirty="0" spc="245"/>
              <a:t>W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4441827" y="6549364"/>
            <a:ext cx="69850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 spc="-19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/>
              <a:t>E</a:t>
            </a:r>
            <a:r>
              <a:rPr dirty="0" spc="85"/>
              <a:t> </a:t>
            </a:r>
            <a:r>
              <a:rPr dirty="0" spc="235"/>
              <a:t>X</a:t>
            </a:r>
            <a:r>
              <a:rPr dirty="0" spc="80"/>
              <a:t> </a:t>
            </a:r>
            <a:r>
              <a:rPr dirty="0" spc="160"/>
              <a:t>C</a:t>
            </a:r>
            <a:r>
              <a:rPr dirty="0" spc="75"/>
              <a:t> </a:t>
            </a:r>
            <a:r>
              <a:rPr dirty="0"/>
              <a:t>E</a:t>
            </a:r>
            <a:r>
              <a:rPr dirty="0" spc="90"/>
              <a:t> </a:t>
            </a:r>
            <a:r>
              <a:rPr dirty="0" spc="-50"/>
              <a:t>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8586" y="393572"/>
            <a:ext cx="16167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RESULT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78586" y="1293368"/>
            <a:ext cx="9247505" cy="34417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78435" indent="-165735">
              <a:lnSpc>
                <a:spcPct val="100000"/>
              </a:lnSpc>
              <a:spcBef>
                <a:spcPts val="105"/>
              </a:spcBef>
              <a:buSzPct val="87500"/>
              <a:buFont typeface="Calibri"/>
              <a:buChar char="•"/>
              <a:tabLst>
                <a:tab pos="178435" algn="l"/>
              </a:tabLst>
            </a:pPr>
            <a:r>
              <a:rPr dirty="0" sz="2000" b="1">
                <a:latin typeface="Calibri"/>
                <a:cs typeface="Calibri"/>
              </a:rPr>
              <a:t>Project</a:t>
            </a:r>
            <a:r>
              <a:rPr dirty="0" sz="2000" spc="-7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Overview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10"/>
              </a:spcBef>
            </a:pPr>
            <a:r>
              <a:rPr dirty="0" sz="1800">
                <a:latin typeface="Calibri"/>
                <a:cs typeface="Calibri"/>
              </a:rPr>
              <a:t>-Successfully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developed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quadruped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robot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predefined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gait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code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coordinated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movement.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-12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DS3235MG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servos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controlled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PCA9685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motor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driver.</a:t>
            </a:r>
            <a:endParaRPr sz="1800">
              <a:latin typeface="Calibri"/>
              <a:cs typeface="Calibri"/>
            </a:endParaRPr>
          </a:p>
          <a:p>
            <a:pPr marL="126364" indent="-123825">
              <a:lnSpc>
                <a:spcPct val="100000"/>
              </a:lnSpc>
              <a:spcBef>
                <a:spcPts val="2150"/>
              </a:spcBef>
              <a:buSzPct val="87500"/>
              <a:buFont typeface="Calibri"/>
              <a:buChar char="•"/>
              <a:tabLst>
                <a:tab pos="126364" algn="l"/>
              </a:tabLst>
            </a:pPr>
            <a:r>
              <a:rPr dirty="0" sz="2000" b="1">
                <a:latin typeface="Calibri"/>
                <a:cs typeface="Calibri"/>
              </a:rPr>
              <a:t>Future</a:t>
            </a:r>
            <a:r>
              <a:rPr dirty="0" sz="2000" spc="-7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enhancements</a:t>
            </a:r>
            <a:endParaRPr sz="2000">
              <a:latin typeface="Calibri"/>
              <a:cs typeface="Calibri"/>
            </a:endParaRPr>
          </a:p>
          <a:p>
            <a:pPr lvl="1" marL="553720" indent="-121920">
              <a:lnSpc>
                <a:spcPct val="100000"/>
              </a:lnSpc>
              <a:spcBef>
                <a:spcPts val="2405"/>
              </a:spcBef>
              <a:buChar char="-"/>
              <a:tabLst>
                <a:tab pos="553720" algn="l"/>
              </a:tabLst>
            </a:pPr>
            <a:r>
              <a:rPr dirty="0" sz="1800" spc="-10">
                <a:latin typeface="Calibri"/>
                <a:cs typeface="Calibri"/>
              </a:rPr>
              <a:t>Implement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enhanced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gaits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(running,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climbing).</a:t>
            </a:r>
            <a:endParaRPr sz="1800">
              <a:latin typeface="Calibri"/>
              <a:cs typeface="Calibri"/>
            </a:endParaRPr>
          </a:p>
          <a:p>
            <a:pPr lvl="1" marL="553720" indent="-121920">
              <a:lnSpc>
                <a:spcPct val="100000"/>
              </a:lnSpc>
              <a:spcBef>
                <a:spcPts val="5"/>
              </a:spcBef>
              <a:buChar char="-"/>
              <a:tabLst>
                <a:tab pos="553720" algn="l"/>
              </a:tabLst>
            </a:pPr>
            <a:r>
              <a:rPr dirty="0" sz="1800" spc="-10">
                <a:latin typeface="Calibri"/>
                <a:cs typeface="Calibri"/>
              </a:rPr>
              <a:t>Integrate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sensors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dynamic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adaptation.</a:t>
            </a:r>
            <a:endParaRPr sz="1800">
              <a:latin typeface="Calibri"/>
              <a:cs typeface="Calibri"/>
            </a:endParaRPr>
          </a:p>
          <a:p>
            <a:pPr lvl="1" marL="553720" indent="-121920">
              <a:lnSpc>
                <a:spcPct val="100000"/>
              </a:lnSpc>
              <a:buChar char="-"/>
              <a:tabLst>
                <a:tab pos="553720" algn="l"/>
              </a:tabLst>
            </a:pPr>
            <a:r>
              <a:rPr dirty="0" sz="1800">
                <a:latin typeface="Calibri"/>
                <a:cs typeface="Calibri"/>
              </a:rPr>
              <a:t>Optimize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power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consumption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longer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operation.</a:t>
            </a:r>
            <a:endParaRPr sz="1800">
              <a:latin typeface="Calibri"/>
              <a:cs typeface="Calibri"/>
            </a:endParaRPr>
          </a:p>
          <a:p>
            <a:pPr lvl="1" marL="553720" indent="-121920">
              <a:lnSpc>
                <a:spcPct val="100000"/>
              </a:lnSpc>
              <a:buChar char="-"/>
              <a:tabLst>
                <a:tab pos="553720" algn="l"/>
              </a:tabLst>
            </a:pPr>
            <a:r>
              <a:rPr dirty="0" sz="1800" spc="-10">
                <a:latin typeface="Calibri"/>
                <a:cs typeface="Calibri"/>
              </a:rPr>
              <a:t>Improve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perception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robot’s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vision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harsh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conditions.</a:t>
            </a:r>
            <a:endParaRPr sz="1800">
              <a:latin typeface="Calibri"/>
              <a:cs typeface="Calibri"/>
            </a:endParaRPr>
          </a:p>
          <a:p>
            <a:pPr lvl="1" marL="553720" indent="-121920">
              <a:lnSpc>
                <a:spcPct val="100000"/>
              </a:lnSpc>
              <a:buChar char="-"/>
              <a:tabLst>
                <a:tab pos="553720" algn="l"/>
              </a:tabLst>
            </a:pPr>
            <a:r>
              <a:rPr dirty="0" sz="1800" spc="-10">
                <a:latin typeface="Calibri"/>
                <a:cs typeface="Calibri"/>
              </a:rPr>
              <a:t>Improve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design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by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considering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various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advancements.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8683" y="131445"/>
            <a:ext cx="619125" cy="714375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0" y="6508267"/>
            <a:ext cx="7686675" cy="339090"/>
          </a:xfrm>
          <a:custGeom>
            <a:avLst/>
            <a:gdLst/>
            <a:ahLst/>
            <a:cxnLst/>
            <a:rect l="l" t="t" r="r" b="b"/>
            <a:pathLst>
              <a:path w="7686675" h="339090">
                <a:moveTo>
                  <a:pt x="7212203" y="0"/>
                </a:moveTo>
                <a:lnTo>
                  <a:pt x="0" y="0"/>
                </a:lnTo>
                <a:lnTo>
                  <a:pt x="0" y="338558"/>
                </a:lnTo>
                <a:lnTo>
                  <a:pt x="7686675" y="338558"/>
                </a:lnTo>
                <a:lnTo>
                  <a:pt x="7212203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010536" y="6549364"/>
            <a:ext cx="946785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60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600" spc="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6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141761" y="6549364"/>
            <a:ext cx="69850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 spc="-19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pc="85"/>
              <a:t>G</a:t>
            </a:r>
            <a:r>
              <a:rPr dirty="0" spc="114"/>
              <a:t> </a:t>
            </a:r>
            <a:r>
              <a:rPr dirty="0"/>
              <a:t>R</a:t>
            </a:r>
            <a:r>
              <a:rPr dirty="0" spc="20"/>
              <a:t> </a:t>
            </a:r>
            <a:r>
              <a:rPr dirty="0" spc="235"/>
              <a:t>O</a:t>
            </a:r>
            <a:r>
              <a:rPr dirty="0" spc="60"/>
              <a:t> </a:t>
            </a:r>
            <a:r>
              <a:rPr dirty="0" spc="245"/>
              <a:t>W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4441827" y="6549364"/>
            <a:ext cx="69850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 spc="-19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/>
              <a:t>E</a:t>
            </a:r>
            <a:r>
              <a:rPr dirty="0" spc="85"/>
              <a:t> </a:t>
            </a:r>
            <a:r>
              <a:rPr dirty="0" spc="235"/>
              <a:t>X</a:t>
            </a:r>
            <a:r>
              <a:rPr dirty="0" spc="80"/>
              <a:t> </a:t>
            </a:r>
            <a:r>
              <a:rPr dirty="0" spc="160"/>
              <a:t>C</a:t>
            </a:r>
            <a:r>
              <a:rPr dirty="0" spc="75"/>
              <a:t> </a:t>
            </a:r>
            <a:r>
              <a:rPr dirty="0"/>
              <a:t>E</a:t>
            </a:r>
            <a:r>
              <a:rPr dirty="0" spc="90"/>
              <a:t> </a:t>
            </a:r>
            <a:r>
              <a:rPr dirty="0" spc="-50"/>
              <a:t>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7419" y="400557"/>
            <a:ext cx="158686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Contents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010536" y="6549364"/>
            <a:ext cx="946785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60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600" spc="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6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141761" y="6549364"/>
            <a:ext cx="69850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 spc="-19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pc="85"/>
              <a:t>G</a:t>
            </a:r>
            <a:r>
              <a:rPr dirty="0" spc="114"/>
              <a:t> </a:t>
            </a:r>
            <a:r>
              <a:rPr dirty="0"/>
              <a:t>R</a:t>
            </a:r>
            <a:r>
              <a:rPr dirty="0" spc="20"/>
              <a:t> </a:t>
            </a:r>
            <a:r>
              <a:rPr dirty="0" spc="235"/>
              <a:t>O</a:t>
            </a:r>
            <a:r>
              <a:rPr dirty="0" spc="60"/>
              <a:t> </a:t>
            </a:r>
            <a:r>
              <a:rPr dirty="0" spc="245"/>
              <a:t>W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4441827" y="6549364"/>
            <a:ext cx="69850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 spc="-19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/>
              <a:t>E</a:t>
            </a:r>
            <a:r>
              <a:rPr dirty="0" spc="85"/>
              <a:t> </a:t>
            </a:r>
            <a:r>
              <a:rPr dirty="0" spc="235"/>
              <a:t>X</a:t>
            </a:r>
            <a:r>
              <a:rPr dirty="0" spc="80"/>
              <a:t> </a:t>
            </a:r>
            <a:r>
              <a:rPr dirty="0" spc="160"/>
              <a:t>C</a:t>
            </a:r>
            <a:r>
              <a:rPr dirty="0" spc="75"/>
              <a:t> </a:t>
            </a:r>
            <a:r>
              <a:rPr dirty="0"/>
              <a:t>E</a:t>
            </a:r>
            <a:r>
              <a:rPr dirty="0" spc="90"/>
              <a:t> </a:t>
            </a:r>
            <a:r>
              <a:rPr dirty="0" spc="-50"/>
              <a:t>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65682" y="883411"/>
            <a:ext cx="4271010" cy="5650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 spc="-10">
                <a:latin typeface="Times New Roman"/>
                <a:cs typeface="Times New Roman"/>
              </a:rPr>
              <a:t>Introduction</a:t>
            </a:r>
            <a:endParaRPr sz="24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1714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 spc="-10">
                <a:latin typeface="Times New Roman"/>
                <a:cs typeface="Times New Roman"/>
              </a:rPr>
              <a:t>Objective</a:t>
            </a:r>
            <a:endParaRPr sz="24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173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>
                <a:latin typeface="Times New Roman"/>
                <a:cs typeface="Times New Roman"/>
              </a:rPr>
              <a:t>Literature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Review</a:t>
            </a:r>
            <a:endParaRPr sz="24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1714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 spc="-10">
                <a:latin typeface="Times New Roman"/>
                <a:cs typeface="Times New Roman"/>
              </a:rPr>
              <a:t>Methodology</a:t>
            </a:r>
            <a:endParaRPr sz="24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1714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>
                <a:latin typeface="Times New Roman"/>
                <a:cs typeface="Times New Roman"/>
              </a:rPr>
              <a:t>Block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Diagram</a:t>
            </a:r>
            <a:endParaRPr sz="24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173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>
                <a:latin typeface="Times New Roman"/>
                <a:cs typeface="Times New Roman"/>
              </a:rPr>
              <a:t>Control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Circuit</a:t>
            </a:r>
            <a:endParaRPr sz="24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172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 spc="-10">
                <a:latin typeface="Times New Roman"/>
                <a:cs typeface="Times New Roman"/>
              </a:rPr>
              <a:t>Budgeting</a:t>
            </a:r>
            <a:endParaRPr sz="24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1714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 spc="-10">
                <a:latin typeface="Times New Roman"/>
                <a:cs typeface="Times New Roman"/>
              </a:rPr>
              <a:t>Roadmap</a:t>
            </a:r>
            <a:endParaRPr sz="24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173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>
                <a:latin typeface="Times New Roman"/>
                <a:cs typeface="Times New Roman"/>
              </a:rPr>
              <a:t>Result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 Future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Enhancements</a:t>
            </a:r>
            <a:endParaRPr sz="24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1714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 spc="-10">
                <a:latin typeface="Times New Roman"/>
                <a:cs typeface="Times New Roman"/>
              </a:rPr>
              <a:t>Reference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References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6659" y="1094612"/>
            <a:ext cx="11294110" cy="37293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dirty="0" sz="1800">
                <a:latin typeface="Calibri"/>
                <a:cs typeface="Calibri"/>
              </a:rPr>
              <a:t>K.</a:t>
            </a:r>
            <a:r>
              <a:rPr dirty="0" sz="1800" spc="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Y.</a:t>
            </a:r>
            <a:r>
              <a:rPr dirty="0" sz="1800" spc="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Lee,</a:t>
            </a:r>
            <a:r>
              <a:rPr dirty="0" sz="1800" spc="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J.</a:t>
            </a:r>
            <a:r>
              <a:rPr dirty="0" sz="1800" spc="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S.</a:t>
            </a:r>
            <a:r>
              <a:rPr dirty="0" sz="1800" spc="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Kim,</a:t>
            </a:r>
            <a:r>
              <a:rPr dirty="0" sz="1800" spc="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H.</a:t>
            </a:r>
            <a:r>
              <a:rPr dirty="0" sz="1800" spc="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Y.</a:t>
            </a:r>
            <a:r>
              <a:rPr dirty="0" sz="1800" spc="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Lee,</a:t>
            </a:r>
            <a:r>
              <a:rPr dirty="0" sz="1800" spc="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"Dynamic</a:t>
            </a:r>
            <a:r>
              <a:rPr dirty="0" sz="1800" spc="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Locomotion</a:t>
            </a:r>
            <a:r>
              <a:rPr dirty="0" sz="1800" spc="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1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Quadruped</a:t>
            </a:r>
            <a:r>
              <a:rPr dirty="0" sz="1800" spc="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Robots:</a:t>
            </a:r>
            <a:r>
              <a:rPr dirty="0" sz="1800" spc="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Theory</a:t>
            </a:r>
            <a:r>
              <a:rPr dirty="0" sz="1800" spc="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Application,"</a:t>
            </a:r>
            <a:r>
              <a:rPr dirty="0" sz="1800" spc="1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IEEE</a:t>
            </a:r>
            <a:r>
              <a:rPr dirty="0" sz="1800" spc="8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Trans. Mechatronics,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2022.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25"/>
              </a:spcBef>
              <a:buFont typeface="Calibri"/>
              <a:buAutoNum type="arabicPeriod"/>
            </a:pP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dirty="0" sz="1800">
                <a:latin typeface="Calibri"/>
                <a:cs typeface="Calibri"/>
              </a:rPr>
              <a:t>A.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Bicchi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L.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Marconi,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"The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Roboticist's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Guide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Control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Quadruped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Robots,"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Proc.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IEEE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ICRA,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2020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20"/>
              </a:spcBef>
              <a:buFont typeface="Calibri"/>
              <a:buAutoNum type="arabicPeriod"/>
            </a:pP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dirty="0" sz="1800">
                <a:latin typeface="Calibri"/>
                <a:cs typeface="Calibri"/>
              </a:rPr>
              <a:t>S.-M.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Kim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J.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H.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Choi,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"Quadruped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Robot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Locomotion: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Survey,"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IEEE</a:t>
            </a:r>
            <a:r>
              <a:rPr dirty="0" sz="1800" spc="-6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Access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2020</a:t>
            </a:r>
            <a:r>
              <a:rPr dirty="0" sz="1800" spc="-10" b="1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45"/>
              </a:spcBef>
              <a:buFont typeface="Calibri"/>
              <a:buAutoNum type="arabicPeriod"/>
            </a:pPr>
            <a:endParaRPr sz="1800">
              <a:latin typeface="Calibri"/>
              <a:cs typeface="Calibri"/>
            </a:endParaRPr>
          </a:p>
          <a:p>
            <a:pPr marL="355600" marR="6350" indent="-342900">
              <a:lnSpc>
                <a:spcPct val="150000"/>
              </a:lnSpc>
              <a:buAutoNum type="arabicPeriod"/>
              <a:tabLst>
                <a:tab pos="355600" algn="l"/>
              </a:tabLst>
            </a:pPr>
            <a:r>
              <a:rPr dirty="0" sz="1800">
                <a:latin typeface="Calibri"/>
                <a:cs typeface="Calibri"/>
              </a:rPr>
              <a:t>M.</a:t>
            </a:r>
            <a:r>
              <a:rPr dirty="0" sz="1800" spc="1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J.</a:t>
            </a:r>
            <a:r>
              <a:rPr dirty="0" sz="1800" spc="1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Schmidt,</a:t>
            </a:r>
            <a:r>
              <a:rPr dirty="0" sz="1800" spc="1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J.</a:t>
            </a:r>
            <a:r>
              <a:rPr dirty="0" sz="1800" spc="1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E.</a:t>
            </a:r>
            <a:r>
              <a:rPr dirty="0" sz="1800" spc="1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DeRuntz,</a:t>
            </a:r>
            <a:r>
              <a:rPr dirty="0" sz="1800" spc="1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R.</a:t>
            </a:r>
            <a:r>
              <a:rPr dirty="0" sz="1800" spc="1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A.</a:t>
            </a:r>
            <a:r>
              <a:rPr dirty="0" sz="1800" spc="1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Knepper,</a:t>
            </a:r>
            <a:r>
              <a:rPr dirty="0" sz="1800" spc="1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"The</a:t>
            </a:r>
            <a:r>
              <a:rPr dirty="0" sz="1800" spc="1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Development</a:t>
            </a:r>
            <a:r>
              <a:rPr dirty="0" sz="1800" spc="1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Control</a:t>
            </a:r>
            <a:r>
              <a:rPr dirty="0" sz="1800" spc="1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1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Quadruped</a:t>
            </a:r>
            <a:r>
              <a:rPr dirty="0" sz="1800" spc="1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Robot</a:t>
            </a:r>
            <a:r>
              <a:rPr dirty="0" sz="1800" spc="1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LAURA," </a:t>
            </a:r>
            <a:r>
              <a:rPr dirty="0" sz="1800">
                <a:latin typeface="Calibri"/>
                <a:cs typeface="Calibri"/>
              </a:rPr>
              <a:t>Proc.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IEEE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IROS,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2021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48288" y="105181"/>
            <a:ext cx="619963" cy="706856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0" y="6508267"/>
            <a:ext cx="7686675" cy="339090"/>
          </a:xfrm>
          <a:custGeom>
            <a:avLst/>
            <a:gdLst/>
            <a:ahLst/>
            <a:cxnLst/>
            <a:rect l="l" t="t" r="r" b="b"/>
            <a:pathLst>
              <a:path w="7686675" h="339090">
                <a:moveTo>
                  <a:pt x="7212203" y="0"/>
                </a:moveTo>
                <a:lnTo>
                  <a:pt x="0" y="0"/>
                </a:lnTo>
                <a:lnTo>
                  <a:pt x="0" y="338558"/>
                </a:lnTo>
                <a:lnTo>
                  <a:pt x="7686675" y="338558"/>
                </a:lnTo>
                <a:lnTo>
                  <a:pt x="7212203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010536" y="6549364"/>
            <a:ext cx="946785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60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600" spc="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6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141761" y="6549364"/>
            <a:ext cx="69850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 spc="-19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pc="85"/>
              <a:t>G</a:t>
            </a:r>
            <a:r>
              <a:rPr dirty="0" spc="114"/>
              <a:t> </a:t>
            </a:r>
            <a:r>
              <a:rPr dirty="0"/>
              <a:t>R</a:t>
            </a:r>
            <a:r>
              <a:rPr dirty="0" spc="20"/>
              <a:t> </a:t>
            </a:r>
            <a:r>
              <a:rPr dirty="0" spc="235"/>
              <a:t>O</a:t>
            </a:r>
            <a:r>
              <a:rPr dirty="0" spc="60"/>
              <a:t> </a:t>
            </a:r>
            <a:r>
              <a:rPr dirty="0" spc="245"/>
              <a:t>W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4441827" y="6549364"/>
            <a:ext cx="69850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 spc="-19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/>
              <a:t>E</a:t>
            </a:r>
            <a:r>
              <a:rPr dirty="0" spc="85"/>
              <a:t> </a:t>
            </a:r>
            <a:r>
              <a:rPr dirty="0" spc="235"/>
              <a:t>X</a:t>
            </a:r>
            <a:r>
              <a:rPr dirty="0" spc="80"/>
              <a:t> </a:t>
            </a:r>
            <a:r>
              <a:rPr dirty="0" spc="160"/>
              <a:t>C</a:t>
            </a:r>
            <a:r>
              <a:rPr dirty="0" spc="75"/>
              <a:t> </a:t>
            </a:r>
            <a:r>
              <a:rPr dirty="0"/>
              <a:t>E</a:t>
            </a:r>
            <a:r>
              <a:rPr dirty="0" spc="90"/>
              <a:t> </a:t>
            </a:r>
            <a:r>
              <a:rPr dirty="0" spc="-50"/>
              <a:t>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953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References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3540" y="989838"/>
            <a:ext cx="8573135" cy="3622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0979" marR="5080" indent="-20891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5.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L.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B.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Freeman,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J.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R.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S.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Gamboa,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D.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H.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D.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Chien,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"Quadruped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Robot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Design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Control: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Review," </a:t>
            </a:r>
            <a:r>
              <a:rPr dirty="0" sz="1800">
                <a:latin typeface="Calibri"/>
                <a:cs typeface="Calibri"/>
              </a:rPr>
              <a:t>IEEE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Trans.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Robotics,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2019.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20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6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A.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Kalinov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85">
                <a:latin typeface="Calibri"/>
                <a:cs typeface="Calibri"/>
              </a:rPr>
              <a:t>V.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Poturaev,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"Gait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Control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Quadruped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Robots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Using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CPG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Sensors,</a:t>
            </a:r>
            <a:endParaRPr sz="180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Proc.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IEEE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ICMA,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2018.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25"/>
              </a:spcBef>
            </a:pPr>
            <a:endParaRPr sz="1800">
              <a:latin typeface="Calibri"/>
              <a:cs typeface="Calibri"/>
            </a:endParaRPr>
          </a:p>
          <a:p>
            <a:pPr marL="64135" marR="559435" indent="-52069">
              <a:lnSpc>
                <a:spcPct val="100000"/>
              </a:lnSpc>
              <a:buAutoNum type="arabicPeriod" startAt="7"/>
              <a:tabLst>
                <a:tab pos="64135" algn="l"/>
                <a:tab pos="236220" algn="l"/>
              </a:tabLst>
            </a:pPr>
            <a:r>
              <a:rPr dirty="0" sz="1800">
                <a:latin typeface="Calibri"/>
                <a:cs typeface="Calibri"/>
              </a:rPr>
              <a:t>	</a:t>
            </a:r>
            <a:r>
              <a:rPr dirty="0" sz="1800">
                <a:latin typeface="Calibri"/>
                <a:cs typeface="Calibri"/>
              </a:rPr>
              <a:t>J.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Zhang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10">
                <a:latin typeface="Calibri"/>
                <a:cs typeface="Calibri"/>
              </a:rPr>
              <a:t>Y.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Wang,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"Design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Implementation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Trot-</a:t>
            </a:r>
            <a:r>
              <a:rPr dirty="0" sz="1800">
                <a:latin typeface="Calibri"/>
                <a:cs typeface="Calibri"/>
              </a:rPr>
              <a:t>Gait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Quadruped</a:t>
            </a:r>
            <a:r>
              <a:rPr dirty="0" sz="1800" spc="-10">
                <a:latin typeface="Calibri"/>
                <a:cs typeface="Calibri"/>
              </a:rPr>
              <a:t> Robot, </a:t>
            </a:r>
            <a:r>
              <a:rPr dirty="0" sz="1800">
                <a:latin typeface="Calibri"/>
                <a:cs typeface="Calibri"/>
              </a:rPr>
              <a:t>Proc.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IEEE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ROBIO,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2017.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15"/>
              </a:spcBef>
              <a:buFont typeface="Calibri"/>
              <a:buAutoNum type="arabicPeriod" startAt="7"/>
            </a:pPr>
            <a:endParaRPr sz="1800">
              <a:latin typeface="Calibri"/>
              <a:cs typeface="Calibri"/>
            </a:endParaRPr>
          </a:p>
          <a:p>
            <a:pPr marL="236854" indent="-224154">
              <a:lnSpc>
                <a:spcPct val="100000"/>
              </a:lnSpc>
              <a:spcBef>
                <a:spcPts val="5"/>
              </a:spcBef>
              <a:buAutoNum type="arabicPeriod" startAt="7"/>
              <a:tabLst>
                <a:tab pos="236854" algn="l"/>
              </a:tabLst>
            </a:pPr>
            <a:r>
              <a:rPr dirty="0" sz="1800">
                <a:latin typeface="Calibri"/>
                <a:cs typeface="Calibri"/>
              </a:rPr>
              <a:t>B.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Siciliano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O.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Khatib,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Robotics: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Modelling,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Planning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Control,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Springer,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2016</a:t>
            </a:r>
            <a:r>
              <a:rPr dirty="0" sz="2000" spc="-1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48288" y="105181"/>
            <a:ext cx="619963" cy="706856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0" y="6508267"/>
            <a:ext cx="7686675" cy="339090"/>
          </a:xfrm>
          <a:custGeom>
            <a:avLst/>
            <a:gdLst/>
            <a:ahLst/>
            <a:cxnLst/>
            <a:rect l="l" t="t" r="r" b="b"/>
            <a:pathLst>
              <a:path w="7686675" h="339090">
                <a:moveTo>
                  <a:pt x="7212203" y="0"/>
                </a:moveTo>
                <a:lnTo>
                  <a:pt x="0" y="0"/>
                </a:lnTo>
                <a:lnTo>
                  <a:pt x="0" y="338558"/>
                </a:lnTo>
                <a:lnTo>
                  <a:pt x="7686675" y="338558"/>
                </a:lnTo>
                <a:lnTo>
                  <a:pt x="7212203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010536" y="6549364"/>
            <a:ext cx="946785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60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600" spc="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6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141761" y="6549364"/>
            <a:ext cx="69850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 spc="-19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pc="85"/>
              <a:t>G</a:t>
            </a:r>
            <a:r>
              <a:rPr dirty="0" spc="114"/>
              <a:t> </a:t>
            </a:r>
            <a:r>
              <a:rPr dirty="0"/>
              <a:t>R</a:t>
            </a:r>
            <a:r>
              <a:rPr dirty="0" spc="20"/>
              <a:t> </a:t>
            </a:r>
            <a:r>
              <a:rPr dirty="0" spc="235"/>
              <a:t>O</a:t>
            </a:r>
            <a:r>
              <a:rPr dirty="0" spc="60"/>
              <a:t> </a:t>
            </a:r>
            <a:r>
              <a:rPr dirty="0" spc="245"/>
              <a:t>W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4441827" y="6549364"/>
            <a:ext cx="69850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 spc="-19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/>
              <a:t>E</a:t>
            </a:r>
            <a:r>
              <a:rPr dirty="0" spc="85"/>
              <a:t> </a:t>
            </a:r>
            <a:r>
              <a:rPr dirty="0" spc="235"/>
              <a:t>X</a:t>
            </a:r>
            <a:r>
              <a:rPr dirty="0" spc="80"/>
              <a:t> </a:t>
            </a:r>
            <a:r>
              <a:rPr dirty="0" spc="160"/>
              <a:t>C</a:t>
            </a:r>
            <a:r>
              <a:rPr dirty="0" spc="75"/>
              <a:t> </a:t>
            </a:r>
            <a:r>
              <a:rPr dirty="0"/>
              <a:t>E</a:t>
            </a:r>
            <a:r>
              <a:rPr dirty="0" spc="90"/>
              <a:t> </a:t>
            </a:r>
            <a:r>
              <a:rPr dirty="0" spc="-50"/>
              <a:t>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References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4135" marR="1647189" indent="-52069">
              <a:lnSpc>
                <a:spcPct val="100000"/>
              </a:lnSpc>
              <a:spcBef>
                <a:spcPts val="100"/>
              </a:spcBef>
              <a:buAutoNum type="arabicPeriod" startAt="9"/>
              <a:tabLst>
                <a:tab pos="64135" algn="l"/>
                <a:tab pos="236220" algn="l"/>
              </a:tabLst>
            </a:pPr>
            <a:r>
              <a:rPr dirty="0"/>
              <a:t>	</a:t>
            </a:r>
            <a:r>
              <a:rPr dirty="0"/>
              <a:t>M.</a:t>
            </a:r>
            <a:r>
              <a:rPr dirty="0" spc="-50"/>
              <a:t> </a:t>
            </a:r>
            <a:r>
              <a:rPr dirty="0" spc="-30"/>
              <a:t>Hutter,</a:t>
            </a:r>
            <a:r>
              <a:rPr dirty="0" spc="-25"/>
              <a:t> </a:t>
            </a:r>
            <a:r>
              <a:rPr dirty="0"/>
              <a:t>C.</a:t>
            </a:r>
            <a:r>
              <a:rPr dirty="0" spc="-45"/>
              <a:t> </a:t>
            </a:r>
            <a:r>
              <a:rPr dirty="0"/>
              <a:t>Gehring,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M.</a:t>
            </a:r>
            <a:r>
              <a:rPr dirty="0" spc="-50"/>
              <a:t> </a:t>
            </a:r>
            <a:r>
              <a:rPr dirty="0"/>
              <a:t>Bloesch,</a:t>
            </a:r>
            <a:r>
              <a:rPr dirty="0" spc="-35"/>
              <a:t> </a:t>
            </a:r>
            <a:r>
              <a:rPr dirty="0"/>
              <a:t>"StarlETH: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40"/>
              <a:t> </a:t>
            </a:r>
            <a:r>
              <a:rPr dirty="0"/>
              <a:t>Compliant</a:t>
            </a:r>
            <a:r>
              <a:rPr dirty="0" spc="-35"/>
              <a:t> </a:t>
            </a:r>
            <a:r>
              <a:rPr dirty="0"/>
              <a:t>Quadrupedal</a:t>
            </a:r>
            <a:r>
              <a:rPr dirty="0" spc="-35"/>
              <a:t> </a:t>
            </a:r>
            <a:r>
              <a:rPr dirty="0" spc="-10"/>
              <a:t>Robot, </a:t>
            </a:r>
            <a:r>
              <a:rPr dirty="0"/>
              <a:t>Proc.</a:t>
            </a:r>
            <a:r>
              <a:rPr dirty="0" spc="-25"/>
              <a:t> </a:t>
            </a:r>
            <a:r>
              <a:rPr dirty="0"/>
              <a:t>IEEE</a:t>
            </a:r>
            <a:r>
              <a:rPr dirty="0" spc="-50"/>
              <a:t> </a:t>
            </a:r>
            <a:r>
              <a:rPr dirty="0"/>
              <a:t>IROS,</a:t>
            </a:r>
            <a:r>
              <a:rPr dirty="0" spc="-45"/>
              <a:t> </a:t>
            </a:r>
            <a:r>
              <a:rPr dirty="0" spc="-10"/>
              <a:t>2013.</a:t>
            </a:r>
          </a:p>
          <a:p>
            <a:pPr>
              <a:lnSpc>
                <a:spcPct val="100000"/>
              </a:lnSpc>
              <a:spcBef>
                <a:spcPts val="2125"/>
              </a:spcBef>
              <a:buFont typeface="Calibri"/>
              <a:buAutoNum type="arabicPeriod" startAt="9"/>
            </a:pPr>
          </a:p>
          <a:p>
            <a:pPr marL="64135" marR="760730" indent="-52069">
              <a:lnSpc>
                <a:spcPct val="100000"/>
              </a:lnSpc>
              <a:buAutoNum type="arabicPeriod" startAt="9"/>
              <a:tabLst>
                <a:tab pos="64135" algn="l"/>
                <a:tab pos="351790" algn="l"/>
              </a:tabLst>
            </a:pPr>
            <a:r>
              <a:rPr dirty="0"/>
              <a:t>	</a:t>
            </a:r>
            <a:r>
              <a:rPr dirty="0"/>
              <a:t>H.</a:t>
            </a:r>
            <a:r>
              <a:rPr dirty="0" spc="-85"/>
              <a:t> </a:t>
            </a:r>
            <a:r>
              <a:rPr dirty="0"/>
              <a:t>Kimura,</a:t>
            </a:r>
            <a:r>
              <a:rPr dirty="0" spc="-40"/>
              <a:t> </a:t>
            </a:r>
            <a:r>
              <a:rPr dirty="0" spc="-110"/>
              <a:t>Y.</a:t>
            </a:r>
            <a:r>
              <a:rPr dirty="0" spc="-10"/>
              <a:t> </a:t>
            </a:r>
            <a:r>
              <a:rPr dirty="0"/>
              <a:t>Fukuoka,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A.</a:t>
            </a:r>
            <a:r>
              <a:rPr dirty="0" spc="-55"/>
              <a:t> </a:t>
            </a:r>
            <a:r>
              <a:rPr dirty="0"/>
              <a:t>H.</a:t>
            </a:r>
            <a:r>
              <a:rPr dirty="0" spc="-35"/>
              <a:t> </a:t>
            </a:r>
            <a:r>
              <a:rPr dirty="0"/>
              <a:t>Cohen,</a:t>
            </a:r>
            <a:r>
              <a:rPr dirty="0" spc="-40"/>
              <a:t> </a:t>
            </a:r>
            <a:r>
              <a:rPr dirty="0"/>
              <a:t>"Adaptive</a:t>
            </a:r>
            <a:r>
              <a:rPr dirty="0" spc="-30"/>
              <a:t> </a:t>
            </a:r>
            <a:r>
              <a:rPr dirty="0"/>
              <a:t>Dynamic</a:t>
            </a:r>
            <a:r>
              <a:rPr dirty="0" spc="-45"/>
              <a:t> </a:t>
            </a:r>
            <a:r>
              <a:rPr dirty="0"/>
              <a:t>Walking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0"/>
              <a:t> </a:t>
            </a:r>
            <a:r>
              <a:rPr dirty="0"/>
              <a:t>a</a:t>
            </a:r>
            <a:r>
              <a:rPr dirty="0" spc="-35"/>
              <a:t> </a:t>
            </a:r>
            <a:r>
              <a:rPr dirty="0"/>
              <a:t>Quadruped</a:t>
            </a:r>
            <a:r>
              <a:rPr dirty="0" spc="-35"/>
              <a:t> </a:t>
            </a:r>
            <a:r>
              <a:rPr dirty="0" spc="-10"/>
              <a:t>Robot, </a:t>
            </a:r>
            <a:r>
              <a:rPr dirty="0"/>
              <a:t>Int.</a:t>
            </a:r>
            <a:r>
              <a:rPr dirty="0" spc="-60"/>
              <a:t> </a:t>
            </a:r>
            <a:r>
              <a:rPr dirty="0"/>
              <a:t>J.</a:t>
            </a:r>
            <a:r>
              <a:rPr dirty="0" spc="-65"/>
              <a:t> </a:t>
            </a:r>
            <a:r>
              <a:rPr dirty="0"/>
              <a:t>Robotics</a:t>
            </a:r>
            <a:r>
              <a:rPr dirty="0" spc="-45"/>
              <a:t> </a:t>
            </a:r>
            <a:r>
              <a:rPr dirty="0"/>
              <a:t>Res.,</a:t>
            </a:r>
            <a:r>
              <a:rPr dirty="0" spc="-50"/>
              <a:t> </a:t>
            </a:r>
            <a:r>
              <a:rPr dirty="0" spc="-10"/>
              <a:t>2007.</a:t>
            </a:r>
          </a:p>
          <a:p>
            <a:pPr>
              <a:lnSpc>
                <a:spcPct val="100000"/>
              </a:lnSpc>
              <a:spcBef>
                <a:spcPts val="2125"/>
              </a:spcBef>
              <a:buFont typeface="Calibri"/>
              <a:buAutoNum type="arabicPeriod" startAt="9"/>
            </a:pPr>
          </a:p>
          <a:p>
            <a:pPr marL="351790" marR="2877820" indent="-339725">
              <a:lnSpc>
                <a:spcPct val="100000"/>
              </a:lnSpc>
              <a:buAutoNum type="arabicPeriod" startAt="9"/>
              <a:tabLst>
                <a:tab pos="379730" algn="l"/>
              </a:tabLst>
            </a:pPr>
            <a:r>
              <a:rPr dirty="0"/>
              <a:t>J.</a:t>
            </a:r>
            <a:r>
              <a:rPr dirty="0" spc="-90"/>
              <a:t> </a:t>
            </a:r>
            <a:r>
              <a:rPr dirty="0"/>
              <a:t>Park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10"/>
              <a:t>Y.</a:t>
            </a:r>
            <a:r>
              <a:rPr dirty="0" spc="-10"/>
              <a:t> </a:t>
            </a:r>
            <a:r>
              <a:rPr dirty="0"/>
              <a:t>Oh,</a:t>
            </a:r>
            <a:r>
              <a:rPr dirty="0" spc="-35"/>
              <a:t> </a:t>
            </a:r>
            <a:r>
              <a:rPr dirty="0" spc="-20"/>
              <a:t>"Low-</a:t>
            </a:r>
            <a:r>
              <a:rPr dirty="0"/>
              <a:t>Cost</a:t>
            </a:r>
            <a:r>
              <a:rPr dirty="0" spc="-30"/>
              <a:t> </a:t>
            </a:r>
            <a:r>
              <a:rPr dirty="0"/>
              <a:t>Quadruped</a:t>
            </a:r>
            <a:r>
              <a:rPr dirty="0" spc="-15"/>
              <a:t> </a:t>
            </a:r>
            <a:r>
              <a:rPr dirty="0"/>
              <a:t>Robot</a:t>
            </a:r>
            <a:r>
              <a:rPr dirty="0" spc="-30"/>
              <a:t> </a:t>
            </a:r>
            <a:r>
              <a:rPr dirty="0"/>
              <a:t>Design</a:t>
            </a:r>
            <a:r>
              <a:rPr dirty="0" spc="-40"/>
              <a:t> </a:t>
            </a:r>
            <a:r>
              <a:rPr dirty="0"/>
              <a:t>with</a:t>
            </a:r>
            <a:r>
              <a:rPr dirty="0" spc="-20"/>
              <a:t> Trot</a:t>
            </a:r>
            <a:r>
              <a:rPr dirty="0" spc="-45"/>
              <a:t> </a:t>
            </a:r>
            <a:r>
              <a:rPr dirty="0" spc="-10"/>
              <a:t>Gait, </a:t>
            </a:r>
            <a:r>
              <a:rPr dirty="0" spc="-10"/>
              <a:t>	</a:t>
            </a:r>
            <a:r>
              <a:rPr dirty="0"/>
              <a:t>Proc.</a:t>
            </a:r>
            <a:r>
              <a:rPr dirty="0" spc="-30"/>
              <a:t> </a:t>
            </a:r>
            <a:r>
              <a:rPr dirty="0"/>
              <a:t>IEEE</a:t>
            </a:r>
            <a:r>
              <a:rPr dirty="0" spc="-35"/>
              <a:t> </a:t>
            </a:r>
            <a:r>
              <a:rPr dirty="0"/>
              <a:t>ICCAS,</a:t>
            </a:r>
            <a:r>
              <a:rPr dirty="0" spc="-25"/>
              <a:t> </a:t>
            </a:r>
            <a:r>
              <a:rPr dirty="0" spc="-10"/>
              <a:t>2015.</a:t>
            </a:r>
          </a:p>
          <a:p>
            <a:pPr>
              <a:lnSpc>
                <a:spcPct val="100000"/>
              </a:lnSpc>
              <a:spcBef>
                <a:spcPts val="2115"/>
              </a:spcBef>
              <a:buFont typeface="Calibri"/>
              <a:buAutoNum type="arabicPeriod" startAt="9"/>
            </a:pPr>
          </a:p>
          <a:p>
            <a:pPr marL="404495" indent="-391795">
              <a:lnSpc>
                <a:spcPct val="100000"/>
              </a:lnSpc>
              <a:buAutoNum type="arabicPeriod" startAt="9"/>
              <a:tabLst>
                <a:tab pos="404495" algn="l"/>
              </a:tabLst>
            </a:pPr>
            <a:r>
              <a:rPr dirty="0"/>
              <a:t>J.</a:t>
            </a:r>
            <a:r>
              <a:rPr dirty="0" spc="-50"/>
              <a:t> </a:t>
            </a:r>
            <a:r>
              <a:rPr dirty="0"/>
              <a:t>H.</a:t>
            </a:r>
            <a:r>
              <a:rPr dirty="0" spc="-45"/>
              <a:t> </a:t>
            </a:r>
            <a:r>
              <a:rPr dirty="0"/>
              <a:t>Kim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H.</a:t>
            </a:r>
            <a:r>
              <a:rPr dirty="0" spc="-45"/>
              <a:t> </a:t>
            </a:r>
            <a:r>
              <a:rPr dirty="0"/>
              <a:t>S.</a:t>
            </a:r>
            <a:r>
              <a:rPr dirty="0" spc="-40"/>
              <a:t> </a:t>
            </a:r>
            <a:r>
              <a:rPr dirty="0"/>
              <a:t>Lee,</a:t>
            </a:r>
            <a:r>
              <a:rPr dirty="0" spc="-40"/>
              <a:t> </a:t>
            </a:r>
            <a:r>
              <a:rPr dirty="0"/>
              <a:t>"Control</a:t>
            </a:r>
            <a:r>
              <a:rPr dirty="0" spc="-25"/>
              <a:t> </a:t>
            </a:r>
            <a:r>
              <a:rPr dirty="0" spc="-10"/>
              <a:t>Strategies</a:t>
            </a:r>
            <a:r>
              <a:rPr dirty="0" spc="-50"/>
              <a:t> </a:t>
            </a:r>
            <a:r>
              <a:rPr dirty="0"/>
              <a:t>for</a:t>
            </a:r>
            <a:r>
              <a:rPr dirty="0" spc="-45"/>
              <a:t> </a:t>
            </a:r>
            <a:r>
              <a:rPr dirty="0"/>
              <a:t>Quadruped</a:t>
            </a:r>
            <a:r>
              <a:rPr dirty="0" spc="-15"/>
              <a:t> </a:t>
            </a:r>
            <a:r>
              <a:rPr dirty="0"/>
              <a:t>Robots:</a:t>
            </a:r>
            <a:r>
              <a:rPr dirty="0" spc="-35"/>
              <a:t> </a:t>
            </a:r>
            <a:r>
              <a:rPr dirty="0"/>
              <a:t>A</a:t>
            </a:r>
            <a:r>
              <a:rPr dirty="0" spc="-50"/>
              <a:t> </a:t>
            </a:r>
            <a:r>
              <a:rPr dirty="0" spc="-10"/>
              <a:t>Survey,"</a:t>
            </a:r>
            <a:r>
              <a:rPr dirty="0" spc="-35"/>
              <a:t> </a:t>
            </a:r>
            <a:r>
              <a:rPr dirty="0"/>
              <a:t>Proc.</a:t>
            </a:r>
            <a:r>
              <a:rPr dirty="0" spc="-35"/>
              <a:t> </a:t>
            </a:r>
            <a:r>
              <a:rPr dirty="0"/>
              <a:t>IEEE</a:t>
            </a:r>
            <a:r>
              <a:rPr dirty="0" spc="-60"/>
              <a:t> </a:t>
            </a:r>
            <a:r>
              <a:rPr dirty="0"/>
              <a:t>ICAR,</a:t>
            </a:r>
            <a:r>
              <a:rPr dirty="0" spc="-40"/>
              <a:t> </a:t>
            </a:r>
            <a:r>
              <a:rPr dirty="0" spc="-10"/>
              <a:t>2002</a:t>
            </a:r>
            <a:r>
              <a:rPr dirty="0" sz="2000" spc="-10"/>
              <a:t>.</a:t>
            </a:r>
            <a:endParaRPr sz="2000"/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48288" y="105181"/>
            <a:ext cx="619963" cy="706856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0" y="6508267"/>
            <a:ext cx="7686675" cy="339090"/>
          </a:xfrm>
          <a:custGeom>
            <a:avLst/>
            <a:gdLst/>
            <a:ahLst/>
            <a:cxnLst/>
            <a:rect l="l" t="t" r="r" b="b"/>
            <a:pathLst>
              <a:path w="7686675" h="339090">
                <a:moveTo>
                  <a:pt x="7212203" y="0"/>
                </a:moveTo>
                <a:lnTo>
                  <a:pt x="0" y="0"/>
                </a:lnTo>
                <a:lnTo>
                  <a:pt x="0" y="338558"/>
                </a:lnTo>
                <a:lnTo>
                  <a:pt x="7686675" y="338558"/>
                </a:lnTo>
                <a:lnTo>
                  <a:pt x="7212203" y="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010536" y="6549364"/>
            <a:ext cx="946785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60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600" spc="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6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141761" y="6549364"/>
            <a:ext cx="69850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 spc="-19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pc="85"/>
              <a:t>G</a:t>
            </a:r>
            <a:r>
              <a:rPr dirty="0" spc="114"/>
              <a:t> </a:t>
            </a:r>
            <a:r>
              <a:rPr dirty="0"/>
              <a:t>R</a:t>
            </a:r>
            <a:r>
              <a:rPr dirty="0" spc="20"/>
              <a:t> </a:t>
            </a:r>
            <a:r>
              <a:rPr dirty="0" spc="235"/>
              <a:t>O</a:t>
            </a:r>
            <a:r>
              <a:rPr dirty="0" spc="60"/>
              <a:t> </a:t>
            </a:r>
            <a:r>
              <a:rPr dirty="0" spc="245"/>
              <a:t>W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4441827" y="6549364"/>
            <a:ext cx="69850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 spc="-19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/>
              <a:t>E</a:t>
            </a:r>
            <a:r>
              <a:rPr dirty="0" spc="85"/>
              <a:t> </a:t>
            </a:r>
            <a:r>
              <a:rPr dirty="0" spc="235"/>
              <a:t>X</a:t>
            </a:r>
            <a:r>
              <a:rPr dirty="0" spc="80"/>
              <a:t> </a:t>
            </a:r>
            <a:r>
              <a:rPr dirty="0" spc="160"/>
              <a:t>C</a:t>
            </a:r>
            <a:r>
              <a:rPr dirty="0" spc="75"/>
              <a:t> </a:t>
            </a:r>
            <a:r>
              <a:rPr dirty="0"/>
              <a:t>E</a:t>
            </a:r>
            <a:r>
              <a:rPr dirty="0" spc="90"/>
              <a:t> </a:t>
            </a:r>
            <a:r>
              <a:rPr dirty="0" spc="-50"/>
              <a:t>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045" y="478027"/>
            <a:ext cx="328422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INTRODUCTION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010536" y="6549364"/>
            <a:ext cx="946785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60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600" spc="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6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141761" y="6549364"/>
            <a:ext cx="69850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 spc="-19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pc="85"/>
              <a:t>G</a:t>
            </a:r>
            <a:r>
              <a:rPr dirty="0" spc="114"/>
              <a:t> </a:t>
            </a:r>
            <a:r>
              <a:rPr dirty="0"/>
              <a:t>R</a:t>
            </a:r>
            <a:r>
              <a:rPr dirty="0" spc="20"/>
              <a:t> </a:t>
            </a:r>
            <a:r>
              <a:rPr dirty="0" spc="235"/>
              <a:t>O</a:t>
            </a:r>
            <a:r>
              <a:rPr dirty="0" spc="60"/>
              <a:t> </a:t>
            </a:r>
            <a:r>
              <a:rPr dirty="0" spc="245"/>
              <a:t>W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4441827" y="6549364"/>
            <a:ext cx="69850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 spc="-19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/>
              <a:t>E</a:t>
            </a:r>
            <a:r>
              <a:rPr dirty="0" spc="85"/>
              <a:t> </a:t>
            </a:r>
            <a:r>
              <a:rPr dirty="0" spc="235"/>
              <a:t>X</a:t>
            </a:r>
            <a:r>
              <a:rPr dirty="0" spc="80"/>
              <a:t> </a:t>
            </a:r>
            <a:r>
              <a:rPr dirty="0" spc="160"/>
              <a:t>C</a:t>
            </a:r>
            <a:r>
              <a:rPr dirty="0" spc="75"/>
              <a:t> </a:t>
            </a:r>
            <a:r>
              <a:rPr dirty="0"/>
              <a:t>E</a:t>
            </a:r>
            <a:r>
              <a:rPr dirty="0" spc="90"/>
              <a:t> </a:t>
            </a:r>
            <a:r>
              <a:rPr dirty="0" spc="-50"/>
              <a:t>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96900" y="2482722"/>
            <a:ext cx="11459210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Our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quadruped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search-and-</a:t>
            </a:r>
            <a:r>
              <a:rPr dirty="0" sz="2400">
                <a:latin typeface="Calibri"/>
                <a:cs typeface="Calibri"/>
              </a:rPr>
              <a:t>rescue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robot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excels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all-terrain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mobility,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navigating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rough </a:t>
            </a:r>
            <a:r>
              <a:rPr dirty="0" sz="2400">
                <a:latin typeface="Calibri"/>
                <a:cs typeface="Calibri"/>
              </a:rPr>
              <a:t>surfaces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where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wheeled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robots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fail.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Using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inverse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kinematics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trot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gait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algorithm,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it </a:t>
            </a:r>
            <a:r>
              <a:rPr dirty="0" sz="2400">
                <a:latin typeface="Calibri"/>
                <a:cs typeface="Calibri"/>
              </a:rPr>
              <a:t>ensures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precise,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stable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movement.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Equipped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ultrasonic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sensor,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detects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obstacles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adapts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real-</a:t>
            </a:r>
            <a:r>
              <a:rPr dirty="0" sz="2400">
                <a:latin typeface="Calibri"/>
                <a:cs typeface="Calibri"/>
              </a:rPr>
              <a:t>time.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Designed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autonomous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navigation,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enhances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disaster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response, exploration,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surveillance.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OBJECTIVES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010536" y="6549364"/>
            <a:ext cx="946785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60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600" spc="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6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141761" y="6549364"/>
            <a:ext cx="69850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 spc="-19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pc="85"/>
              <a:t>G</a:t>
            </a:r>
            <a:r>
              <a:rPr dirty="0" spc="114"/>
              <a:t> </a:t>
            </a:r>
            <a:r>
              <a:rPr dirty="0"/>
              <a:t>R</a:t>
            </a:r>
            <a:r>
              <a:rPr dirty="0" spc="20"/>
              <a:t> </a:t>
            </a:r>
            <a:r>
              <a:rPr dirty="0" spc="235"/>
              <a:t>O</a:t>
            </a:r>
            <a:r>
              <a:rPr dirty="0" spc="60"/>
              <a:t> </a:t>
            </a:r>
            <a:r>
              <a:rPr dirty="0" spc="245"/>
              <a:t>W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4441827" y="6549364"/>
            <a:ext cx="69850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 spc="-19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/>
              <a:t>E</a:t>
            </a:r>
            <a:r>
              <a:rPr dirty="0" spc="85"/>
              <a:t> </a:t>
            </a:r>
            <a:r>
              <a:rPr dirty="0" spc="235"/>
              <a:t>X</a:t>
            </a:r>
            <a:r>
              <a:rPr dirty="0" spc="80"/>
              <a:t> </a:t>
            </a:r>
            <a:r>
              <a:rPr dirty="0" spc="160"/>
              <a:t>C</a:t>
            </a:r>
            <a:r>
              <a:rPr dirty="0" spc="75"/>
              <a:t> </a:t>
            </a:r>
            <a:r>
              <a:rPr dirty="0"/>
              <a:t>E</a:t>
            </a:r>
            <a:r>
              <a:rPr dirty="0" spc="90"/>
              <a:t> </a:t>
            </a:r>
            <a:r>
              <a:rPr dirty="0" spc="-50"/>
              <a:t>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07263" y="2917316"/>
            <a:ext cx="1137602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10">
                <a:latin typeface="Calibri"/>
                <a:cs typeface="Calibri"/>
              </a:rPr>
              <a:t>To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design</a:t>
            </a:r>
            <a:r>
              <a:rPr dirty="0" sz="2400" spc="-1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develop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quadruped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robot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capable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executing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coordinated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locomotion </a:t>
            </a:r>
            <a:r>
              <a:rPr dirty="0" sz="2400">
                <a:latin typeface="Calibri"/>
                <a:cs typeface="Calibri"/>
              </a:rPr>
              <a:t>using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predefined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gait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algorithm,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leveraging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12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DS3235MG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servos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controlled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via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PCA9685 </a:t>
            </a:r>
            <a:r>
              <a:rPr dirty="0" sz="2400">
                <a:latin typeface="Calibri"/>
                <a:cs typeface="Calibri"/>
              </a:rPr>
              <a:t>motor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driver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precise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movement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control.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Literature</a:t>
            </a:r>
            <a:r>
              <a:rPr dirty="0" spc="-100"/>
              <a:t> </a:t>
            </a:r>
            <a:r>
              <a:rPr dirty="0" spc="-10"/>
              <a:t>Review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010536" y="6549364"/>
            <a:ext cx="946785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60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600" spc="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6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141761" y="6549364"/>
            <a:ext cx="69850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 spc="-19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pc="85"/>
              <a:t>G</a:t>
            </a:r>
            <a:r>
              <a:rPr dirty="0" spc="114"/>
              <a:t> </a:t>
            </a:r>
            <a:r>
              <a:rPr dirty="0"/>
              <a:t>R</a:t>
            </a:r>
            <a:r>
              <a:rPr dirty="0" spc="20"/>
              <a:t> </a:t>
            </a:r>
            <a:r>
              <a:rPr dirty="0" spc="235"/>
              <a:t>O</a:t>
            </a:r>
            <a:r>
              <a:rPr dirty="0" spc="60"/>
              <a:t> </a:t>
            </a:r>
            <a:r>
              <a:rPr dirty="0" spc="245"/>
              <a:t>W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4441827" y="6549364"/>
            <a:ext cx="69850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 spc="-19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/>
              <a:t>E</a:t>
            </a:r>
            <a:r>
              <a:rPr dirty="0" spc="85"/>
              <a:t> </a:t>
            </a:r>
            <a:r>
              <a:rPr dirty="0" spc="235"/>
              <a:t>X</a:t>
            </a:r>
            <a:r>
              <a:rPr dirty="0" spc="80"/>
              <a:t> </a:t>
            </a:r>
            <a:r>
              <a:rPr dirty="0" spc="160"/>
              <a:t>C</a:t>
            </a:r>
            <a:r>
              <a:rPr dirty="0" spc="75"/>
              <a:t> </a:t>
            </a:r>
            <a:r>
              <a:rPr dirty="0"/>
              <a:t>E</a:t>
            </a:r>
            <a:r>
              <a:rPr dirty="0" spc="90"/>
              <a:t> </a:t>
            </a:r>
            <a:r>
              <a:rPr dirty="0" spc="-50"/>
              <a:t>L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207848" y="1354963"/>
          <a:ext cx="11852910" cy="499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9944"/>
                <a:gridCol w="2859405"/>
                <a:gridCol w="3991609"/>
                <a:gridCol w="4082415"/>
              </a:tblGrid>
              <a:tr h="7537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Sl.No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68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Title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68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Authors</a:t>
                      </a: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Publications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68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Techniques</a:t>
                      </a: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Observations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68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</a:tr>
              <a:tr h="4244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2400" spc="-5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1066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 marR="257810">
                        <a:lnSpc>
                          <a:spcPct val="10000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Intelligent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Control</a:t>
                      </a:r>
                      <a:r>
                        <a:rPr dirty="0" sz="18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of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Multilegged</a:t>
                      </a:r>
                      <a:r>
                        <a:rPr dirty="0" sz="18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Robot</a:t>
                      </a:r>
                      <a:r>
                        <a:rPr dirty="0" sz="18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Smooth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Motion: A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Review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2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 marR="285115">
                        <a:lnSpc>
                          <a:spcPct val="100000"/>
                        </a:lnSpc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Yongyong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Zhao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et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al.,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published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 i="1">
                          <a:latin typeface="Calibri"/>
                          <a:cs typeface="Calibri"/>
                        </a:rPr>
                        <a:t>IEEE </a:t>
                      </a:r>
                      <a:r>
                        <a:rPr dirty="0" sz="1800" i="1">
                          <a:latin typeface="Calibri"/>
                          <a:cs typeface="Calibri"/>
                        </a:rPr>
                        <a:t>Access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18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2023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8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 marR="210820">
                        <a:lnSpc>
                          <a:spcPct val="10000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study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examines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different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gait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patterns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their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mechanical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aspects.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It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finds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that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trot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gait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algorithm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is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efficient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stable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quadruped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motion.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488" y="223774"/>
            <a:ext cx="505714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Literature</a:t>
            </a:r>
            <a:r>
              <a:rPr dirty="0" spc="-65"/>
              <a:t> </a:t>
            </a:r>
            <a:r>
              <a:rPr dirty="0"/>
              <a:t>Review</a:t>
            </a:r>
            <a:r>
              <a:rPr dirty="0" spc="-45"/>
              <a:t> </a:t>
            </a:r>
            <a:r>
              <a:rPr dirty="0" spc="-10"/>
              <a:t>(Contd…)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010536" y="6549364"/>
            <a:ext cx="946785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60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600" spc="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6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141761" y="6549364"/>
            <a:ext cx="69850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 spc="-19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pc="85"/>
              <a:t>G</a:t>
            </a:r>
            <a:r>
              <a:rPr dirty="0" spc="114"/>
              <a:t> </a:t>
            </a:r>
            <a:r>
              <a:rPr dirty="0"/>
              <a:t>R</a:t>
            </a:r>
            <a:r>
              <a:rPr dirty="0" spc="20"/>
              <a:t> </a:t>
            </a:r>
            <a:r>
              <a:rPr dirty="0" spc="235"/>
              <a:t>O</a:t>
            </a:r>
            <a:r>
              <a:rPr dirty="0" spc="60"/>
              <a:t> </a:t>
            </a:r>
            <a:r>
              <a:rPr dirty="0" spc="245"/>
              <a:t>W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4441827" y="6549364"/>
            <a:ext cx="69850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 spc="-19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/>
              <a:t>E</a:t>
            </a:r>
            <a:r>
              <a:rPr dirty="0" spc="85"/>
              <a:t> </a:t>
            </a:r>
            <a:r>
              <a:rPr dirty="0" spc="235"/>
              <a:t>X</a:t>
            </a:r>
            <a:r>
              <a:rPr dirty="0" spc="80"/>
              <a:t> </a:t>
            </a:r>
            <a:r>
              <a:rPr dirty="0" spc="160"/>
              <a:t>C</a:t>
            </a:r>
            <a:r>
              <a:rPr dirty="0" spc="75"/>
              <a:t> </a:t>
            </a:r>
            <a:r>
              <a:rPr dirty="0"/>
              <a:t>E</a:t>
            </a:r>
            <a:r>
              <a:rPr dirty="0" spc="90"/>
              <a:t> </a:t>
            </a:r>
            <a:r>
              <a:rPr dirty="0" spc="-50"/>
              <a:t>L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207924" y="960627"/>
          <a:ext cx="11852910" cy="5268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1385"/>
                <a:gridCol w="2847340"/>
                <a:gridCol w="3954779"/>
                <a:gridCol w="4040504"/>
              </a:tblGrid>
              <a:tr h="429895"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Sl.No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Title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950594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Authors</a:t>
                      </a: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6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Publications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Techniques</a:t>
                      </a: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dirty="0" sz="16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Observations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</a:tr>
              <a:tr h="2384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 marR="919480">
                        <a:lnSpc>
                          <a:spcPct val="10000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ANYmal: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Dynamic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Quadruped</a:t>
                      </a:r>
                      <a:r>
                        <a:rPr dirty="0" sz="18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Robot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 marR="952500">
                        <a:lnSpc>
                          <a:spcPct val="10000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Hutter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et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al.,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i="1">
                          <a:latin typeface="Calibri"/>
                          <a:cs typeface="Calibri"/>
                        </a:rPr>
                        <a:t>IEEE</a:t>
                      </a:r>
                      <a:r>
                        <a:rPr dirty="0" sz="1800" spc="-65" i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i="1">
                          <a:latin typeface="Calibri"/>
                          <a:cs typeface="Calibri"/>
                        </a:rPr>
                        <a:t>Robotics</a:t>
                      </a:r>
                      <a:r>
                        <a:rPr dirty="0" sz="1800" spc="-35" i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 i="1">
                          <a:latin typeface="Calibri"/>
                          <a:cs typeface="Calibri"/>
                        </a:rPr>
                        <a:t>and </a:t>
                      </a:r>
                      <a:r>
                        <a:rPr dirty="0" sz="1800" i="1">
                          <a:latin typeface="Calibri"/>
                          <a:cs typeface="Calibri"/>
                        </a:rPr>
                        <a:t>Automation</a:t>
                      </a:r>
                      <a:r>
                        <a:rPr dirty="0" sz="1800" spc="-65" i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i="1">
                          <a:latin typeface="Calibri"/>
                          <a:cs typeface="Calibri"/>
                        </a:rPr>
                        <a:t>Letters</a:t>
                      </a:r>
                      <a:r>
                        <a:rPr dirty="0" sz="1800" spc="-60" i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i="1">
                          <a:latin typeface="Calibri"/>
                          <a:cs typeface="Calibri"/>
                        </a:rPr>
                        <a:t>(RAL)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2017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 marR="377190">
                        <a:lnSpc>
                          <a:spcPct val="10000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ANYmal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dynamic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quadruped robot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designed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agile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locomotion.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It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efficiently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moves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across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terrains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with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precise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motor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control.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</a:tr>
              <a:tr h="2454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8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Cheetah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3: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Blind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Locomotion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Kim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et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al.,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i="1">
                          <a:latin typeface="Calibri"/>
                          <a:cs typeface="Calibri"/>
                        </a:rPr>
                        <a:t>IEEE/RSJ</a:t>
                      </a:r>
                      <a:r>
                        <a:rPr dirty="0" sz="1800" spc="-20" i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i="1">
                          <a:latin typeface="Calibri"/>
                          <a:cs typeface="Calibri"/>
                        </a:rPr>
                        <a:t>IROS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2018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 marR="255270">
                        <a:lnSpc>
                          <a:spcPct val="10000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While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Cheetah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achieve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blind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locomotion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using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proprioceptive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feedback,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this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project</a:t>
                      </a:r>
                      <a:r>
                        <a:rPr dirty="0" sz="18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focuses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on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implementing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basic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gait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controlled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locomotion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using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position-controlled servos.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270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607" y="216484"/>
            <a:ext cx="505714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Literature</a:t>
            </a:r>
            <a:r>
              <a:rPr dirty="0" spc="-65"/>
              <a:t> </a:t>
            </a:r>
            <a:r>
              <a:rPr dirty="0"/>
              <a:t>Review</a:t>
            </a:r>
            <a:r>
              <a:rPr dirty="0" spc="-50"/>
              <a:t> </a:t>
            </a:r>
            <a:r>
              <a:rPr dirty="0" spc="-10"/>
              <a:t>(Contd…)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010536" y="6549364"/>
            <a:ext cx="946785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60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600" spc="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6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141761" y="6549364"/>
            <a:ext cx="69850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 spc="-19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pc="85"/>
              <a:t>G</a:t>
            </a:r>
            <a:r>
              <a:rPr dirty="0" spc="114"/>
              <a:t> </a:t>
            </a:r>
            <a:r>
              <a:rPr dirty="0"/>
              <a:t>R</a:t>
            </a:r>
            <a:r>
              <a:rPr dirty="0" spc="20"/>
              <a:t> </a:t>
            </a:r>
            <a:r>
              <a:rPr dirty="0" spc="235"/>
              <a:t>O</a:t>
            </a:r>
            <a:r>
              <a:rPr dirty="0" spc="60"/>
              <a:t> </a:t>
            </a:r>
            <a:r>
              <a:rPr dirty="0" spc="245"/>
              <a:t>W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4441827" y="6549364"/>
            <a:ext cx="69850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 spc="-19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/>
              <a:t>E</a:t>
            </a:r>
            <a:r>
              <a:rPr dirty="0" spc="85"/>
              <a:t> </a:t>
            </a:r>
            <a:r>
              <a:rPr dirty="0" spc="235"/>
              <a:t>X</a:t>
            </a:r>
            <a:r>
              <a:rPr dirty="0" spc="80"/>
              <a:t> </a:t>
            </a:r>
            <a:r>
              <a:rPr dirty="0" spc="160"/>
              <a:t>C</a:t>
            </a:r>
            <a:r>
              <a:rPr dirty="0" spc="75"/>
              <a:t> </a:t>
            </a:r>
            <a:r>
              <a:rPr dirty="0"/>
              <a:t>E</a:t>
            </a:r>
            <a:r>
              <a:rPr dirty="0" spc="90"/>
              <a:t> </a:t>
            </a:r>
            <a:r>
              <a:rPr dirty="0" spc="-50"/>
              <a:t>L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257809" y="960627"/>
          <a:ext cx="11784330" cy="5540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9000"/>
                <a:gridCol w="2837179"/>
                <a:gridCol w="3956685"/>
                <a:gridCol w="4010659"/>
              </a:tblGrid>
              <a:tr h="5111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Sl.No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68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Title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68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Authors</a:t>
                      </a: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Publications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68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Techniques</a:t>
                      </a: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Observations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68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</a:tr>
              <a:tr h="214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 marR="232410">
                        <a:lnSpc>
                          <a:spcPct val="10000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Vision-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Assisted</a:t>
                      </a:r>
                      <a:r>
                        <a:rPr dirty="0" sz="18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Quadruped Control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 marR="582295">
                        <a:lnSpc>
                          <a:spcPct val="10000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Kolvenbach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et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al.,IEEE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i="1">
                          <a:latin typeface="Calibri"/>
                          <a:cs typeface="Calibri"/>
                        </a:rPr>
                        <a:t>Robotics</a:t>
                      </a:r>
                      <a:r>
                        <a:rPr dirty="0" sz="1800" spc="-35" i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 i="1">
                          <a:latin typeface="Calibri"/>
                          <a:cs typeface="Calibri"/>
                        </a:rPr>
                        <a:t>and </a:t>
                      </a:r>
                      <a:r>
                        <a:rPr dirty="0" sz="1800" i="1">
                          <a:latin typeface="Calibri"/>
                          <a:cs typeface="Calibri"/>
                        </a:rPr>
                        <a:t>Automation</a:t>
                      </a:r>
                      <a:r>
                        <a:rPr dirty="0" sz="1800" spc="-65" i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i="1">
                          <a:latin typeface="Calibri"/>
                          <a:cs typeface="Calibri"/>
                        </a:rPr>
                        <a:t>Letters</a:t>
                      </a:r>
                      <a:r>
                        <a:rPr dirty="0" sz="1800" spc="-60" i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i="1">
                          <a:latin typeface="Calibri"/>
                          <a:cs typeface="Calibri"/>
                        </a:rPr>
                        <a:t>(RAL)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2019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5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 marR="89535">
                        <a:lnSpc>
                          <a:spcPct val="100000"/>
                        </a:lnSpc>
                      </a:pPr>
                      <a:r>
                        <a:rPr dirty="0" sz="1800" spc="-10">
                          <a:latin typeface="Calibri"/>
                          <a:cs typeface="Calibri"/>
                        </a:rPr>
                        <a:t>Demonstrate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how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sensor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integration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and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perception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enhance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quadruped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robot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stability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decision-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making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complex terrains.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482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</a:tr>
              <a:tr h="288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864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 marR="270510">
                        <a:lnSpc>
                          <a:spcPct val="10000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BigDog: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Rough-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Terrain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Quadruped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 marR="917575">
                        <a:lnSpc>
                          <a:spcPct val="10000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Raibert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et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al.,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IEEE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Robotics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and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Automation,</a:t>
                      </a:r>
                      <a:r>
                        <a:rPr dirty="0" sz="1800" spc="-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2008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68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 marR="340995">
                        <a:lnSpc>
                          <a:spcPct val="10000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BigDog</a:t>
                      </a:r>
                      <a:r>
                        <a:rPr dirty="0" sz="18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utilizes</a:t>
                      </a:r>
                      <a:r>
                        <a:rPr dirty="0" sz="18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hydraulic</a:t>
                      </a:r>
                      <a:r>
                        <a:rPr dirty="0" sz="18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actuators</a:t>
                      </a:r>
                      <a:r>
                        <a:rPr dirty="0" sz="18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and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dynamic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stability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control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navigate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rough</a:t>
                      </a:r>
                      <a:r>
                        <a:rPr dirty="0" sz="1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terrain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carry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heavy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loads, showcasing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robustness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extreme environments.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607" y="277749"/>
            <a:ext cx="505714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Literature</a:t>
            </a:r>
            <a:r>
              <a:rPr dirty="0" spc="-80"/>
              <a:t> </a:t>
            </a:r>
            <a:r>
              <a:rPr dirty="0"/>
              <a:t>Review</a:t>
            </a:r>
            <a:r>
              <a:rPr dirty="0" spc="-65"/>
              <a:t> </a:t>
            </a:r>
            <a:r>
              <a:rPr dirty="0" spc="-10"/>
              <a:t>(Contd…)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010536" y="6549364"/>
            <a:ext cx="946785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60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600" spc="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6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141761" y="6549364"/>
            <a:ext cx="69850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 spc="-19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pc="85"/>
              <a:t>G</a:t>
            </a:r>
            <a:r>
              <a:rPr dirty="0" spc="114"/>
              <a:t> </a:t>
            </a:r>
            <a:r>
              <a:rPr dirty="0"/>
              <a:t>R</a:t>
            </a:r>
            <a:r>
              <a:rPr dirty="0" spc="20"/>
              <a:t> </a:t>
            </a:r>
            <a:r>
              <a:rPr dirty="0" spc="235"/>
              <a:t>O</a:t>
            </a:r>
            <a:r>
              <a:rPr dirty="0" spc="60"/>
              <a:t> </a:t>
            </a:r>
            <a:r>
              <a:rPr dirty="0" spc="245"/>
              <a:t>W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4441827" y="6549364"/>
            <a:ext cx="69850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 spc="-19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/>
              <a:t>E</a:t>
            </a:r>
            <a:r>
              <a:rPr dirty="0" spc="85"/>
              <a:t> </a:t>
            </a:r>
            <a:r>
              <a:rPr dirty="0" spc="235"/>
              <a:t>X</a:t>
            </a:r>
            <a:r>
              <a:rPr dirty="0" spc="80"/>
              <a:t> </a:t>
            </a:r>
            <a:r>
              <a:rPr dirty="0" spc="160"/>
              <a:t>C</a:t>
            </a:r>
            <a:r>
              <a:rPr dirty="0" spc="75"/>
              <a:t> </a:t>
            </a:r>
            <a:r>
              <a:rPr dirty="0"/>
              <a:t>E</a:t>
            </a:r>
            <a:r>
              <a:rPr dirty="0" spc="90"/>
              <a:t> </a:t>
            </a:r>
            <a:r>
              <a:rPr dirty="0" spc="-50"/>
              <a:t>L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257809" y="960627"/>
          <a:ext cx="11784330" cy="5540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9000"/>
                <a:gridCol w="2837179"/>
                <a:gridCol w="3956685"/>
                <a:gridCol w="4010659"/>
              </a:tblGrid>
              <a:tr h="5111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Sl.No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68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Title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68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Authors</a:t>
                      </a: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Publications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68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Techniques</a:t>
                      </a: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b="1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6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 b="1">
                          <a:latin typeface="Times New Roman"/>
                          <a:cs typeface="Times New Roman"/>
                        </a:rPr>
                        <a:t>Observations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68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</a:tr>
              <a:tr h="2148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 marR="574040">
                        <a:lnSpc>
                          <a:spcPct val="10000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Dynamic</a:t>
                      </a:r>
                      <a:r>
                        <a:rPr dirty="0" sz="1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locomotion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of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quadruped</a:t>
                      </a:r>
                      <a:r>
                        <a:rPr dirty="0" sz="1800" spc="-1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robots.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 marR="803910">
                        <a:lnSpc>
                          <a:spcPct val="100000"/>
                        </a:lnSpc>
                      </a:pPr>
                      <a:r>
                        <a:rPr dirty="0" sz="1800" spc="-125">
                          <a:latin typeface="Calibri"/>
                          <a:cs typeface="Calibri"/>
                        </a:rPr>
                        <a:t>P.</a:t>
                      </a:r>
                      <a:r>
                        <a:rPr dirty="0" sz="18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M.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Wensing,</a:t>
                      </a:r>
                      <a:r>
                        <a:rPr dirty="0" sz="1800" spc="3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S.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Kim</a:t>
                      </a:r>
                      <a:r>
                        <a:rPr dirty="0" sz="18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J.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Lee,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IEEE/RSJ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IROS,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2018.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5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 marR="247015">
                        <a:lnSpc>
                          <a:spcPct val="100000"/>
                        </a:lnSpc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Explore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how</a:t>
                      </a:r>
                      <a:r>
                        <a:rPr dirty="0" sz="18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sensor</a:t>
                      </a:r>
                      <a:r>
                        <a:rPr dirty="0" sz="18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integration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25">
                          <a:latin typeface="Calibri"/>
                          <a:cs typeface="Calibri"/>
                        </a:rPr>
                        <a:t>and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perception contribute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8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improving</a:t>
                      </a:r>
                      <a:r>
                        <a:rPr dirty="0" sz="1800" spc="-20">
                          <a:latin typeface="Calibri"/>
                          <a:cs typeface="Calibri"/>
                        </a:rPr>
                        <a:t> gait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selection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planning</a:t>
                      </a:r>
                      <a:r>
                        <a:rPr dirty="0" sz="18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quadruped robots.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482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</a:tr>
              <a:tr h="2880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0489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METHODOLOGY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010536" y="6549364"/>
            <a:ext cx="946785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60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600" spc="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6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141761" y="6549364"/>
            <a:ext cx="69850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 spc="-19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pc="85"/>
              <a:t>G</a:t>
            </a:r>
            <a:r>
              <a:rPr dirty="0" spc="114"/>
              <a:t> </a:t>
            </a:r>
            <a:r>
              <a:rPr dirty="0"/>
              <a:t>R</a:t>
            </a:r>
            <a:r>
              <a:rPr dirty="0" spc="20"/>
              <a:t> </a:t>
            </a:r>
            <a:r>
              <a:rPr dirty="0" spc="235"/>
              <a:t>O</a:t>
            </a:r>
            <a:r>
              <a:rPr dirty="0" spc="60"/>
              <a:t> </a:t>
            </a:r>
            <a:r>
              <a:rPr dirty="0" spc="245"/>
              <a:t>W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4441827" y="6549364"/>
            <a:ext cx="69850" cy="260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 sz="1600" spc="-19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05"/>
              </a:lnSpc>
            </a:pPr>
            <a:r>
              <a:rPr dirty="0"/>
              <a:t>E</a:t>
            </a:r>
            <a:r>
              <a:rPr dirty="0" spc="85"/>
              <a:t> </a:t>
            </a:r>
            <a:r>
              <a:rPr dirty="0" spc="235"/>
              <a:t>X</a:t>
            </a:r>
            <a:r>
              <a:rPr dirty="0" spc="80"/>
              <a:t> </a:t>
            </a:r>
            <a:r>
              <a:rPr dirty="0" spc="160"/>
              <a:t>C</a:t>
            </a:r>
            <a:r>
              <a:rPr dirty="0" spc="75"/>
              <a:t> </a:t>
            </a:r>
            <a:r>
              <a:rPr dirty="0"/>
              <a:t>E</a:t>
            </a:r>
            <a:r>
              <a:rPr dirty="0" spc="90"/>
              <a:t> </a:t>
            </a:r>
            <a:r>
              <a:rPr dirty="0" spc="-50"/>
              <a:t>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4500" y="1560702"/>
            <a:ext cx="7112634" cy="28314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00330" indent="-97155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0330" algn="l"/>
              </a:tabLst>
            </a:pPr>
            <a:r>
              <a:rPr dirty="0" sz="2000" b="1">
                <a:latin typeface="Calibri"/>
                <a:cs typeface="Calibri"/>
              </a:rPr>
              <a:t>Concept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&amp;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Design</a:t>
            </a:r>
            <a:endParaRPr sz="20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  <a:spcBef>
                <a:spcPts val="2165"/>
              </a:spcBef>
            </a:pPr>
            <a:r>
              <a:rPr dirty="0" sz="1800">
                <a:latin typeface="Calibri"/>
                <a:cs typeface="Calibri"/>
              </a:rPr>
              <a:t>Defined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project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objectives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quadruped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robot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with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basic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locomotion</a:t>
            </a:r>
            <a:r>
              <a:rPr dirty="0" sz="1800" spc="-1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  <a:spcBef>
                <a:spcPts val="2160"/>
              </a:spcBef>
            </a:pPr>
            <a:r>
              <a:rPr dirty="0" sz="1800">
                <a:latin typeface="Calibri"/>
                <a:cs typeface="Calibri"/>
              </a:rPr>
              <a:t>Designed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robot’s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mechanical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structure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based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open-</a:t>
            </a:r>
            <a:r>
              <a:rPr dirty="0" sz="1800">
                <a:latin typeface="Calibri"/>
                <a:cs typeface="Calibri"/>
              </a:rPr>
              <a:t>source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model.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15"/>
              </a:spcBef>
            </a:pPr>
            <a:endParaRPr sz="1800">
              <a:latin typeface="Calibri"/>
              <a:cs typeface="Calibri"/>
            </a:endParaRPr>
          </a:p>
          <a:p>
            <a:pPr marL="100330" indent="-97155">
              <a:lnSpc>
                <a:spcPct val="100000"/>
              </a:lnSpc>
              <a:buSzPct val="95000"/>
              <a:buFont typeface="Arial MT"/>
              <a:buChar char="•"/>
              <a:tabLst>
                <a:tab pos="100330" algn="l"/>
              </a:tabLst>
            </a:pPr>
            <a:r>
              <a:rPr dirty="0" sz="2000" b="1">
                <a:latin typeface="Calibri"/>
                <a:cs typeface="Calibri"/>
              </a:rPr>
              <a:t>Kinematics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&amp;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Gait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Planning</a:t>
            </a:r>
            <a:endParaRPr sz="20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  <a:spcBef>
                <a:spcPts val="2170"/>
              </a:spcBef>
            </a:pPr>
            <a:r>
              <a:rPr dirty="0" sz="1800" spc="-10">
                <a:latin typeface="Calibri"/>
                <a:cs typeface="Calibri"/>
              </a:rPr>
              <a:t>Implemented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trot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gait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algorithm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stable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locomotion</a:t>
            </a:r>
            <a:r>
              <a:rPr dirty="0" sz="1800" spc="-1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ABRAHAM K EC</dc:creator>
  <dc:title>EC 492-Project First Progress Assessment</dc:title>
  <dcterms:created xsi:type="dcterms:W3CDTF">2025-05-14T05:08:57Z</dcterms:created>
  <dcterms:modified xsi:type="dcterms:W3CDTF">2025-05-14T05:08:57Z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2025-05-14T00:00:00Z</vt:filetime>
  </property>
  <property fmtid="{D5CDD505-2E9C-101B-9397-08002B2CF9AE}" pid="5" name="Producer">
    <vt:lpwstr>Microsoft® PowerPoint® 2021</vt:lpwstr>
  </property>
</Properties>
</file>