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61" r:id="rId4"/>
    <p:sldId id="266" r:id="rId5"/>
    <p:sldId id="257" r:id="rId6"/>
    <p:sldId id="258" r:id="rId7"/>
    <p:sldId id="300" r:id="rId8"/>
    <p:sldId id="301" r:id="rId9"/>
    <p:sldId id="267" r:id="rId10"/>
    <p:sldId id="272" r:id="rId11"/>
    <p:sldId id="274" r:id="rId12"/>
    <p:sldId id="273" r:id="rId13"/>
    <p:sldId id="268" r:id="rId14"/>
    <p:sldId id="275" r:id="rId15"/>
    <p:sldId id="276" r:id="rId16"/>
    <p:sldId id="299" r:id="rId17"/>
    <p:sldId id="298" r:id="rId18"/>
    <p:sldId id="263" r:id="rId19"/>
    <p:sldId id="297" r:id="rId20"/>
    <p:sldId id="287" r:id="rId21"/>
    <p:sldId id="296" r:id="rId22"/>
    <p:sldId id="295" r:id="rId23"/>
    <p:sldId id="294" r:id="rId24"/>
    <p:sldId id="293" r:id="rId25"/>
    <p:sldId id="292" r:id="rId26"/>
    <p:sldId id="291" r:id="rId27"/>
    <p:sldId id="288" r:id="rId28"/>
    <p:sldId id="289" r:id="rId29"/>
    <p:sldId id="290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publica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C816-B3F4-4BA5-9284-DEC28610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74" y="1520687"/>
            <a:ext cx="8915399" cy="2262781"/>
          </a:xfrm>
        </p:spPr>
        <p:txBody>
          <a:bodyPr/>
          <a:lstStyle/>
          <a:p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Frequent Itemset Mining Algorithm for Big Data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8BB14-2822-45F6-9319-1D4C4019A966}"/>
              </a:ext>
            </a:extLst>
          </p:cNvPr>
          <p:cNvSpPr txBox="1"/>
          <p:nvPr/>
        </p:nvSpPr>
        <p:spPr>
          <a:xfrm>
            <a:off x="5155095" y="4691270"/>
            <a:ext cx="617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PRESENTED BY:-	ANKIT YADAV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						ASHISH GUPTA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					</a:t>
            </a:r>
            <a:r>
              <a:rPr lang="en-IN" sz="2400">
                <a:latin typeface="Algerian" panose="04020705040A02060702" pitchFamily="82" charset="0"/>
              </a:rPr>
              <a:t>	SMRITI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4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0DE0-26E3-4EF7-A0D3-290C6F0A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337" y="632230"/>
            <a:ext cx="8911687" cy="6096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Bell MT" panose="02020503060305020303" pitchFamily="18" charset="0"/>
              </a:rPr>
              <a:t>FP-tree Example: step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F8325D-A64D-4FBB-83DA-BB7CEFD10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809" y="2439798"/>
            <a:ext cx="5693132" cy="2582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6BAEE-BD9E-48A3-ABBA-37F193A20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889" y="2533218"/>
            <a:ext cx="2066723" cy="2395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F1A4C-8B9F-4590-AAB3-9C289A3CA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771" y="3429408"/>
            <a:ext cx="1072989" cy="60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D2E5B-0CE3-45C3-A5D8-120512BA3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399" y="5557096"/>
            <a:ext cx="2633700" cy="847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CF4CC7-56AF-48A3-9D4A-02F82BBD5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5458" y="4929154"/>
            <a:ext cx="731583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4A17-D4C3-4A84-930D-6C90D85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69" y="624109"/>
            <a:ext cx="8911687" cy="661351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Bell MT" panose="02020503060305020303" pitchFamily="18" charset="0"/>
              </a:rPr>
              <a:t>FP-tree Example: step 2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05D8-9A38-43F4-A9CB-A432AB4E6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583" y="1669774"/>
            <a:ext cx="9477029" cy="4241448"/>
          </a:xfrm>
        </p:spPr>
        <p:txBody>
          <a:bodyPr/>
          <a:lstStyle/>
          <a:p>
            <a:r>
              <a:rPr lang="en-IN" sz="2400" dirty="0"/>
              <a:t>Step 2: scan the DB for the second time, order frequent items 	in each transaction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F7309-2D46-4D61-A59D-DBBB68CE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296528"/>
            <a:ext cx="8130912" cy="24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CEF4-3640-42EA-AD5B-E2B472C9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624110"/>
            <a:ext cx="9952383" cy="807125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FP-tree Example: step 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5F7FBC-CDBD-4149-8984-C895750BC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30" y="1713518"/>
            <a:ext cx="9144000" cy="45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6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1E8B-E40B-4922-9046-8223B3C8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15" y="624110"/>
            <a:ext cx="8911687" cy="754116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FP-tree Example: step 4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D0689C-99F1-4E40-BDE8-52A0DE95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915" y="1726565"/>
            <a:ext cx="9364911" cy="45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0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D368-602E-4942-B08A-DFE78B9E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7" y="584354"/>
            <a:ext cx="8911687" cy="833629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FP-tree Example: step 5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39AD7F-B3A0-4CED-A130-3C42C809E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047" y="1590260"/>
            <a:ext cx="9408237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3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C58-82FC-41FF-B62E-A68ABCF6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90" y="544596"/>
            <a:ext cx="9546067" cy="687855"/>
          </a:xfrm>
        </p:spPr>
        <p:txBody>
          <a:bodyPr>
            <a:noAutofit/>
          </a:bodyPr>
          <a:lstStyle/>
          <a:p>
            <a:r>
              <a:rPr lang="en-IN" b="1" dirty="0">
                <a:latin typeface="Bell MT" panose="02020503060305020303" pitchFamily="18" charset="0"/>
              </a:rPr>
              <a:t>ADVANTAGES OF FP-TREE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0864-E940-420B-917C-A1B0E5D7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3" y="1470990"/>
            <a:ext cx="10137912" cy="4929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1" dirty="0"/>
              <a:t>The most significant advantage of the FP-tree</a:t>
            </a:r>
          </a:p>
          <a:p>
            <a:r>
              <a:rPr lang="en-IN" sz="2000" dirty="0"/>
              <a:t>Scan the DB only twice and twice only.</a:t>
            </a:r>
          </a:p>
          <a:p>
            <a:r>
              <a:rPr lang="en-IN" sz="2000" dirty="0"/>
              <a:t>Uses a pattern fragment growth method to avoid costly generation of a large number of candidate item sets </a:t>
            </a:r>
          </a:p>
          <a:p>
            <a:r>
              <a:rPr lang="en-IN" sz="2000" dirty="0"/>
              <a:t>Use divide and conquer method to decompose mining task into a set of smaller task for mining confined pattern in conditional database which reduces the search space</a:t>
            </a:r>
          </a:p>
          <a:p>
            <a:pPr marL="0" indent="0">
              <a:buNone/>
            </a:pPr>
            <a:r>
              <a:rPr lang="en-IN" sz="2000" b="1" dirty="0"/>
              <a:t>Completeness: </a:t>
            </a:r>
          </a:p>
          <a:p>
            <a:r>
              <a:rPr lang="en-IN" sz="2000" dirty="0"/>
              <a:t>the FP-tree contains all the information related to mining frequent patterns from the transaction database</a:t>
            </a:r>
          </a:p>
          <a:p>
            <a:pPr marL="0" indent="0">
              <a:buNone/>
            </a:pPr>
            <a:r>
              <a:rPr lang="en-IN" sz="2000" b="1" dirty="0"/>
              <a:t>Compactness:</a:t>
            </a:r>
          </a:p>
          <a:p>
            <a:r>
              <a:rPr lang="en-IN" sz="2000" dirty="0"/>
              <a:t>The size of the tree is bounded by the size of its corresponding database because each transaction will contribute one path to the tree</a:t>
            </a:r>
          </a:p>
          <a:p>
            <a:r>
              <a:rPr lang="en-IN" sz="2000" dirty="0"/>
              <a:t>The height of the tree is bounded by the maximum number of frequent items in a transaction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2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8095-99F9-4B0B-B070-21844907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7" y="478336"/>
            <a:ext cx="9450525" cy="793873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APACHE HADOOP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1C3A-E013-4FF0-B0E7-2FFD6E6D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1537252"/>
            <a:ext cx="10033621" cy="437397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Apache Hadoop software library is a framework that allows for the distributed processing of large data sets across clusters of computers.</a:t>
            </a:r>
          </a:p>
          <a:p>
            <a:pPr marL="0" indent="0">
              <a:buNone/>
            </a:pPr>
            <a:r>
              <a:rPr lang="en-IN" dirty="0"/>
              <a:t>The base Apache Hadoop framework is composed of the following modules:</a:t>
            </a:r>
          </a:p>
          <a:p>
            <a:pPr lvl="0"/>
            <a:r>
              <a:rPr lang="en-IN" i="1" dirty="0"/>
              <a:t>Hadoop Common</a:t>
            </a:r>
            <a:r>
              <a:rPr lang="en-IN" dirty="0"/>
              <a:t> – contains libraries and utilities needed by other Hadoop modules;</a:t>
            </a:r>
          </a:p>
          <a:p>
            <a:pPr lvl="0"/>
            <a:r>
              <a:rPr lang="en-IN" i="1" dirty="0"/>
              <a:t>Hadoop Distributed File System (HDFS)</a:t>
            </a:r>
            <a:r>
              <a:rPr lang="en-IN" dirty="0"/>
              <a:t> – a distributed file-system that stores data on commodity machines, providing very high aggregate bandwidth across the cluster;</a:t>
            </a:r>
          </a:p>
          <a:p>
            <a:pPr lvl="0"/>
            <a:r>
              <a:rPr lang="en-IN" i="1" dirty="0"/>
              <a:t>Hadoop YARN</a:t>
            </a:r>
            <a:r>
              <a:rPr lang="en-IN" dirty="0"/>
              <a:t> – a platform responsible for managing computing resources in clusters and using them for scheduling users' applications.</a:t>
            </a:r>
          </a:p>
          <a:p>
            <a:pPr lvl="0"/>
            <a:r>
              <a:rPr lang="en-IN" i="1" dirty="0"/>
              <a:t>Hadoop MapReduce</a:t>
            </a:r>
            <a:r>
              <a:rPr lang="en-IN" dirty="0"/>
              <a:t> – an implementation of the MapReduce programming model for large-scale data processing. [15]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Image result for apache hadoop">
            <a:extLst>
              <a:ext uri="{FF2B5EF4-FFF2-40B4-BE49-F238E27FC236}">
                <a16:creationId xmlns:a16="http://schemas.microsoft.com/office/drawing/2014/main" id="{4B8E618D-6868-46FF-B726-ACC2C783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07" y="5074126"/>
            <a:ext cx="3084705" cy="11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4863-8D6A-4BE4-8434-525A5785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576790" cy="886638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MAP REDUCE FRAMEWORK</a:t>
            </a:r>
            <a:endParaRPr lang="en-IN" dirty="0"/>
          </a:p>
        </p:txBody>
      </p:sp>
      <p:pic>
        <p:nvPicPr>
          <p:cNvPr id="1026" name="Picture 2" descr="Image result for mapreduce in hadoop">
            <a:extLst>
              <a:ext uri="{FF2B5EF4-FFF2-40B4-BE49-F238E27FC236}">
                <a16:creationId xmlns:a16="http://schemas.microsoft.com/office/drawing/2014/main" id="{B7745473-093D-4C88-80F0-CB8920496E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9" y="1905000"/>
            <a:ext cx="8576790" cy="40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3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E003-E8FA-4EB3-99B3-5D78061B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65" y="557850"/>
            <a:ext cx="8911687" cy="101915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ell MT" panose="02020503060305020303" pitchFamily="18" charset="0"/>
              </a:rPr>
              <a:t>APACHE SPARK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834E-A537-4BEB-802D-7C562C94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35" y="1828800"/>
            <a:ext cx="9393805" cy="4419601"/>
          </a:xfrm>
        </p:spPr>
        <p:txBody>
          <a:bodyPr/>
          <a:lstStyle/>
          <a:p>
            <a:r>
              <a:rPr lang="en-IN" sz="2400" dirty="0"/>
              <a:t>Has its architectural foundation the Resilient Distributed Dataset (RDD).</a:t>
            </a:r>
            <a:endParaRPr lang="en-IN" sz="2400" b="1" dirty="0"/>
          </a:p>
          <a:p>
            <a:r>
              <a:rPr lang="en-IN" sz="2400" dirty="0"/>
              <a:t>Can work in an independent manner as well as in integration with Hadoop.</a:t>
            </a:r>
          </a:p>
          <a:p>
            <a:r>
              <a:rPr lang="en-IN" sz="2400" dirty="0"/>
              <a:t>Allows real time streaming process.</a:t>
            </a:r>
          </a:p>
          <a:p>
            <a:r>
              <a:rPr lang="en-IN" sz="2400" dirty="0"/>
              <a:t>Supports a lot of languages.</a:t>
            </a:r>
          </a:p>
          <a:p>
            <a:r>
              <a:rPr lang="en-IN" sz="2400" dirty="0"/>
              <a:t>Process data at a lighting fast pace.</a:t>
            </a:r>
          </a:p>
          <a:p>
            <a:r>
              <a:rPr lang="en-IN" sz="2400" dirty="0"/>
              <a:t>Sophisticated analytics.</a:t>
            </a:r>
          </a:p>
          <a:p>
            <a:endParaRPr lang="en-IN" sz="2400" dirty="0"/>
          </a:p>
          <a:p>
            <a:endParaRPr lang="en-IN" sz="2400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22A8F-3341-4AAE-BE6D-D950FB89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446" y="4689001"/>
            <a:ext cx="2303146" cy="15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9EFB-2259-445F-9E8C-BA2E3934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955805" cy="701107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EXPERIMENT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402C2D-0F4B-4801-A96D-026F6E5B48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24" y="1749148"/>
            <a:ext cx="9236489" cy="4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072-AEE6-4742-93A3-D3BA2A9E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6" y="571101"/>
            <a:ext cx="8911687" cy="1280890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4BB7-FEE3-4D25-9595-536F5E4F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316" y="1709529"/>
            <a:ext cx="9814823" cy="4028661"/>
          </a:xfrm>
        </p:spPr>
        <p:txBody>
          <a:bodyPr>
            <a:normAutofit/>
          </a:bodyPr>
          <a:lstStyle/>
          <a:p>
            <a:r>
              <a:rPr lang="en-IN" sz="2000" dirty="0"/>
              <a:t>Big Data</a:t>
            </a:r>
          </a:p>
          <a:p>
            <a:r>
              <a:rPr lang="en-IN" sz="2000" dirty="0"/>
              <a:t>Big data analytics analyse the huge amount of data by </a:t>
            </a:r>
            <a:r>
              <a:rPr lang="en-IN" sz="2000"/>
              <a:t>different algorithms </a:t>
            </a:r>
            <a:r>
              <a:rPr lang="en-IN" sz="2000" dirty="0"/>
              <a:t>and reveals the hidden patterns</a:t>
            </a:r>
            <a:r>
              <a:rPr lang="en-IN"/>
              <a:t>, trends</a:t>
            </a:r>
            <a:endParaRPr lang="en-IN" sz="2000" dirty="0"/>
          </a:p>
          <a:p>
            <a:r>
              <a:rPr lang="en-IN" sz="2000" dirty="0"/>
              <a:t>Association Rule Mining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Finding Frequent Itemset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Generate Association Rules</a:t>
            </a:r>
          </a:p>
          <a:p>
            <a:r>
              <a:rPr lang="en-IN" sz="2000" dirty="0"/>
              <a:t>There are various types of Frequent itemset Mining Algorithms</a:t>
            </a:r>
          </a:p>
          <a:p>
            <a:r>
              <a:rPr lang="en-IN" sz="2000" dirty="0"/>
              <a:t>Need for parallel version of FP-Growth, S-FPG (Spark FP-Growth)</a:t>
            </a:r>
          </a:p>
        </p:txBody>
      </p:sp>
    </p:spTree>
    <p:extLst>
      <p:ext uri="{BB962C8B-B14F-4D97-AF65-F5344CB8AC3E}">
        <p14:creationId xmlns:p14="http://schemas.microsoft.com/office/powerpoint/2010/main" val="340852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989E-2A79-450E-8D81-56D0645A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110331" cy="740864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RESULTS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7F6C0F-F887-4D0B-A4E7-3BEB5937F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356802"/>
              </p:ext>
            </p:extLst>
          </p:nvPr>
        </p:nvGraphicFramePr>
        <p:xfrm>
          <a:off x="2266121" y="2307678"/>
          <a:ext cx="9395792" cy="3803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80">
                  <a:extLst>
                    <a:ext uri="{9D8B030D-6E8A-4147-A177-3AD203B41FA5}">
                      <a16:colId xmlns:a16="http://schemas.microsoft.com/office/drawing/2014/main" val="6658718"/>
                    </a:ext>
                  </a:extLst>
                </a:gridCol>
                <a:gridCol w="3035758">
                  <a:extLst>
                    <a:ext uri="{9D8B030D-6E8A-4147-A177-3AD203B41FA5}">
                      <a16:colId xmlns:a16="http://schemas.microsoft.com/office/drawing/2014/main" val="3883545730"/>
                    </a:ext>
                  </a:extLst>
                </a:gridCol>
                <a:gridCol w="2545422">
                  <a:extLst>
                    <a:ext uri="{9D8B030D-6E8A-4147-A177-3AD203B41FA5}">
                      <a16:colId xmlns:a16="http://schemas.microsoft.com/office/drawing/2014/main" val="592124937"/>
                    </a:ext>
                  </a:extLst>
                </a:gridCol>
                <a:gridCol w="1906832">
                  <a:extLst>
                    <a:ext uri="{9D8B030D-6E8A-4147-A177-3AD203B41FA5}">
                      <a16:colId xmlns:a16="http://schemas.microsoft.com/office/drawing/2014/main" val="336918567"/>
                    </a:ext>
                  </a:extLst>
                </a:gridCol>
              </a:tblGrid>
              <a:tr h="71381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Dataset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Number of Transaction(N)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Number of items(I)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Size of dataset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756990"/>
                  </a:ext>
                </a:extLst>
              </a:tr>
              <a:tr h="61794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Retail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88162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16470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4.2 MB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84784"/>
                  </a:ext>
                </a:extLst>
              </a:tr>
              <a:tr h="61794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T40I10D100K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100000</a:t>
                      </a:r>
                      <a:r>
                        <a:rPr lang="en-IN" sz="1100">
                          <a:effectLst/>
                        </a:rPr>
                        <a:t>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942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15.5 MB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622873"/>
                  </a:ext>
                </a:extLst>
              </a:tr>
              <a:tr h="61794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T10I4D100K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 MB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15399"/>
                  </a:ext>
                </a:extLst>
              </a:tr>
              <a:tr h="61794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mushroom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8124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570.4 KB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525208"/>
                  </a:ext>
                </a:extLst>
              </a:tr>
              <a:tr h="61794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pumsb_star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49046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11.3 MB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2549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F82190-541C-4A03-A985-FD4D0AF930A7}"/>
              </a:ext>
            </a:extLst>
          </p:cNvPr>
          <p:cNvSpPr/>
          <p:nvPr/>
        </p:nvSpPr>
        <p:spPr>
          <a:xfrm>
            <a:off x="2266121" y="1554142"/>
            <a:ext cx="7832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</a:rPr>
              <a:t>We have both used synthetic and real-life datasets in our experiment from [12].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97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ED8F3D-504D-4923-90BB-516D51C9D7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1" y="883310"/>
            <a:ext cx="8379539" cy="45898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0DBF85-E669-4C7E-99D2-9F7C9B950D60}"/>
              </a:ext>
            </a:extLst>
          </p:cNvPr>
          <p:cNvSpPr/>
          <p:nvPr/>
        </p:nvSpPr>
        <p:spPr>
          <a:xfrm>
            <a:off x="4849988" y="5574580"/>
            <a:ext cx="3720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</a:rPr>
              <a:t>Figure 2: Mushroom Dataset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44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DDA692-C06D-4306-AA4E-76E3453035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41" y="805934"/>
            <a:ext cx="8271824" cy="4452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A9FCF0-B59A-40C2-AF04-C5315CD056B0}"/>
              </a:ext>
            </a:extLst>
          </p:cNvPr>
          <p:cNvSpPr/>
          <p:nvPr/>
        </p:nvSpPr>
        <p:spPr>
          <a:xfrm>
            <a:off x="4869353" y="5523709"/>
            <a:ext cx="320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</a:rPr>
              <a:t> Figure 3: Retail Dataset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36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1868B0-9ABA-4ECA-BDCC-FAD08C3C7A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4" y="755375"/>
            <a:ext cx="8415133" cy="4793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7A9DAB-4E28-426E-B6F4-0A00D89C9E25}"/>
              </a:ext>
            </a:extLst>
          </p:cNvPr>
          <p:cNvSpPr/>
          <p:nvPr/>
        </p:nvSpPr>
        <p:spPr>
          <a:xfrm>
            <a:off x="4634454" y="5733293"/>
            <a:ext cx="373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</a:rPr>
              <a:t>Figure 4: </a:t>
            </a:r>
            <a:r>
              <a:rPr lang="en-IN" dirty="0" err="1">
                <a:latin typeface="Calibri" panose="020F0502020204030204" pitchFamily="34" charset="0"/>
                <a:ea typeface="Times New Roman" panose="02020603050405020304" pitchFamily="18" charset="0"/>
              </a:rPr>
              <a:t>Pumsb_star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</a:rPr>
              <a:t> Dataset Analysis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95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6CEB7F-9D8A-400D-8DFF-DB6DD7615A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44" y="848138"/>
            <a:ext cx="8550121" cy="47840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3F918-5C13-4EA6-86A0-5D9AB5474C62}"/>
              </a:ext>
            </a:extLst>
          </p:cNvPr>
          <p:cNvSpPr/>
          <p:nvPr/>
        </p:nvSpPr>
        <p:spPr>
          <a:xfrm>
            <a:off x="4845351" y="5825196"/>
            <a:ext cx="387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</a:rPr>
              <a:t>Figure 5: T40I10D100K Dataset Analysis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7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6C8A0-FE86-4DD8-BBDD-9AC8432F69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613345"/>
            <a:ext cx="8640417" cy="4886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F658B1-420F-4849-84DF-8E163BD997C3}"/>
              </a:ext>
            </a:extLst>
          </p:cNvPr>
          <p:cNvSpPr/>
          <p:nvPr/>
        </p:nvSpPr>
        <p:spPr>
          <a:xfrm>
            <a:off x="4558746" y="5705925"/>
            <a:ext cx="4399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</a:rPr>
              <a:t>Figure 6: T10I4D100K Dataset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61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3915-697D-47CB-AB70-65045C9F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671423" cy="952899"/>
          </a:xfrm>
        </p:spPr>
        <p:txBody>
          <a:bodyPr/>
          <a:lstStyle/>
          <a:p>
            <a:r>
              <a:rPr lang="en-IN" b="1" dirty="0">
                <a:solidFill>
                  <a:prstClr val="black">
                    <a:lumMod val="85000"/>
                    <a:lumOff val="15000"/>
                  </a:prstClr>
                </a:solidFill>
                <a:latin typeface="Bell MT" panose="02020503060305020303" pitchFamily="18" charset="0"/>
              </a:rPr>
              <a:t>BRIEF 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1E27-F8EF-47A4-B665-4067B2CF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820" y="2004391"/>
            <a:ext cx="9417258" cy="3853070"/>
          </a:xfrm>
        </p:spPr>
        <p:txBody>
          <a:bodyPr/>
          <a:lstStyle/>
          <a:p>
            <a:r>
              <a:rPr lang="en-IN" dirty="0"/>
              <a:t>PFP implementation of spark-ml performs better than our implementation particularly with the datasets who’s each transaction contain large number of frequent items and for low value of minimum support.</a:t>
            </a:r>
          </a:p>
          <a:p>
            <a:r>
              <a:rPr lang="en-IN" dirty="0"/>
              <a:t>We also observe that Our implementation outperforms spark-ml for higher value of minimum support.</a:t>
            </a:r>
          </a:p>
          <a:p>
            <a:r>
              <a:rPr lang="en-IN" dirty="0"/>
              <a:t>In this paper we presented the Parallel Projection method of FP-Growth algorithm to mine frequent </a:t>
            </a:r>
            <a:r>
              <a:rPr lang="en-IN" dirty="0" err="1"/>
              <a:t>itemsets</a:t>
            </a:r>
            <a:r>
              <a:rPr lang="en-IN" dirty="0"/>
              <a:t> from transactional data.</a:t>
            </a:r>
          </a:p>
        </p:txBody>
      </p:sp>
    </p:spTree>
    <p:extLst>
      <p:ext uri="{BB962C8B-B14F-4D97-AF65-F5344CB8AC3E}">
        <p14:creationId xmlns:p14="http://schemas.microsoft.com/office/powerpoint/2010/main" val="868613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9D2D-530B-4484-AA01-56E07A4F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152" y="425327"/>
            <a:ext cx="8485892" cy="1019160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3831-38EC-4269-8A26-142053C1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1643269"/>
            <a:ext cx="10190922" cy="4789403"/>
          </a:xfrm>
        </p:spPr>
        <p:txBody>
          <a:bodyPr>
            <a:normAutofit/>
          </a:bodyPr>
          <a:lstStyle/>
          <a:p>
            <a:r>
              <a:rPr lang="en-IN" dirty="0"/>
              <a:t>[1] Sudhakar Singh, Pankaj Singh, </a:t>
            </a:r>
            <a:r>
              <a:rPr lang="en-IN" dirty="0" err="1"/>
              <a:t>Rakhi</a:t>
            </a:r>
            <a:r>
              <a:rPr lang="en-IN" dirty="0"/>
              <a:t> Garg and P K Mishra, “Big Data: Technologies, Trends and Applications”, In: International Journal of Computer Science and Information Technologies, Vol. 6(5), 2015</a:t>
            </a:r>
          </a:p>
          <a:p>
            <a:r>
              <a:rPr lang="en-IN" dirty="0"/>
              <a:t>[2] Daniele </a:t>
            </a:r>
            <a:r>
              <a:rPr lang="en-IN" dirty="0" err="1"/>
              <a:t>Apiletti</a:t>
            </a:r>
            <a:r>
              <a:rPr lang="en-IN" dirty="0"/>
              <a:t>, Elena </a:t>
            </a:r>
            <a:r>
              <a:rPr lang="en-IN" dirty="0" err="1"/>
              <a:t>Baralis</a:t>
            </a:r>
            <a:r>
              <a:rPr lang="en-IN" dirty="0"/>
              <a:t>, Tania </a:t>
            </a:r>
            <a:r>
              <a:rPr lang="en-IN" dirty="0" err="1"/>
              <a:t>Cerquitelli</a:t>
            </a:r>
            <a:r>
              <a:rPr lang="en-IN" dirty="0"/>
              <a:t>, Paolo Garza, Fabio </a:t>
            </a:r>
            <a:r>
              <a:rPr lang="en-IN" dirty="0" err="1"/>
              <a:t>Pulvirenti</a:t>
            </a:r>
            <a:r>
              <a:rPr lang="en-IN" dirty="0"/>
              <a:t> and Luca </a:t>
            </a:r>
            <a:r>
              <a:rPr lang="en-IN" dirty="0" err="1"/>
              <a:t>Venturini</a:t>
            </a:r>
            <a:r>
              <a:rPr lang="en-IN" dirty="0"/>
              <a:t>, “Frequent </a:t>
            </a:r>
            <a:r>
              <a:rPr lang="en-IN" dirty="0" err="1"/>
              <a:t>Itemsets</a:t>
            </a:r>
            <a:r>
              <a:rPr lang="en-IN" dirty="0"/>
              <a:t> Mining for Big Data: A Comparative Analysis”, Elsevier Inc. All rights reserved, 2017</a:t>
            </a:r>
          </a:p>
          <a:p>
            <a:r>
              <a:rPr lang="en-IN" dirty="0"/>
              <a:t>[3] </a:t>
            </a:r>
            <a:r>
              <a:rPr lang="en-IN" dirty="0" err="1"/>
              <a:t>Arkan</a:t>
            </a:r>
            <a:r>
              <a:rPr lang="en-IN" dirty="0"/>
              <a:t> A. G. AL-HAMODI and Song-</a:t>
            </a:r>
            <a:r>
              <a:rPr lang="en-IN" dirty="0" err="1"/>
              <a:t>feng</a:t>
            </a:r>
            <a:r>
              <a:rPr lang="en-IN" dirty="0"/>
              <a:t> LU, “MapReduce Frequent </a:t>
            </a:r>
            <a:r>
              <a:rPr lang="en-IN" dirty="0" err="1"/>
              <a:t>Itemsets</a:t>
            </a:r>
            <a:r>
              <a:rPr lang="en-IN" dirty="0"/>
              <a:t> for Mining Association Rules”, In: International Conference on Information System and Artificial Intelligence, 2016</a:t>
            </a:r>
          </a:p>
          <a:p>
            <a:r>
              <a:rPr lang="en-IN" dirty="0"/>
              <a:t>[4] </a:t>
            </a:r>
            <a:r>
              <a:rPr lang="en-IN" dirty="0" err="1"/>
              <a:t>Aissatou</a:t>
            </a:r>
            <a:r>
              <a:rPr lang="en-IN" dirty="0"/>
              <a:t> </a:t>
            </a:r>
            <a:r>
              <a:rPr lang="en-IN" dirty="0" err="1"/>
              <a:t>Diaby</a:t>
            </a:r>
            <a:r>
              <a:rPr lang="en-IN" dirty="0"/>
              <a:t> </a:t>
            </a:r>
            <a:r>
              <a:rPr lang="en-IN" dirty="0" err="1"/>
              <a:t>dite</a:t>
            </a:r>
            <a:r>
              <a:rPr lang="en-IN" dirty="0"/>
              <a:t> </a:t>
            </a:r>
            <a:r>
              <a:rPr lang="en-IN" dirty="0" err="1"/>
              <a:t>Gassama</a:t>
            </a:r>
            <a:r>
              <a:rPr lang="en-IN" dirty="0"/>
              <a:t>, </a:t>
            </a:r>
            <a:r>
              <a:rPr lang="en-IN" dirty="0" err="1"/>
              <a:t>Fode</a:t>
            </a:r>
            <a:r>
              <a:rPr lang="en-IN" dirty="0"/>
              <a:t> </a:t>
            </a:r>
            <a:r>
              <a:rPr lang="en-IN" dirty="0" err="1"/>
              <a:t>Camara</a:t>
            </a:r>
            <a:r>
              <a:rPr lang="en-IN" dirty="0"/>
              <a:t>, Samba </a:t>
            </a:r>
            <a:r>
              <a:rPr lang="en-IN" dirty="0" err="1"/>
              <a:t>Ndiaye</a:t>
            </a:r>
            <a:r>
              <a:rPr lang="en-IN" dirty="0"/>
              <a:t>, “S-FPG: A Parallel Version of FP-Growth Algorithm under Apache </a:t>
            </a:r>
            <a:r>
              <a:rPr lang="en-IN" dirty="0" err="1"/>
              <a:t>Spark</a:t>
            </a:r>
            <a:r>
              <a:rPr lang="en-IN" baseline="30000" dirty="0" err="1"/>
              <a:t>TM</a:t>
            </a:r>
            <a:r>
              <a:rPr lang="en-IN" dirty="0"/>
              <a:t>”, In: The 2nd IEEE International Conference on Cloud Computing and Big Data Analysis,2017</a:t>
            </a:r>
          </a:p>
          <a:p>
            <a:r>
              <a:rPr lang="en-IN" dirty="0"/>
              <a:t>[5] Daniele </a:t>
            </a:r>
            <a:r>
              <a:rPr lang="en-IN" dirty="0" err="1"/>
              <a:t>Apiletti</a:t>
            </a:r>
            <a:r>
              <a:rPr lang="en-IN" dirty="0"/>
              <a:t>, Paolo Garza, and Fabio </a:t>
            </a:r>
            <a:r>
              <a:rPr lang="en-IN" dirty="0" err="1"/>
              <a:t>Pulvirenti</a:t>
            </a:r>
            <a:r>
              <a:rPr lang="en-IN" dirty="0"/>
              <a:t>, “A Review of Scalable Approaches for Frequent Itemset Mining”, T. </a:t>
            </a:r>
            <a:r>
              <a:rPr lang="en-IN" dirty="0" err="1"/>
              <a:t>Morzy</a:t>
            </a:r>
            <a:r>
              <a:rPr lang="en-IN" dirty="0"/>
              <a:t> et al. (</a:t>
            </a:r>
            <a:r>
              <a:rPr lang="en-IN" dirty="0" err="1"/>
              <a:t>Eds</a:t>
            </a:r>
            <a:r>
              <a:rPr lang="en-IN" dirty="0"/>
              <a:t>): ADBIS 2015, CCIS 539, pp. 243–247, Springer International Publishing Switzerland, 2015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58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86B7-7E32-4CBB-A008-6E71E813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REFERENCES(CONTD.)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5ED2-4318-45A0-B112-12F8EAEC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496" y="1577009"/>
            <a:ext cx="10190922" cy="4656881"/>
          </a:xfrm>
        </p:spPr>
        <p:txBody>
          <a:bodyPr>
            <a:normAutofit/>
          </a:bodyPr>
          <a:lstStyle/>
          <a:p>
            <a:r>
              <a:rPr lang="en-IN" dirty="0"/>
              <a:t>[6] JIAWEI HAN, JIAN PEI†, YIWEN YIN and RUNYING MAO, “Mining Frequent Patterns without Candidate Generation: A Frequent-Pattern Tree Approach∗”, In: Data Mining and Knowledge Discovery, 8, 53–87, 2004</a:t>
            </a:r>
          </a:p>
          <a:p>
            <a:r>
              <a:rPr lang="en-IN" dirty="0"/>
              <a:t>[7] </a:t>
            </a:r>
            <a:r>
              <a:rPr lang="en-IN" dirty="0" err="1"/>
              <a:t>Jianwei</a:t>
            </a:r>
            <a:r>
              <a:rPr lang="en-IN" dirty="0"/>
              <a:t> Li, Ying Liu, Wei-</a:t>
            </a:r>
            <a:r>
              <a:rPr lang="en-IN" dirty="0" err="1"/>
              <a:t>keng</a:t>
            </a:r>
            <a:r>
              <a:rPr lang="en-IN" dirty="0"/>
              <a:t> Liao, Alok Choudhary, “Parallel Data Mining Algorithms for Association Rules and Clustering”, CRC Press, LLC, 2006 </a:t>
            </a:r>
          </a:p>
          <a:p>
            <a:r>
              <a:rPr lang="en-IN" dirty="0"/>
              <a:t>[8] </a:t>
            </a:r>
            <a:r>
              <a:rPr lang="en-IN" dirty="0" err="1"/>
              <a:t>Haoyuan</a:t>
            </a:r>
            <a:r>
              <a:rPr lang="en-IN" dirty="0"/>
              <a:t> Li, Yi Wang, Dong Zhang, Ming Zhang, and Edward Chang, “PFP: Parallel FP-Growth for Query Recommendation”, </a:t>
            </a:r>
            <a:r>
              <a:rPr lang="en-IN" u="sng" dirty="0">
                <a:hlinkClick r:id="rId2" tooltip="ACM"/>
              </a:rPr>
              <a:t>ACM</a:t>
            </a:r>
            <a:r>
              <a:rPr lang="en-IN" dirty="0"/>
              <a:t> New York, NY, USA, 2008</a:t>
            </a:r>
          </a:p>
          <a:p>
            <a:r>
              <a:rPr lang="en-IN" dirty="0"/>
              <a:t>[9] </a:t>
            </a:r>
            <a:r>
              <a:rPr lang="en-IN" dirty="0" err="1"/>
              <a:t>Thanmayee</a:t>
            </a:r>
            <a:r>
              <a:rPr lang="en-IN" dirty="0"/>
              <a:t> and H R Manjunath Prasad, “Revamped Market-Basket Analysis Using In-Memory Computation Framework”, In: 11</a:t>
            </a:r>
            <a:r>
              <a:rPr lang="en-IN" baseline="30000" dirty="0"/>
              <a:t>th</a:t>
            </a:r>
            <a:r>
              <a:rPr lang="en-IN" dirty="0"/>
              <a:t> International Conference on Intelligent Systems and Control (ISCO), 2017</a:t>
            </a:r>
          </a:p>
        </p:txBody>
      </p:sp>
    </p:spTree>
    <p:extLst>
      <p:ext uri="{BB962C8B-B14F-4D97-AF65-F5344CB8AC3E}">
        <p14:creationId xmlns:p14="http://schemas.microsoft.com/office/powerpoint/2010/main" val="775232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835-1225-4052-A272-1DADDB8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REFERENCES(CONTD.)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FFB6-621F-4E35-95DF-EF033D45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43269"/>
            <a:ext cx="10076622" cy="4590621"/>
          </a:xfrm>
        </p:spPr>
        <p:txBody>
          <a:bodyPr>
            <a:normAutofit/>
          </a:bodyPr>
          <a:lstStyle/>
          <a:p>
            <a:r>
              <a:rPr lang="en-IN" dirty="0"/>
              <a:t>[10] Bart Goethals (HIIT Basic Research Unit), “Survey on Frequent Pattern Mining”, 2003  </a:t>
            </a:r>
          </a:p>
          <a:p>
            <a:r>
              <a:rPr lang="en-IN" dirty="0"/>
              <a:t>[11] Apache Spark, </a:t>
            </a:r>
            <a:r>
              <a:rPr lang="en-IN" u="sng" dirty="0">
                <a:hlinkClick r:id="rId2"/>
              </a:rPr>
              <a:t>https://spark.apache.org</a:t>
            </a:r>
            <a:endParaRPr lang="en-IN" dirty="0"/>
          </a:p>
          <a:p>
            <a:r>
              <a:rPr lang="en-IN" dirty="0"/>
              <a:t>[12] FIMI (Frequent Itemset Mining </a:t>
            </a:r>
            <a:r>
              <a:rPr lang="en-IN" i="1" dirty="0"/>
              <a:t>Dataset</a:t>
            </a:r>
            <a:r>
              <a:rPr lang="en-IN" dirty="0"/>
              <a:t>) Repository, </a:t>
            </a:r>
            <a:r>
              <a:rPr lang="en-IN" i="1" dirty="0"/>
              <a:t>fimi.ua.ac.be/data</a:t>
            </a:r>
            <a:r>
              <a:rPr lang="en-IN" dirty="0"/>
              <a:t> </a:t>
            </a:r>
          </a:p>
          <a:p>
            <a:r>
              <a:rPr lang="en-IN" dirty="0"/>
              <a:t>[13] Rakesh Agrawal and Ramakrishnan </a:t>
            </a:r>
            <a:r>
              <a:rPr lang="en-IN" dirty="0" err="1"/>
              <a:t>Srikant</a:t>
            </a:r>
            <a:r>
              <a:rPr lang="en-IN" dirty="0"/>
              <a:t> Fast algorithms for mining association rules. Proceedings of the 20th International Conference on Very Large Data Bases, VLDB, pages 487-499, Santiago, Chile, September 1994 </a:t>
            </a:r>
          </a:p>
          <a:p>
            <a:r>
              <a:rPr lang="en-IN" dirty="0"/>
              <a:t>[14] Agrawal, R.; </a:t>
            </a:r>
            <a:r>
              <a:rPr lang="en-IN" dirty="0" err="1"/>
              <a:t>Imieliński</a:t>
            </a:r>
            <a:r>
              <a:rPr lang="en-IN" dirty="0"/>
              <a:t>, T.; Swami, A. (1993). "Mining association rules between sets of items in large databases". Proceedings of the 1993 ACM SIGMOD international conference on Management of data - SIGMOD '93. p. 207. doi:10.1145/170035.170072. ISBN 0897915925</a:t>
            </a:r>
          </a:p>
          <a:p>
            <a:r>
              <a:rPr lang="en-IN" dirty="0"/>
              <a:t>[15] Apache Hadoop, http://hadoop.apache.org/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08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0800-A500-46EE-980C-A882254B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798" y="636106"/>
            <a:ext cx="9662560" cy="781878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Bell MT" panose="02020503060305020303" pitchFamily="18" charset="0"/>
              </a:rPr>
              <a:t>BIG DATA- NOT ONLY DATA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A2F7-0B48-4EA8-B2A6-60ED2879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78" y="1908313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/>
              <a:t>The most well known definition given by Big Data is a four Vs concept.</a:t>
            </a:r>
          </a:p>
          <a:p>
            <a:r>
              <a:rPr lang="en-IN" sz="2400" dirty="0"/>
              <a:t>Volume:-Represents scale of data</a:t>
            </a:r>
          </a:p>
          <a:p>
            <a:r>
              <a:rPr lang="en-IN" sz="2400" dirty="0"/>
              <a:t>Velocity :- Speed of generation and processing of data</a:t>
            </a:r>
          </a:p>
          <a:p>
            <a:r>
              <a:rPr lang="en-IN" sz="2400" dirty="0"/>
              <a:t>Variety:- Refers different form of data i.e. unstructured or semi structured data</a:t>
            </a:r>
          </a:p>
          <a:p>
            <a:r>
              <a:rPr lang="en-IN" sz="2400" dirty="0"/>
              <a:t>Veracity :- Refers uncertainty of data i.e. quality of data being captured</a:t>
            </a:r>
          </a:p>
        </p:txBody>
      </p:sp>
    </p:spTree>
    <p:extLst>
      <p:ext uri="{BB962C8B-B14F-4D97-AF65-F5344CB8AC3E}">
        <p14:creationId xmlns:p14="http://schemas.microsoft.com/office/powerpoint/2010/main" val="2848049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2BF198-5F87-42E9-BB5E-C43CC94F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06" y="698814"/>
            <a:ext cx="9923824" cy="53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30B6-B5F7-40AA-8F03-D087FD1A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398027"/>
            <a:ext cx="9622805" cy="77516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ell MT" panose="02020503060305020303" pitchFamily="18" charset="0"/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CE89-3ED9-498A-A307-25A720C0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5" y="1173193"/>
            <a:ext cx="10416209" cy="5784198"/>
          </a:xfrm>
        </p:spPr>
        <p:txBody>
          <a:bodyPr/>
          <a:lstStyle/>
          <a:p>
            <a:r>
              <a:rPr lang="en-IN" sz="2000" dirty="0"/>
              <a:t>Walmart handles more than 1 million customer transactions every hour.</a:t>
            </a:r>
          </a:p>
          <a:p>
            <a:r>
              <a:rPr lang="en-IN" sz="2000" dirty="0"/>
              <a:t>Facebook handles 40 billion photos from its user base.</a:t>
            </a:r>
          </a:p>
          <a:p>
            <a:r>
              <a:rPr lang="en-IN" sz="2000" dirty="0"/>
              <a:t>Decoding the human genome originally took 10years to process; now it can be achieved in one week.</a:t>
            </a:r>
          </a:p>
          <a:p>
            <a:r>
              <a:rPr lang="en-IN" sz="2000" dirty="0"/>
              <a:t>There are about 1 trillion web pages.</a:t>
            </a:r>
          </a:p>
          <a:p>
            <a:r>
              <a:rPr lang="en-IN" sz="2000" dirty="0"/>
              <a:t>One hour of video is uploaded to YouTube every second.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A7009-E6B3-4096-95D2-5685250B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733988"/>
            <a:ext cx="10179395" cy="30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EA6-C086-4C6A-AFC1-9D475BC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812" y="521406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ell MT" panose="02020503060305020303" pitchFamily="18" charset="0"/>
              </a:rPr>
              <a:t>FREQUENT ITEMSET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213C-15C2-480A-A1E4-12AE163E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812" y="1789044"/>
            <a:ext cx="8915400" cy="3777622"/>
          </a:xfrm>
        </p:spPr>
        <p:txBody>
          <a:bodyPr/>
          <a:lstStyle/>
          <a:p>
            <a:r>
              <a:rPr lang="en-IN" sz="2000" dirty="0"/>
              <a:t>Frequent Itemset Mining is a popular data mining task with the aim of discovering frequently co-occurring items and, hence, correlations, hidden in data</a:t>
            </a:r>
          </a:p>
          <a:p>
            <a:r>
              <a:rPr lang="en-IN" sz="2000" dirty="0"/>
              <a:t>Many attempts to apply this family of techniques to Big Data have been presented, but very few have proved to be efficient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9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8E79-86B0-4B3A-982B-6A00831E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6" y="544597"/>
            <a:ext cx="9978886" cy="72761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ell MT" panose="02020503060305020303" pitchFamily="18" charset="0"/>
              </a:rPr>
              <a:t>FREQUENT IMTEMSET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9EE8-CC0C-4DD1-9E43-0B16033D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296" y="1484244"/>
            <a:ext cx="9702316" cy="4347465"/>
          </a:xfrm>
        </p:spPr>
        <p:txBody>
          <a:bodyPr>
            <a:noAutofit/>
          </a:bodyPr>
          <a:lstStyle/>
          <a:p>
            <a:r>
              <a:rPr lang="en-IN" sz="2000" dirty="0"/>
              <a:t>Customer Analysis</a:t>
            </a:r>
          </a:p>
          <a:p>
            <a:r>
              <a:rPr lang="en-IN" sz="2000" dirty="0"/>
              <a:t>Classification, Clustering</a:t>
            </a:r>
          </a:p>
          <a:p>
            <a:r>
              <a:rPr lang="en-IN" sz="2000" dirty="0"/>
              <a:t>Outlier Analysis</a:t>
            </a:r>
          </a:p>
          <a:p>
            <a:r>
              <a:rPr lang="en-IN" sz="2000" dirty="0"/>
              <a:t>Web Mining Applications</a:t>
            </a:r>
          </a:p>
          <a:p>
            <a:r>
              <a:rPr lang="en-IN" sz="2000" dirty="0"/>
              <a:t>Search Engine</a:t>
            </a:r>
          </a:p>
          <a:p>
            <a:r>
              <a:rPr lang="en-IN" sz="2000" dirty="0"/>
              <a:t>Recommender System</a:t>
            </a:r>
          </a:p>
          <a:p>
            <a:r>
              <a:rPr lang="en-IN" sz="2000" dirty="0"/>
              <a:t>Health Care and Medicine</a:t>
            </a:r>
          </a:p>
          <a:p>
            <a:r>
              <a:rPr lang="en-IN" sz="2000" dirty="0"/>
              <a:t>Software Bug Detection</a:t>
            </a:r>
          </a:p>
          <a:p>
            <a:r>
              <a:rPr lang="en-IN" sz="2000" dirty="0"/>
              <a:t>Politics</a:t>
            </a:r>
          </a:p>
          <a:p>
            <a:r>
              <a:rPr lang="en-IN" sz="2000" dirty="0"/>
              <a:t>National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106010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31B2-8637-4433-B86A-27150874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55" y="597605"/>
            <a:ext cx="8911687" cy="846882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ASSOCIATION RULE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26FD-D626-482D-ACE5-9DA2AA09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055" y="1855303"/>
            <a:ext cx="9559320" cy="4405092"/>
          </a:xfrm>
        </p:spPr>
        <p:txBody>
          <a:bodyPr>
            <a:normAutofit fontScale="92500" lnSpcReduction="20000"/>
          </a:bodyPr>
          <a:lstStyle/>
          <a:p>
            <a:r>
              <a:rPr lang="en-IN" sz="2200" dirty="0"/>
              <a:t>Association rule mining [14] was proposed to discover certain interesting correlation relationships among the item sets of the data.</a:t>
            </a:r>
          </a:p>
          <a:p>
            <a:r>
              <a:rPr lang="en-IN" sz="2200" dirty="0"/>
              <a:t>An Association rule defines relation between two sets of items for e.g.</a:t>
            </a:r>
          </a:p>
          <a:p>
            <a:pPr marL="0" indent="0">
              <a:buNone/>
            </a:pPr>
            <a:r>
              <a:rPr lang="en-IN" sz="2200" dirty="0"/>
              <a:t>	{Diapers}-&gt;{Beer}</a:t>
            </a:r>
          </a:p>
          <a:p>
            <a:r>
              <a:rPr lang="en-IN" sz="2200" dirty="0"/>
              <a:t>Steps of Association Rule Mining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Finding Frequent Itemset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Generate Association Rules</a:t>
            </a:r>
          </a:p>
          <a:p>
            <a:r>
              <a:rPr lang="en-IN" sz="2200" dirty="0"/>
              <a:t>Finding frequent itemset from a large transactional database can be computationally expensive.</a:t>
            </a:r>
          </a:p>
          <a:p>
            <a:r>
              <a:rPr lang="en-IN" sz="2200" dirty="0"/>
              <a:t>A dataset containing k items can generate up to 2</a:t>
            </a:r>
            <a:r>
              <a:rPr lang="en-IN" sz="2200" baseline="30000" dirty="0"/>
              <a:t>k</a:t>
            </a:r>
            <a:r>
              <a:rPr lang="en-IN" sz="2200" dirty="0"/>
              <a:t>-1 frequent </a:t>
            </a:r>
            <a:r>
              <a:rPr lang="en-IN" sz="2200" dirty="0" err="1"/>
              <a:t>itemsets</a:t>
            </a:r>
            <a:r>
              <a:rPr lang="en-IN" sz="2200" dirty="0"/>
              <a:t>.</a:t>
            </a:r>
          </a:p>
          <a:p>
            <a:endParaRPr lang="en-IN" sz="2200" dirty="0"/>
          </a:p>
          <a:p>
            <a:pPr marL="0" indent="0">
              <a:buNone/>
            </a:pPr>
            <a:r>
              <a:rPr lang="en-IN" sz="2200" dirty="0"/>
              <a:t>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73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5868E-5E3D-4482-9D1C-350DB31900B2}"/>
              </a:ext>
            </a:extLst>
          </p:cNvPr>
          <p:cNvSpPr txBox="1">
            <a:spLocks/>
          </p:cNvSpPr>
          <p:nvPr/>
        </p:nvSpPr>
        <p:spPr>
          <a:xfrm>
            <a:off x="1864055" y="1338470"/>
            <a:ext cx="9559320" cy="492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There are several algorithms for mining frequent itemset efficiently by reducing the computational complexity </a:t>
            </a:r>
          </a:p>
          <a:p>
            <a:pPr lvl="0"/>
            <a:r>
              <a:rPr lang="en-IN" sz="2000" dirty="0" err="1"/>
              <a:t>Apriori</a:t>
            </a:r>
            <a:r>
              <a:rPr lang="en-IN" sz="2000" dirty="0"/>
              <a:t> Algorithm [13]</a:t>
            </a:r>
          </a:p>
          <a:p>
            <a:pPr lvl="0"/>
            <a:r>
              <a:rPr lang="en-IN" sz="2000" dirty="0"/>
              <a:t>FP Growth algorithm [6]</a:t>
            </a:r>
          </a:p>
          <a:p>
            <a:pPr lvl="0"/>
            <a:r>
              <a:rPr lang="en-IN" sz="2000" dirty="0"/>
              <a:t>Tree Projection Algorithm</a:t>
            </a:r>
          </a:p>
          <a:p>
            <a:pPr lvl="0"/>
            <a:r>
              <a:rPr lang="en-IN" sz="2000" dirty="0"/>
              <a:t>Eclat Algorithm : It performs mining from vertical transposition of the dataset [2].</a:t>
            </a:r>
          </a:p>
          <a:p>
            <a:endParaRPr lang="en-IN" sz="2000" dirty="0"/>
          </a:p>
          <a:p>
            <a:pPr marL="0" indent="0">
              <a:buFont typeface="Wingdings 3" charset="2"/>
              <a:buNone/>
            </a:pPr>
            <a:r>
              <a:rPr lang="en-IN" sz="2000" dirty="0"/>
              <a:t> </a:t>
            </a:r>
          </a:p>
          <a:p>
            <a:pPr marL="0" indent="0">
              <a:buFont typeface="Wingdings 3" charset="2"/>
              <a:buNone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042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4E61-0804-4160-B495-93B273DF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560" y="597606"/>
            <a:ext cx="8711179" cy="919016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FP-GROWTH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7DF-8618-4B8D-8784-08A33756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47" y="156375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Allows frequent itemset discovery without candidate itemset generation.</a:t>
            </a:r>
          </a:p>
          <a:p>
            <a:pPr marL="0" indent="0">
              <a:buNone/>
            </a:pPr>
            <a:r>
              <a:rPr lang="en-IN" sz="2400" dirty="0"/>
              <a:t> Two step approach:-</a:t>
            </a:r>
          </a:p>
          <a:p>
            <a:r>
              <a:rPr lang="en-IN" sz="2400" dirty="0"/>
              <a:t>Build a compact data structure called the FP-tree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Built using 2 passes over the data-set.		</a:t>
            </a:r>
          </a:p>
          <a:p>
            <a:r>
              <a:rPr lang="en-IN" sz="2400" dirty="0"/>
              <a:t>Extracts frequent itemsets directly from the FP-tree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Traversal through FP-Tree			</a:t>
            </a:r>
          </a:p>
        </p:txBody>
      </p:sp>
    </p:spTree>
    <p:extLst>
      <p:ext uri="{BB962C8B-B14F-4D97-AF65-F5344CB8AC3E}">
        <p14:creationId xmlns:p14="http://schemas.microsoft.com/office/powerpoint/2010/main" val="3901029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2582</TotalTime>
  <Words>1112</Words>
  <Application>Microsoft Office PowerPoint</Application>
  <PresentationFormat>Widescreen</PresentationFormat>
  <Paragraphs>152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Algerian</vt:lpstr>
      <vt:lpstr>arial</vt:lpstr>
      <vt:lpstr>arial</vt:lpstr>
      <vt:lpstr>Bell MT</vt:lpstr>
      <vt:lpstr>Calibri</vt:lpstr>
      <vt:lpstr>Century Gothic</vt:lpstr>
      <vt:lpstr>Times New Roman</vt:lpstr>
      <vt:lpstr>Wingdings</vt:lpstr>
      <vt:lpstr>Wingdings 3</vt:lpstr>
      <vt:lpstr>Wisp</vt:lpstr>
      <vt:lpstr>Frequent Itemset Mining Algorithm for Big Data</vt:lpstr>
      <vt:lpstr>INTRODUCTION</vt:lpstr>
      <vt:lpstr>BIG DATA- NOT ONLY DATA VOLUME</vt:lpstr>
      <vt:lpstr>BIG DATA</vt:lpstr>
      <vt:lpstr>FREQUENT ITEMSET MINING</vt:lpstr>
      <vt:lpstr>FREQUENT IMTEMSET APPLICATIONS</vt:lpstr>
      <vt:lpstr>ASSOCIATION RULE MINING</vt:lpstr>
      <vt:lpstr>PowerPoint Presentation</vt:lpstr>
      <vt:lpstr>FP-GROWTH</vt:lpstr>
      <vt:lpstr>FP-tree Example: step 1</vt:lpstr>
      <vt:lpstr>FP-tree Example: step 2 </vt:lpstr>
      <vt:lpstr>FP-tree Example: step 3</vt:lpstr>
      <vt:lpstr>FP-tree Example: step 4</vt:lpstr>
      <vt:lpstr>FP-tree Example: step 5</vt:lpstr>
      <vt:lpstr>ADVANTAGES OF FP-TREE STRUCTURE</vt:lpstr>
      <vt:lpstr>APACHE HADOOP</vt:lpstr>
      <vt:lpstr>MAP REDUCE FRAMEWORK</vt:lpstr>
      <vt:lpstr>APACHE SPARK</vt:lpstr>
      <vt:lpstr>EXPERIMENT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BRIEF DISCUSSION</vt:lpstr>
      <vt:lpstr>REFERENCES</vt:lpstr>
      <vt:lpstr>REFERENCES(CONTD.)</vt:lpstr>
      <vt:lpstr>REFERENCES(CONTD.)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Itemset Mining Algorithm for Big Data</dc:title>
  <dc:creator>Ashish</dc:creator>
  <cp:lastModifiedBy>Ashish</cp:lastModifiedBy>
  <cp:revision>103</cp:revision>
  <dcterms:created xsi:type="dcterms:W3CDTF">2017-10-18T11:58:32Z</dcterms:created>
  <dcterms:modified xsi:type="dcterms:W3CDTF">2018-01-08T02:10:40Z</dcterms:modified>
</cp:coreProperties>
</file>