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58" r:id="rId5"/>
    <p:sldId id="262" r:id="rId6"/>
    <p:sldId id="279" r:id="rId7"/>
    <p:sldId id="269" r:id="rId8"/>
    <p:sldId id="280" r:id="rId9"/>
    <p:sldId id="268" r:id="rId10"/>
    <p:sldId id="267" r:id="rId11"/>
    <p:sldId id="266" r:id="rId12"/>
    <p:sldId id="270" r:id="rId13"/>
    <p:sldId id="265" r:id="rId14"/>
    <p:sldId id="272" r:id="rId15"/>
    <p:sldId id="273" r:id="rId16"/>
    <p:sldId id="274" r:id="rId17"/>
    <p:sldId id="275" r:id="rId18"/>
    <p:sldId id="276" r:id="rId19"/>
    <p:sldId id="277" r:id="rId20"/>
    <p:sldId id="278" r:id="rId21"/>
    <p:sldId id="263"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BC01F-6280-4B26-8874-A9CEAEE9F7F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425641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BC01F-6280-4B26-8874-A9CEAEE9F7F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310446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BC01F-6280-4B26-8874-A9CEAEE9F7F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41299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BC01F-6280-4B26-8874-A9CEAEE9F7F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80670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7BC01F-6280-4B26-8874-A9CEAEE9F7FD}"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2737086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BC01F-6280-4B26-8874-A9CEAEE9F7F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358479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BC01F-6280-4B26-8874-A9CEAEE9F7FD}"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223136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BC01F-6280-4B26-8874-A9CEAEE9F7FD}"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254020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BC01F-6280-4B26-8874-A9CEAEE9F7FD}"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353408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BC01F-6280-4B26-8874-A9CEAEE9F7F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300480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BC01F-6280-4B26-8874-A9CEAEE9F7FD}"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802E7A-5FB9-47A2-A489-33AA6F613707}" type="slidenum">
              <a:rPr lang="en-US" smtClean="0"/>
              <a:t>‹#›</a:t>
            </a:fld>
            <a:endParaRPr lang="en-US"/>
          </a:p>
        </p:txBody>
      </p:sp>
    </p:spTree>
    <p:extLst>
      <p:ext uri="{BB962C8B-B14F-4D97-AF65-F5344CB8AC3E}">
        <p14:creationId xmlns:p14="http://schemas.microsoft.com/office/powerpoint/2010/main" val="48949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BC01F-6280-4B26-8874-A9CEAEE9F7FD}" type="datetimeFigureOut">
              <a:rPr lang="en-US" smtClean="0"/>
              <a:t>12/13/2022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02E7A-5FB9-47A2-A489-33AA6F613707}" type="slidenum">
              <a:rPr lang="en-US" smtClean="0"/>
              <a:t>‹#›</a:t>
            </a:fld>
            <a:endParaRPr lang="en-US"/>
          </a:p>
        </p:txBody>
      </p:sp>
    </p:spTree>
    <p:extLst>
      <p:ext uri="{BB962C8B-B14F-4D97-AF65-F5344CB8AC3E}">
        <p14:creationId xmlns:p14="http://schemas.microsoft.com/office/powerpoint/2010/main" val="1106805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967"/>
            <a:ext cx="10515600" cy="1325563"/>
          </a:xfrm>
        </p:spPr>
        <p:txBody>
          <a:bodyPr/>
          <a:lstStyle/>
          <a:p>
            <a:r>
              <a:rPr lang="en-US" dirty="0" smtClean="0">
                <a:solidFill>
                  <a:srgbClr val="FF0000"/>
                </a:solidFill>
              </a:rPr>
              <a:t>          MOBILE PRICE RANGE PREDICTION</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solidFill>
                  <a:srgbClr val="FF0000"/>
                </a:solidFill>
              </a:rPr>
              <a:t>                                                    </a:t>
            </a:r>
          </a:p>
          <a:p>
            <a:pPr marL="0" indent="0">
              <a:buNone/>
            </a:pPr>
            <a:endParaRPr lang="en-US" dirty="0">
              <a:solidFill>
                <a:srgbClr val="FF0000"/>
              </a:solidFill>
            </a:endParaRPr>
          </a:p>
          <a:p>
            <a:pPr marL="0" indent="0">
              <a:buNone/>
            </a:pPr>
            <a:endParaRPr lang="en-US" dirty="0" smtClean="0">
              <a:solidFill>
                <a:srgbClr val="FF0000"/>
              </a:solidFill>
            </a:endParaRPr>
          </a:p>
          <a:p>
            <a:pPr marL="0" indent="0">
              <a:buNone/>
            </a:pPr>
            <a:r>
              <a:rPr lang="en-US" dirty="0">
                <a:solidFill>
                  <a:srgbClr val="FF0000"/>
                </a:solidFill>
              </a:rPr>
              <a:t> </a:t>
            </a:r>
            <a:r>
              <a:rPr lang="en-US" dirty="0" smtClean="0">
                <a:solidFill>
                  <a:srgbClr val="FF0000"/>
                </a:solidFill>
              </a:rPr>
              <a:t>                                                 </a:t>
            </a:r>
          </a:p>
          <a:p>
            <a:pPr marL="0" indent="0">
              <a:buNone/>
            </a:pPr>
            <a:endParaRPr lang="en-US" dirty="0">
              <a:solidFill>
                <a:srgbClr val="FF0000"/>
              </a:solidFill>
            </a:endParaRPr>
          </a:p>
          <a:p>
            <a:pPr marL="0" indent="0">
              <a:buNone/>
            </a:pPr>
            <a:r>
              <a:rPr lang="en-US" dirty="0" smtClean="0">
                <a:solidFill>
                  <a:srgbClr val="FF0000"/>
                </a:solidFill>
              </a:rPr>
              <a:t>				        DATA AVENGER</a:t>
            </a:r>
          </a:p>
          <a:p>
            <a:pPr marL="0" indent="0">
              <a:buNone/>
            </a:pPr>
            <a:r>
              <a:rPr lang="en-US" dirty="0" smtClean="0">
                <a:solidFill>
                  <a:srgbClr val="FF0000"/>
                </a:solidFill>
              </a:rPr>
              <a:t>                                            ASHISH KUMAR PANDEY</a:t>
            </a:r>
          </a:p>
          <a:p>
            <a:pPr marL="0" indent="0">
              <a:buNone/>
            </a:pPr>
            <a:r>
              <a:rPr lang="en-US" dirty="0" smtClean="0">
                <a:solidFill>
                  <a:srgbClr val="FF0000"/>
                </a:solidFill>
              </a:rPr>
              <a:t>                                                VIVEK KUMAR SONI</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9573" y="1526379"/>
            <a:ext cx="7446796" cy="2746459"/>
          </a:xfrm>
          <a:prstGeom prst="rect">
            <a:avLst/>
          </a:prstGeom>
        </p:spPr>
      </p:pic>
    </p:spTree>
    <p:extLst>
      <p:ext uri="{BB962C8B-B14F-4D97-AF65-F5344CB8AC3E}">
        <p14:creationId xmlns:p14="http://schemas.microsoft.com/office/powerpoint/2010/main" val="2949854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935"/>
            <a:ext cx="10515600" cy="1325563"/>
          </a:xfrm>
        </p:spPr>
        <p:txBody>
          <a:bodyPr>
            <a:normAutofit fontScale="90000"/>
          </a:bodyPr>
          <a:lstStyle/>
          <a:p>
            <a:r>
              <a:rPr lang="en-US" dirty="0" smtClean="0"/>
              <a:t>			</a:t>
            </a:r>
            <a:r>
              <a:rPr lang="en-US" dirty="0" smtClean="0">
                <a:solidFill>
                  <a:srgbClr val="FF0000"/>
                </a:solidFill>
              </a:rPr>
              <a:t>Multivariate analysis </a:t>
            </a:r>
            <a:br>
              <a:rPr lang="en-US" dirty="0" smtClean="0">
                <a:solidFill>
                  <a:srgbClr val="FF0000"/>
                </a:solidFill>
              </a:rPr>
            </a:br>
            <a:r>
              <a:rPr lang="en-US" sz="2000" dirty="0" err="1" smtClean="0"/>
              <a:t>n_cores</a:t>
            </a:r>
            <a:r>
              <a:rPr lang="en-US" sz="2000" dirty="0" smtClean="0"/>
              <a:t> and </a:t>
            </a:r>
            <a:r>
              <a:rPr lang="en-US" sz="2000" dirty="0" err="1" smtClean="0"/>
              <a:t>m_dep</a:t>
            </a:r>
            <a:r>
              <a:rPr lang="en-US" dirty="0" smtClean="0"/>
              <a:t/>
            </a:r>
            <a:br>
              <a:rPr lang="en-US" dirty="0" smtClean="0"/>
            </a:br>
            <a:r>
              <a:rPr lang="en-US" sz="1800" dirty="0" smtClean="0">
                <a:solidFill>
                  <a:srgbClr val="00B050"/>
                </a:solidFill>
              </a:rPr>
              <a:t>1.count of less </a:t>
            </a:r>
            <a:r>
              <a:rPr lang="en-US" sz="1800" dirty="0" err="1" smtClean="0">
                <a:solidFill>
                  <a:srgbClr val="00B050"/>
                </a:solidFill>
              </a:rPr>
              <a:t>n_cores</a:t>
            </a:r>
            <a:r>
              <a:rPr lang="en-US" sz="1800" dirty="0" smtClean="0">
                <a:solidFill>
                  <a:srgbClr val="00B050"/>
                </a:solidFill>
              </a:rPr>
              <a:t> is high for 0 and 1 price range.</a:t>
            </a:r>
            <a:br>
              <a:rPr lang="en-US" sz="1800" dirty="0" smtClean="0">
                <a:solidFill>
                  <a:srgbClr val="00B050"/>
                </a:solidFill>
              </a:rPr>
            </a:br>
            <a:r>
              <a:rPr lang="en-US" sz="1800" dirty="0" smtClean="0">
                <a:solidFill>
                  <a:srgbClr val="00B050"/>
                </a:solidFill>
              </a:rPr>
              <a:t>2.count of high </a:t>
            </a:r>
            <a:r>
              <a:rPr lang="en-US" sz="1800" dirty="0" err="1" smtClean="0">
                <a:solidFill>
                  <a:srgbClr val="00B050"/>
                </a:solidFill>
              </a:rPr>
              <a:t>n_cores</a:t>
            </a:r>
            <a:r>
              <a:rPr lang="en-US" sz="1800" dirty="0" smtClean="0">
                <a:solidFill>
                  <a:srgbClr val="00B050"/>
                </a:solidFill>
              </a:rPr>
              <a:t> is high for 2 and  3 price range.</a:t>
            </a:r>
            <a:br>
              <a:rPr lang="en-US" sz="1800" dirty="0" smtClean="0">
                <a:solidFill>
                  <a:srgbClr val="00B050"/>
                </a:solidFill>
              </a:rPr>
            </a:br>
            <a:r>
              <a:rPr lang="en-US" sz="1800" dirty="0" smtClean="0">
                <a:solidFill>
                  <a:srgbClr val="00B050"/>
                </a:solidFill>
              </a:rPr>
              <a:t>3.count of phones with less thickness is high and count of phones with high thickness is low.</a:t>
            </a:r>
            <a:endParaRPr lang="en-US" sz="1800" dirty="0">
              <a:solidFill>
                <a:srgbClr val="00B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85" y="2153653"/>
            <a:ext cx="5597815" cy="40353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70" y="2153653"/>
            <a:ext cx="6275230" cy="42254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61638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rgbClr val="FF0000"/>
                </a:solidFill>
              </a:rPr>
              <a:t>Multivariate analysis</a:t>
            </a:r>
            <a:r>
              <a:rPr lang="en-US" dirty="0">
                <a:solidFill>
                  <a:srgbClr val="FF0000"/>
                </a:solidFill>
              </a:rPr>
              <a:t/>
            </a:r>
            <a:br>
              <a:rPr lang="en-US" dirty="0">
                <a:solidFill>
                  <a:srgbClr val="FF0000"/>
                </a:solidFill>
              </a:rPr>
            </a:br>
            <a:r>
              <a:rPr lang="en-US" sz="2000" dirty="0" smtClean="0"/>
              <a:t>Numerical  variables</a:t>
            </a:r>
            <a:r>
              <a:rPr lang="en-US" dirty="0" smtClean="0">
                <a:solidFill>
                  <a:srgbClr val="92D050"/>
                </a:solidFill>
              </a:rPr>
              <a:t/>
            </a:r>
            <a:br>
              <a:rPr lang="en-US" dirty="0" smtClean="0">
                <a:solidFill>
                  <a:srgbClr val="92D050"/>
                </a:solidFill>
              </a:rPr>
            </a:br>
            <a:r>
              <a:rPr lang="en-US" sz="1800" dirty="0" smtClean="0">
                <a:solidFill>
                  <a:srgbClr val="92D050"/>
                </a:solidFill>
              </a:rPr>
              <a:t>Mean values of battery </a:t>
            </a:r>
            <a:r>
              <a:rPr lang="en-US" sz="1800" dirty="0" err="1" smtClean="0">
                <a:solidFill>
                  <a:srgbClr val="92D050"/>
                </a:solidFill>
              </a:rPr>
              <a:t>power,px-height,px_width,ram</a:t>
            </a:r>
            <a:r>
              <a:rPr lang="en-US" sz="1800" dirty="0" smtClean="0">
                <a:solidFill>
                  <a:srgbClr val="92D050"/>
                </a:solidFill>
              </a:rPr>
              <a:t>  is increasing with increase in price</a:t>
            </a:r>
            <a:endParaRPr lang="en-US" sz="1800" dirty="0">
              <a:solidFill>
                <a:srgbClr val="92D05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8051"/>
            <a:ext cx="10515600" cy="34664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215680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Multivariate analysis -continued</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800" dirty="0" smtClean="0">
                <a:solidFill>
                  <a:srgbClr val="00B0F0"/>
                </a:solidFill>
              </a:rPr>
              <a:t>It appears that the values of these variables are rising in lockstep with the rise in prices. Ram is having an immediate effect. The more RAM you have, the more money you'll spend!</a:t>
            </a:r>
            <a:endParaRPr lang="en-US" sz="1800"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27" y="2581873"/>
            <a:ext cx="10535500" cy="37300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20972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453" y="280903"/>
            <a:ext cx="10515600" cy="1325563"/>
          </a:xfrm>
        </p:spPr>
        <p:txBody>
          <a:bodyPr>
            <a:normAutofit fontScale="90000"/>
          </a:bodyPr>
          <a:lstStyle/>
          <a:p>
            <a:r>
              <a:rPr lang="en-US" dirty="0" smtClean="0">
                <a:solidFill>
                  <a:srgbClr val="00B0F0"/>
                </a:solidFill>
              </a:rPr>
              <a:t>				</a:t>
            </a:r>
            <a:r>
              <a:rPr lang="en-US" dirty="0" smtClean="0">
                <a:solidFill>
                  <a:srgbClr val="FF0000"/>
                </a:solidFill>
              </a:rPr>
              <a:t>Data Correlation</a:t>
            </a:r>
            <a:r>
              <a:rPr lang="en-US" dirty="0" smtClean="0">
                <a:solidFill>
                  <a:srgbClr val="00B0F0"/>
                </a:solidFill>
              </a:rPr>
              <a:t/>
            </a:r>
            <a:br>
              <a:rPr lang="en-US" dirty="0" smtClean="0">
                <a:solidFill>
                  <a:srgbClr val="00B0F0"/>
                </a:solidFill>
              </a:rPr>
            </a:br>
            <a:r>
              <a:rPr lang="en-US" sz="1800" dirty="0" smtClean="0">
                <a:solidFill>
                  <a:srgbClr val="00B0F0"/>
                </a:solidFill>
              </a:rPr>
              <a:t>1.   pc is correlated with fc.</a:t>
            </a:r>
            <a:br>
              <a:rPr lang="en-US" sz="1800" dirty="0" smtClean="0">
                <a:solidFill>
                  <a:srgbClr val="00B0F0"/>
                </a:solidFill>
              </a:rPr>
            </a:br>
            <a:r>
              <a:rPr lang="en-US" sz="1800" dirty="0" smtClean="0">
                <a:solidFill>
                  <a:srgbClr val="00B0F0"/>
                </a:solidFill>
              </a:rPr>
              <a:t>2.   3g and 4g are moderately correlated.</a:t>
            </a:r>
            <a:br>
              <a:rPr lang="en-US" sz="1800" dirty="0" smtClean="0">
                <a:solidFill>
                  <a:srgbClr val="00B0F0"/>
                </a:solidFill>
              </a:rPr>
            </a:br>
            <a:r>
              <a:rPr lang="en-US" sz="1800" dirty="0" smtClean="0">
                <a:solidFill>
                  <a:srgbClr val="00B0F0"/>
                </a:solidFill>
              </a:rPr>
              <a:t>3.   </a:t>
            </a:r>
            <a:r>
              <a:rPr lang="en-US" sz="1800" dirty="0" err="1" smtClean="0">
                <a:solidFill>
                  <a:srgbClr val="00B0F0"/>
                </a:solidFill>
              </a:rPr>
              <a:t>sc_h</a:t>
            </a:r>
            <a:r>
              <a:rPr lang="en-US" sz="1800" dirty="0" smtClean="0">
                <a:solidFill>
                  <a:srgbClr val="00B0F0"/>
                </a:solidFill>
              </a:rPr>
              <a:t> and </a:t>
            </a:r>
            <a:r>
              <a:rPr lang="en-US" sz="1800" dirty="0" err="1" smtClean="0">
                <a:solidFill>
                  <a:srgbClr val="00B0F0"/>
                </a:solidFill>
              </a:rPr>
              <a:t>sc_w</a:t>
            </a:r>
            <a:r>
              <a:rPr lang="en-US" sz="1800" dirty="0" smtClean="0">
                <a:solidFill>
                  <a:srgbClr val="00B0F0"/>
                </a:solidFill>
              </a:rPr>
              <a:t> are moderately correlated. We will try to change them into a single variable.</a:t>
            </a:r>
            <a:br>
              <a:rPr lang="en-US" sz="1800" dirty="0" smtClean="0">
                <a:solidFill>
                  <a:srgbClr val="00B0F0"/>
                </a:solidFill>
              </a:rPr>
            </a:br>
            <a:r>
              <a:rPr lang="en-US" sz="1800" dirty="0" smtClean="0">
                <a:solidFill>
                  <a:srgbClr val="00B0F0"/>
                </a:solidFill>
              </a:rPr>
              <a:t>4.   </a:t>
            </a:r>
            <a:r>
              <a:rPr lang="en-US" sz="1800" dirty="0" err="1" smtClean="0">
                <a:solidFill>
                  <a:srgbClr val="00B0F0"/>
                </a:solidFill>
              </a:rPr>
              <a:t>px_width</a:t>
            </a:r>
            <a:r>
              <a:rPr lang="en-US" sz="1800" dirty="0" smtClean="0">
                <a:solidFill>
                  <a:srgbClr val="00B0F0"/>
                </a:solidFill>
              </a:rPr>
              <a:t> and </a:t>
            </a:r>
            <a:r>
              <a:rPr lang="en-US" sz="1800" dirty="0" err="1" smtClean="0">
                <a:solidFill>
                  <a:srgbClr val="00B0F0"/>
                </a:solidFill>
              </a:rPr>
              <a:t>px_height</a:t>
            </a:r>
            <a:r>
              <a:rPr lang="en-US" sz="1800" dirty="0" smtClean="0">
                <a:solidFill>
                  <a:srgbClr val="00B0F0"/>
                </a:solidFill>
              </a:rPr>
              <a:t> are moderately correlated. We will try to change them into a single variable</a:t>
            </a:r>
            <a:br>
              <a:rPr lang="en-US" sz="1800" dirty="0" smtClean="0">
                <a:solidFill>
                  <a:srgbClr val="00B0F0"/>
                </a:solidFill>
              </a:rPr>
            </a:br>
            <a:r>
              <a:rPr lang="en-US" sz="1800" dirty="0" smtClean="0">
                <a:solidFill>
                  <a:srgbClr val="00B0F0"/>
                </a:solidFill>
              </a:rPr>
              <a:t>5.   ram is highly correlated with our price range. May be one the most important factor in determining the price.</a:t>
            </a:r>
            <a:endParaRPr lang="en-US" sz="1800"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777" y="2121651"/>
            <a:ext cx="8324951" cy="4351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3846124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Feature selection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sz="1800" dirty="0" smtClean="0"/>
              <a:t>The most important features, as per both graphs are  </a:t>
            </a:r>
          </a:p>
          <a:p>
            <a:r>
              <a:rPr lang="en-US" sz="1900" dirty="0" smtClean="0">
                <a:solidFill>
                  <a:srgbClr val="00B050"/>
                </a:solidFill>
              </a:rPr>
              <a:t> Ram </a:t>
            </a:r>
          </a:p>
          <a:p>
            <a:r>
              <a:rPr lang="en-US" sz="1900" dirty="0" smtClean="0">
                <a:solidFill>
                  <a:srgbClr val="00B050"/>
                </a:solidFill>
              </a:rPr>
              <a:t>Battery Power</a:t>
            </a:r>
          </a:p>
          <a:p>
            <a:r>
              <a:rPr lang="en-US" sz="1900" dirty="0" smtClean="0">
                <a:solidFill>
                  <a:srgbClr val="00B050"/>
                </a:solidFill>
              </a:rPr>
              <a:t> Mobile weight  </a:t>
            </a:r>
          </a:p>
          <a:p>
            <a:r>
              <a:rPr lang="en-US" sz="1900" dirty="0" smtClean="0">
                <a:solidFill>
                  <a:srgbClr val="00B050"/>
                </a:solidFill>
              </a:rPr>
              <a:t> Internal memory</a:t>
            </a:r>
          </a:p>
          <a:p>
            <a:r>
              <a:rPr lang="en-US" sz="1900" dirty="0" smtClean="0">
                <a:solidFill>
                  <a:srgbClr val="00B050"/>
                </a:solidFill>
              </a:rPr>
              <a:t> Front Camera megapixels</a:t>
            </a:r>
          </a:p>
          <a:p>
            <a:r>
              <a:rPr lang="en-US" sz="1900" dirty="0" smtClean="0">
                <a:solidFill>
                  <a:srgbClr val="00B050"/>
                </a:solidFill>
              </a:rPr>
              <a:t> Number of cores </a:t>
            </a:r>
          </a:p>
          <a:p>
            <a:r>
              <a:rPr lang="en-US" sz="1900" dirty="0" smtClean="0">
                <a:solidFill>
                  <a:srgbClr val="00B050"/>
                </a:solidFill>
              </a:rPr>
              <a:t> Primary Camera megapixels  </a:t>
            </a:r>
          </a:p>
          <a:p>
            <a:r>
              <a:rPr lang="en-US" sz="1900" dirty="0" smtClean="0">
                <a:solidFill>
                  <a:srgbClr val="00B050"/>
                </a:solidFill>
              </a:rPr>
              <a:t> Screen height</a:t>
            </a:r>
          </a:p>
          <a:p>
            <a:r>
              <a:rPr lang="en-US" sz="1900" dirty="0" smtClean="0">
                <a:solidFill>
                  <a:srgbClr val="00B050"/>
                </a:solidFill>
              </a:rPr>
              <a:t> Screen width</a:t>
            </a:r>
          </a:p>
          <a:p>
            <a:r>
              <a:rPr lang="en-US" sz="1900" dirty="0" smtClean="0">
                <a:solidFill>
                  <a:srgbClr val="00B050"/>
                </a:solidFill>
              </a:rPr>
              <a:t>  Talk time</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0168" y="1477579"/>
            <a:ext cx="4848727" cy="2350519"/>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168" y="4126832"/>
            <a:ext cx="4737780" cy="23981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41412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Data Wrangling</a:t>
            </a:r>
            <a:endParaRPr lang="en-US" dirty="0">
              <a:solidFill>
                <a:srgbClr val="FF00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1368" y="1570121"/>
            <a:ext cx="6649388" cy="4361196"/>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463" y="1783698"/>
            <a:ext cx="2520716" cy="3362794"/>
          </a:xfrm>
          <a:prstGeom prst="rect">
            <a:avLst/>
          </a:prstGeom>
        </p:spPr>
      </p:pic>
      <p:sp>
        <p:nvSpPr>
          <p:cNvPr id="8" name="Rectangle 7"/>
          <p:cNvSpPr/>
          <p:nvPr/>
        </p:nvSpPr>
        <p:spPr>
          <a:xfrm>
            <a:off x="838200" y="5239502"/>
            <a:ext cx="3493168" cy="1383631"/>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smtClean="0"/>
              <a:t>1.No null values.</a:t>
            </a:r>
          </a:p>
          <a:p>
            <a:r>
              <a:rPr lang="en-US" dirty="0" smtClean="0"/>
              <a:t>2.Handled outliers.</a:t>
            </a:r>
          </a:p>
          <a:p>
            <a:r>
              <a:rPr lang="en-US" dirty="0" smtClean="0"/>
              <a:t>3.Modified </a:t>
            </a:r>
            <a:r>
              <a:rPr lang="en-US" dirty="0" err="1" smtClean="0"/>
              <a:t>Px_height,Px_width</a:t>
            </a:r>
            <a:r>
              <a:rPr lang="en-US" dirty="0" smtClean="0"/>
              <a:t> &amp; </a:t>
            </a:r>
            <a:r>
              <a:rPr lang="en-US" dirty="0" err="1" smtClean="0"/>
              <a:t>sc_h,sc_width,single</a:t>
            </a:r>
            <a:r>
              <a:rPr lang="en-US" dirty="0" smtClean="0"/>
              <a:t> column.</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4222175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967"/>
            <a:ext cx="10515600" cy="1325563"/>
          </a:xfrm>
        </p:spPr>
        <p:txBody>
          <a:bodyPr/>
          <a:lstStyle/>
          <a:p>
            <a:r>
              <a:rPr lang="en-US" dirty="0" smtClean="0">
                <a:solidFill>
                  <a:srgbClr val="FF0000"/>
                </a:solidFill>
              </a:rPr>
              <a:t>  		Machine learning model</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smtClean="0"/>
              <a:t>Algorithms and methods to be used to apply predictive modelling</a:t>
            </a:r>
          </a:p>
          <a:p>
            <a:pPr marL="0" indent="0">
              <a:buNone/>
            </a:pPr>
            <a:r>
              <a:rPr lang="en-US" dirty="0" smtClean="0">
                <a:solidFill>
                  <a:srgbClr val="FF0000"/>
                </a:solidFill>
              </a:rPr>
              <a:t>1.Decision Tree Classifier.</a:t>
            </a:r>
          </a:p>
          <a:p>
            <a:pPr marL="0" indent="0">
              <a:buNone/>
            </a:pPr>
            <a:r>
              <a:rPr lang="en-US" dirty="0" smtClean="0">
                <a:solidFill>
                  <a:srgbClr val="FF0000"/>
                </a:solidFill>
              </a:rPr>
              <a:t>2.Random Forest Classifier.</a:t>
            </a:r>
          </a:p>
          <a:p>
            <a:pPr marL="0" indent="0">
              <a:buNone/>
            </a:pPr>
            <a:r>
              <a:rPr lang="en-US" dirty="0" smtClean="0">
                <a:solidFill>
                  <a:srgbClr val="FF0000"/>
                </a:solidFill>
              </a:rPr>
              <a:t>3.Gradient Boosting Classifier .</a:t>
            </a:r>
          </a:p>
          <a:p>
            <a:pPr marL="0" indent="0">
              <a:buNone/>
            </a:pPr>
            <a:r>
              <a:rPr lang="en-US" dirty="0" smtClean="0">
                <a:solidFill>
                  <a:srgbClr val="FF0000"/>
                </a:solidFill>
              </a:rPr>
              <a:t>4.XGBoost Classifier .</a:t>
            </a:r>
          </a:p>
          <a:p>
            <a:pPr marL="0" indent="0">
              <a:buNone/>
            </a:pPr>
            <a:r>
              <a:rPr lang="en-US" dirty="0" smtClean="0">
                <a:solidFill>
                  <a:srgbClr val="FF0000"/>
                </a:solidFill>
              </a:rPr>
              <a:t>5.K-Nearest </a:t>
            </a:r>
            <a:r>
              <a:rPr lang="en-US" dirty="0" err="1" smtClean="0">
                <a:solidFill>
                  <a:srgbClr val="FF0000"/>
                </a:solidFill>
              </a:rPr>
              <a:t>Neighbours</a:t>
            </a:r>
            <a:r>
              <a:rPr lang="en-US" dirty="0" smtClean="0">
                <a:solidFill>
                  <a:srgbClr val="FF0000"/>
                </a:solidFill>
              </a:rPr>
              <a:t>.</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152357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FF0000"/>
                </a:solidFill>
              </a:rPr>
              <a:t>      		        Machine learning models</a:t>
            </a:r>
            <a:r>
              <a:rPr lang="en-US" dirty="0" smtClean="0"/>
              <a:t/>
            </a:r>
            <a:br>
              <a:rPr lang="en-US" dirty="0" smtClean="0"/>
            </a:br>
            <a:r>
              <a:rPr lang="en-US" sz="1800" dirty="0" smtClean="0"/>
              <a:t>Decision trees</a:t>
            </a:r>
            <a:endParaRPr lang="en-US" sz="1800" dirty="0"/>
          </a:p>
        </p:txBody>
      </p:sp>
      <p:sp>
        <p:nvSpPr>
          <p:cNvPr id="3" name="Content Placeholder 2"/>
          <p:cNvSpPr>
            <a:spLocks noGrp="1"/>
          </p:cNvSpPr>
          <p:nvPr>
            <p:ph idx="1"/>
          </p:nvPr>
        </p:nvSpPr>
        <p:spPr/>
        <p:txBody>
          <a:bodyPr>
            <a:normAutofit/>
          </a:bodyPr>
          <a:lstStyle/>
          <a:p>
            <a:pPr marL="0" indent="0">
              <a:buNone/>
            </a:pPr>
            <a:r>
              <a:rPr lang="en-US" sz="1600" dirty="0" smtClean="0"/>
              <a:t>1. The overall accuracy score on our test data is 83%.</a:t>
            </a:r>
          </a:p>
          <a:p>
            <a:pPr marL="0" indent="0">
              <a:buNone/>
            </a:pPr>
            <a:r>
              <a:rPr lang="en-US" sz="1600" dirty="0" smtClean="0"/>
              <a:t>2. Prediction accuracy on class 1 (Low Cost) is 93%.</a:t>
            </a:r>
          </a:p>
          <a:p>
            <a:pPr marL="0" indent="0">
              <a:buNone/>
            </a:pPr>
            <a:r>
              <a:rPr lang="en-US" sz="1600" dirty="0" smtClean="0"/>
              <a:t>3.Prediction accuracy on class 2 (Medium Cost) is 81%.</a:t>
            </a:r>
          </a:p>
          <a:p>
            <a:pPr marL="0" indent="0">
              <a:buNone/>
            </a:pPr>
            <a:r>
              <a:rPr lang="en-US" sz="1600" dirty="0" smtClean="0"/>
              <a:t>4. Prediction accuracy on class 3 (High Cost) is 65%.</a:t>
            </a:r>
          </a:p>
          <a:p>
            <a:pPr marL="0" indent="0">
              <a:buNone/>
            </a:pPr>
            <a:r>
              <a:rPr lang="en-US" sz="1600" dirty="0" smtClean="0"/>
              <a:t>5. Prediction accuracy on class 4 (Low Cost) is 100%. </a:t>
            </a:r>
          </a:p>
          <a:p>
            <a:pPr marL="0" indent="0">
              <a:buNone/>
            </a:pPr>
            <a:r>
              <a:rPr lang="en-US" sz="1600" dirty="0" smtClean="0"/>
              <a:t>As a result, we can see that the Decision Tree Classifier </a:t>
            </a:r>
          </a:p>
          <a:p>
            <a:pPr marL="0" indent="0">
              <a:buNone/>
            </a:pPr>
            <a:r>
              <a:rPr lang="en-US" sz="1600" dirty="0" smtClean="0"/>
              <a:t>has performed good overall, and best in class 4.</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864" y="1825625"/>
            <a:ext cx="6190298" cy="45992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372362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models</a:t>
            </a:r>
            <a:endParaRPr lang="en-US" dirty="0"/>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smtClean="0"/>
              <a:t>XG Boost</a:t>
            </a:r>
          </a:p>
          <a:p>
            <a:pPr marL="0" indent="0">
              <a:buNone/>
            </a:pPr>
            <a:r>
              <a:rPr lang="en-US" dirty="0" smtClean="0"/>
              <a:t>  1. The overall accuracy score on our test data is 92%.</a:t>
            </a:r>
          </a:p>
          <a:p>
            <a:pPr marL="514350" indent="-514350">
              <a:buAutoNum type="arabicPeriod" startAt="2"/>
            </a:pPr>
            <a:r>
              <a:rPr lang="en-US" dirty="0" smtClean="0"/>
              <a:t>Prediction accuracy on class 1 (Low Cost) is 100%.</a:t>
            </a:r>
          </a:p>
          <a:p>
            <a:pPr marL="514350" indent="-514350">
              <a:buAutoNum type="arabicPeriod" startAt="2"/>
            </a:pPr>
            <a:r>
              <a:rPr lang="en-US" dirty="0" smtClean="0"/>
              <a:t>3.   Prediction accuracy on class 2 (Medium Cost) is 84%.</a:t>
            </a:r>
          </a:p>
          <a:p>
            <a:pPr marL="514350" indent="-514350">
              <a:buAutoNum type="arabicPeriod" startAt="2"/>
            </a:pPr>
            <a:r>
              <a:rPr lang="en-US" dirty="0" smtClean="0"/>
              <a:t>4.   Prediction accuracy on class 3 (High Cost) is 80%.</a:t>
            </a:r>
          </a:p>
          <a:p>
            <a:pPr marL="514350" indent="-514350">
              <a:buAutoNum type="arabicPeriod" startAt="2"/>
            </a:pPr>
            <a:r>
              <a:rPr lang="en-US" dirty="0" smtClean="0"/>
              <a:t>5.   Prediction accuracy on class 4 (Low Cost) is 100%. </a:t>
            </a:r>
          </a:p>
          <a:p>
            <a:pPr marL="514350" indent="-514350">
              <a:buAutoNum type="arabicPeriod" startAt="2"/>
            </a:pPr>
            <a:r>
              <a:rPr lang="en-US" dirty="0" smtClean="0"/>
              <a:t>As a result, we can see that the Gradient Boosting Classifier has performed good overall, and best in class 1 &amp; class 4.</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65010" y="1825625"/>
            <a:ext cx="4995980"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1170140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Model selection and validation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600" dirty="0" smtClean="0"/>
              <a:t>Every model we had applied ,except KNN initially </a:t>
            </a:r>
            <a:r>
              <a:rPr lang="en-US" sz="1600" dirty="0" err="1" smtClean="0"/>
              <a:t>overfitted</a:t>
            </a:r>
            <a:r>
              <a:rPr lang="en-US" sz="1600" dirty="0" smtClean="0"/>
              <a:t>.</a:t>
            </a:r>
          </a:p>
          <a:p>
            <a:r>
              <a:rPr lang="en-US" sz="1600" dirty="0" smtClean="0"/>
              <a:t>Overfitting was tackled using </a:t>
            </a:r>
            <a:r>
              <a:rPr lang="en-US" sz="1600" dirty="0" err="1" smtClean="0"/>
              <a:t>hyperparameter</a:t>
            </a:r>
            <a:r>
              <a:rPr lang="en-US" sz="1600" dirty="0" smtClean="0"/>
              <a:t> tuning ,there is sill a room for improvement of models.</a:t>
            </a:r>
          </a:p>
          <a:p>
            <a:r>
              <a:rPr lang="en-US" sz="1600" dirty="0" smtClean="0"/>
              <a:t>The best performance was given by KNN with accuracy of 0.95 for both for training and test set at k=11.</a:t>
            </a:r>
          </a:p>
          <a:p>
            <a:r>
              <a:rPr lang="en-US" sz="1600" dirty="0" smtClean="0"/>
              <a:t>The next best model was XG Boost  </a:t>
            </a:r>
            <a:r>
              <a:rPr lang="en-US" sz="1600" dirty="0" err="1" smtClean="0"/>
              <a:t>classifer</a:t>
            </a:r>
            <a:r>
              <a:rPr lang="en-US" sz="1600" dirty="0" smtClean="0"/>
              <a:t> , which gave us the accuracy of 1.0 and 0.91 for the training and test dataset </a:t>
            </a:r>
            <a:r>
              <a:rPr lang="en-US" sz="1600" dirty="0" err="1" smtClean="0"/>
              <a:t>resp.we</a:t>
            </a:r>
            <a:r>
              <a:rPr lang="en-US" sz="1600" dirty="0" smtClean="0"/>
              <a:t> tried to tune it didn’t solve the problem of overfitting .</a:t>
            </a:r>
          </a:p>
          <a:p>
            <a:r>
              <a:rPr lang="en-US" sz="1600" dirty="0" smtClean="0"/>
              <a:t>The best </a:t>
            </a:r>
            <a:r>
              <a:rPr lang="en-US" sz="1600" dirty="0" err="1" smtClean="0"/>
              <a:t>hyperparameter</a:t>
            </a:r>
            <a:r>
              <a:rPr lang="en-US" sz="1600" dirty="0" smtClean="0"/>
              <a:t> values that were </a:t>
            </a:r>
            <a:r>
              <a:rPr lang="en-US" sz="1600" dirty="0" err="1" smtClean="0"/>
              <a:t>accepeted</a:t>
            </a:r>
            <a:r>
              <a:rPr lang="en-US" sz="1600" dirty="0" smtClean="0"/>
              <a:t> here</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824" y="3904684"/>
            <a:ext cx="3523144" cy="24072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7664" y="3904685"/>
            <a:ext cx="4019212" cy="22722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252871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CONTENT OF THE PRESENTATION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PROBLEM STATEMENT</a:t>
            </a:r>
          </a:p>
          <a:p>
            <a:r>
              <a:rPr lang="en-US" dirty="0" smtClean="0"/>
              <a:t>DATA SUMMARY</a:t>
            </a:r>
          </a:p>
          <a:p>
            <a:r>
              <a:rPr lang="en-US" dirty="0" smtClean="0"/>
              <a:t>EXPLORATORY DATA ANALYSIS</a:t>
            </a:r>
          </a:p>
          <a:p>
            <a:r>
              <a:rPr lang="en-US" dirty="0" smtClean="0"/>
              <a:t>DATA CORRELTION</a:t>
            </a:r>
          </a:p>
          <a:p>
            <a:r>
              <a:rPr lang="en-US" dirty="0" smtClean="0"/>
              <a:t>DATA WARANGLING</a:t>
            </a:r>
          </a:p>
          <a:p>
            <a:r>
              <a:rPr lang="en-US" dirty="0" smtClean="0"/>
              <a:t>MACHINE LEARING MODULE</a:t>
            </a:r>
          </a:p>
          <a:p>
            <a:r>
              <a:rPr lang="en-US" dirty="0" smtClean="0"/>
              <a:t>MODEL EXPLANTATION</a:t>
            </a:r>
          </a:p>
          <a:p>
            <a:r>
              <a:rPr lang="en-US" dirty="0" smtClean="0"/>
              <a:t>CHALLENGES</a:t>
            </a:r>
          </a:p>
          <a:p>
            <a:r>
              <a:rPr lang="en-US" dirty="0" smtClean="0"/>
              <a:t>CONCLUSION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35641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Challenges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most challenging part in this </a:t>
            </a:r>
            <a:r>
              <a:rPr lang="en-US" dirty="0" err="1" smtClean="0"/>
              <a:t>excerise</a:t>
            </a:r>
            <a:r>
              <a:rPr lang="en-US" dirty="0" smtClean="0"/>
              <a:t> to find an optimal set of parameter that could give us the best performance.</a:t>
            </a:r>
          </a:p>
          <a:p>
            <a:r>
              <a:rPr lang="en-US" dirty="0" smtClean="0"/>
              <a:t>It took hours to try every combinations in cross validating  and finally selecting the best values.</a:t>
            </a:r>
          </a:p>
          <a:p>
            <a:r>
              <a:rPr lang="en-US" dirty="0" smtClean="0"/>
              <a:t>The model could even  perform better  with even finer tunings.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841" y="4123824"/>
            <a:ext cx="5315201" cy="2289008"/>
          </a:xfrm>
          <a:prstGeom prst="rect">
            <a:avLst/>
          </a:prstGeom>
        </p:spPr>
      </p:pic>
    </p:spTree>
    <p:extLst>
      <p:ext uri="{BB962C8B-B14F-4D97-AF65-F5344CB8AC3E}">
        <p14:creationId xmlns:p14="http://schemas.microsoft.com/office/powerpoint/2010/main" val="3019445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CONCLUSION</a:t>
            </a:r>
            <a:endParaRPr lang="en-US" dirty="0"/>
          </a:p>
        </p:txBody>
      </p:sp>
      <p:sp>
        <p:nvSpPr>
          <p:cNvPr id="3" name="Content Placeholder 2"/>
          <p:cNvSpPr>
            <a:spLocks noGrp="1"/>
          </p:cNvSpPr>
          <p:nvPr>
            <p:ph idx="1"/>
          </p:nvPr>
        </p:nvSpPr>
        <p:spPr/>
        <p:txBody>
          <a:bodyPr/>
          <a:lstStyle/>
          <a:p>
            <a:r>
              <a:rPr lang="en-US" dirty="0" smtClean="0"/>
              <a:t>We tried a variety of models, and the table above </a:t>
            </a:r>
            <a:r>
              <a:rPr lang="en-US" dirty="0" err="1" smtClean="0"/>
              <a:t>summarises</a:t>
            </a:r>
            <a:r>
              <a:rPr lang="en-US" dirty="0" smtClean="0"/>
              <a:t> the results of one set of models. K-Nearest </a:t>
            </a:r>
            <a:r>
              <a:rPr lang="en-US" dirty="0" err="1" smtClean="0"/>
              <a:t>Neighbours</a:t>
            </a:r>
            <a:r>
              <a:rPr lang="en-US" dirty="0" smtClean="0"/>
              <a:t> has the best overall accuracy of 93 percent.</a:t>
            </a:r>
          </a:p>
          <a:p>
            <a:r>
              <a:rPr lang="en-US" dirty="0" smtClean="0"/>
              <a:t> The optimal accuracy for Random Forest, Decision Tree, Gradient Boosting, and XG boost was 85 percent, 85 percent, 92 percent, and 91 percent, respectively.</a:t>
            </a:r>
          </a:p>
          <a:p>
            <a:r>
              <a:rPr lang="en-US" dirty="0" smtClean="0"/>
              <a:t>However, we'll make XG boost our best model because it provides good overall and individual class accuracy.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745304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99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PROBLEM STATEMENT</a:t>
            </a:r>
            <a:endParaRPr lang="en-US" dirty="0"/>
          </a:p>
        </p:txBody>
      </p:sp>
      <p:sp>
        <p:nvSpPr>
          <p:cNvPr id="3" name="Content Placeholder 2"/>
          <p:cNvSpPr>
            <a:spLocks noGrp="1"/>
          </p:cNvSpPr>
          <p:nvPr>
            <p:ph idx="1"/>
          </p:nvPr>
        </p:nvSpPr>
        <p:spPr/>
        <p:txBody>
          <a:bodyPr>
            <a:normAutofit/>
          </a:bodyPr>
          <a:lstStyle/>
          <a:p>
            <a:r>
              <a:rPr lang="en-US" sz="2000" dirty="0" smtClean="0"/>
              <a:t>Mobile phones have become great necessity for almost all individuals now </a:t>
            </a:r>
            <a:r>
              <a:rPr lang="en-US" sz="2000" dirty="0" err="1" smtClean="0"/>
              <a:t>days.People</a:t>
            </a:r>
            <a:r>
              <a:rPr lang="en-US" sz="2000" dirty="0" smtClean="0"/>
              <a:t> want more features and best specification in phone and that too at cheaper </a:t>
            </a:r>
            <a:r>
              <a:rPr lang="en-US" sz="2000" dirty="0" err="1" smtClean="0"/>
              <a:t>cost.The</a:t>
            </a:r>
            <a:r>
              <a:rPr lang="en-US" sz="2000" dirty="0" smtClean="0"/>
              <a:t> demand of the phone Is so high that there is a huge competition prevailing between mobile manufactures. To stay ahead in race, these companies try to bring in new features and innovation so that people are lured toward buying there brand smartphones.</a:t>
            </a:r>
          </a:p>
          <a:p>
            <a:r>
              <a:rPr lang="en-US" sz="2000" dirty="0" smtClean="0"/>
              <a:t>Price of mobile phones is influenced by different factor .Brand name ,newness of the </a:t>
            </a:r>
            <a:r>
              <a:rPr lang="en-US" sz="2000" dirty="0" err="1" smtClean="0"/>
              <a:t>model,internal</a:t>
            </a:r>
            <a:r>
              <a:rPr lang="en-US" sz="2000" dirty="0" smtClean="0"/>
              <a:t> memory , ram, sizes, connectivity , are some of the important factor in determining the </a:t>
            </a:r>
            <a:r>
              <a:rPr lang="en-US" sz="2000" dirty="0" err="1" smtClean="0"/>
              <a:t>price.As</a:t>
            </a:r>
            <a:r>
              <a:rPr lang="en-US" sz="2000" dirty="0" smtClean="0"/>
              <a:t> a business point of view , it become an utmost priority to </a:t>
            </a:r>
            <a:r>
              <a:rPr lang="en-US" sz="2000" dirty="0" err="1" smtClean="0"/>
              <a:t>analyse</a:t>
            </a:r>
            <a:r>
              <a:rPr lang="en-US" sz="2000" dirty="0" smtClean="0"/>
              <a:t> the factor  form time to time and come up with  best set of specification and price ranges so that people buy their mobile phones.</a:t>
            </a:r>
          </a:p>
          <a:p>
            <a:r>
              <a:rPr lang="en-US" sz="2000" dirty="0" err="1" smtClean="0"/>
              <a:t>Hence,Through</a:t>
            </a:r>
            <a:r>
              <a:rPr lang="en-US" sz="2000" dirty="0" smtClean="0"/>
              <a:t> this </a:t>
            </a:r>
            <a:r>
              <a:rPr lang="en-US" sz="2000" dirty="0" err="1" smtClean="0"/>
              <a:t>excerise</a:t>
            </a:r>
            <a:r>
              <a:rPr lang="en-US" sz="2000" dirty="0" smtClean="0"/>
              <a:t> and our predication we will try to help companies estimate price range competition to  other manufacturer and also it will be useful for customers to verify the price of mobile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163434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rgbClr val="FF0000"/>
                </a:solidFill>
              </a:rPr>
              <a:t>DATA SUMMARY</a:t>
            </a:r>
            <a:r>
              <a:rPr lang="en-US" dirty="0" smtClean="0"/>
              <a:t>			</a:t>
            </a:r>
            <a:endParaRPr lang="en-US" dirty="0"/>
          </a:p>
        </p:txBody>
      </p:sp>
      <p:sp>
        <p:nvSpPr>
          <p:cNvPr id="3" name="Content Placeholder 2"/>
          <p:cNvSpPr>
            <a:spLocks noGrp="1"/>
          </p:cNvSpPr>
          <p:nvPr>
            <p:ph idx="1"/>
          </p:nvPr>
        </p:nvSpPr>
        <p:spPr>
          <a:xfrm>
            <a:off x="838200" y="1311442"/>
            <a:ext cx="10515600" cy="4865521"/>
          </a:xfrm>
        </p:spPr>
        <p:txBody>
          <a:bodyPr>
            <a:normAutofit/>
          </a:bodyPr>
          <a:lstStyle/>
          <a:p>
            <a:pPr marL="0" indent="0">
              <a:buNone/>
            </a:pPr>
            <a:r>
              <a:rPr lang="en-US" sz="2000" dirty="0" smtClean="0"/>
              <a:t>The content of the data had these features;</a:t>
            </a:r>
          </a:p>
          <a:p>
            <a:r>
              <a:rPr lang="en-US" sz="2000" dirty="0" smtClean="0"/>
              <a:t>Battery power-total energy  a battery can store in one time measured in </a:t>
            </a:r>
            <a:r>
              <a:rPr lang="en-US" sz="2000" dirty="0" err="1" smtClean="0"/>
              <a:t>mAh</a:t>
            </a:r>
            <a:r>
              <a:rPr lang="en-US" sz="2000" dirty="0" smtClean="0"/>
              <a:t>.</a:t>
            </a:r>
          </a:p>
          <a:p>
            <a:r>
              <a:rPr lang="en-US" sz="2000" dirty="0" smtClean="0"/>
              <a:t>Clock speed-speed at which microprocessor execute instruction </a:t>
            </a:r>
            <a:r>
              <a:rPr lang="en-US" sz="2000" dirty="0" err="1" smtClean="0"/>
              <a:t>Fc,Pc</a:t>
            </a:r>
            <a:r>
              <a:rPr lang="en-US" sz="2000" dirty="0" smtClean="0"/>
              <a:t> Font and primary camera megapixel.</a:t>
            </a:r>
          </a:p>
          <a:p>
            <a:r>
              <a:rPr lang="en-US" sz="2000" dirty="0" err="1" smtClean="0"/>
              <a:t>Int</a:t>
            </a:r>
            <a:r>
              <a:rPr lang="en-US" sz="2000" dirty="0" smtClean="0"/>
              <a:t> memory-</a:t>
            </a:r>
            <a:r>
              <a:rPr lang="en-US" sz="2000" dirty="0" err="1" smtClean="0"/>
              <a:t>Interal</a:t>
            </a:r>
            <a:r>
              <a:rPr lang="en-US" sz="2000" dirty="0" smtClean="0"/>
              <a:t> memory in Gigabytes.</a:t>
            </a:r>
          </a:p>
          <a:p>
            <a:r>
              <a:rPr lang="en-US" sz="2000" dirty="0" err="1" smtClean="0"/>
              <a:t>M_dep</a:t>
            </a:r>
            <a:r>
              <a:rPr lang="en-US" sz="2000" dirty="0" smtClean="0"/>
              <a:t>-mobile depth in cm.</a:t>
            </a:r>
          </a:p>
          <a:p>
            <a:r>
              <a:rPr lang="en-US" sz="2000" dirty="0" smtClean="0"/>
              <a:t>Mobile </a:t>
            </a:r>
            <a:r>
              <a:rPr lang="en-US" sz="2000" dirty="0" err="1" smtClean="0"/>
              <a:t>wgt</a:t>
            </a:r>
            <a:r>
              <a:rPr lang="en-US" sz="2000" dirty="0" smtClean="0"/>
              <a:t> of mobile phones.</a:t>
            </a:r>
          </a:p>
          <a:p>
            <a:r>
              <a:rPr lang="en-US" sz="2000" dirty="0" err="1" smtClean="0"/>
              <a:t>N_core</a:t>
            </a:r>
            <a:r>
              <a:rPr lang="en-US" sz="2000" dirty="0" smtClean="0"/>
              <a:t>-No of cores of processor.</a:t>
            </a:r>
          </a:p>
          <a:p>
            <a:r>
              <a:rPr lang="en-US" sz="2000" dirty="0" err="1" smtClean="0"/>
              <a:t>Px_height,Px_width</a:t>
            </a:r>
            <a:r>
              <a:rPr lang="en-US" sz="2000" dirty="0" smtClean="0"/>
              <a:t> access memory in megabytes </a:t>
            </a:r>
            <a:r>
              <a:rPr lang="en-US" sz="2000" dirty="0" err="1" smtClean="0"/>
              <a:t>Sc_h,Sc_w</a:t>
            </a:r>
            <a:r>
              <a:rPr lang="en-US" sz="2000" dirty="0" smtClean="0"/>
              <a:t>-screen height and width pf mobile</a:t>
            </a:r>
          </a:p>
          <a:p>
            <a:r>
              <a:rPr lang="en-US" sz="2000" dirty="0" smtClean="0"/>
              <a:t>Talk time longest that a single battery charge will last when you are on call.</a:t>
            </a:r>
          </a:p>
          <a:p>
            <a:r>
              <a:rPr lang="en-US" sz="2000" dirty="0" smtClean="0"/>
              <a:t>Blue,3g,4g,dual sim touchscreen </a:t>
            </a:r>
            <a:r>
              <a:rPr lang="en-US" sz="2000" dirty="0" err="1" smtClean="0"/>
              <a:t>wifi</a:t>
            </a:r>
            <a:r>
              <a:rPr lang="en-US" sz="2000" dirty="0" smtClean="0"/>
              <a:t> some supported and un supported  categories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168129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EDA Univariate analysis </a:t>
            </a:r>
            <a:endParaRPr lang="en-US" dirty="0">
              <a:solidFill>
                <a:srgbClr val="FF0000"/>
              </a:solidFill>
            </a:endParaRPr>
          </a:p>
        </p:txBody>
      </p:sp>
      <p:sp>
        <p:nvSpPr>
          <p:cNvPr id="3" name="Content Placeholder 2"/>
          <p:cNvSpPr>
            <a:spLocks noGrp="1"/>
          </p:cNvSpPr>
          <p:nvPr>
            <p:ph sz="half" idx="1"/>
          </p:nvPr>
        </p:nvSpPr>
        <p:spPr/>
        <p:txBody>
          <a:bodyPr>
            <a:normAutofit/>
          </a:bodyPr>
          <a:lstStyle/>
          <a:p>
            <a:r>
              <a:rPr lang="en-US" sz="1600" dirty="0" smtClean="0"/>
              <a:t>Our dependent variable-price range is equally distributed amongst the variable.</a:t>
            </a:r>
          </a:p>
          <a:p>
            <a:r>
              <a:rPr lang="en-US" sz="1600" dirty="0" smtClean="0"/>
              <a:t>Other </a:t>
            </a:r>
            <a:r>
              <a:rPr lang="en-US" sz="1600" dirty="0" err="1" smtClean="0"/>
              <a:t>dichotomus</a:t>
            </a:r>
            <a:r>
              <a:rPr lang="en-US" sz="1600" dirty="0" smtClean="0"/>
              <a:t> Features have equal no  of observation for each category ,except 3g.</a:t>
            </a:r>
            <a:endParaRPr lang="en-US" sz="1600" dirty="0"/>
          </a:p>
        </p:txBody>
      </p:sp>
      <p:sp>
        <p:nvSpPr>
          <p:cNvPr id="7" name="Content Placeholder 6"/>
          <p:cNvSpPr>
            <a:spLocks noGrp="1"/>
          </p:cNvSpPr>
          <p:nvPr>
            <p:ph sz="half" idx="2"/>
          </p:nvPr>
        </p:nvSpPr>
        <p:spPr>
          <a:xfrm>
            <a:off x="6124074" y="1780674"/>
            <a:ext cx="5229726" cy="439628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578912"/>
            <a:ext cx="5594709" cy="47931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97515"/>
            <a:ext cx="3671136" cy="293436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354477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EDA univariate analysis</a:t>
            </a:r>
            <a:endParaRPr lang="en-US" dirty="0">
              <a:solidFill>
                <a:srgbClr val="FF0000"/>
              </a:solidFill>
            </a:endParaRPr>
          </a:p>
        </p:txBody>
      </p:sp>
      <p:sp>
        <p:nvSpPr>
          <p:cNvPr id="3" name="Content Placeholder 2"/>
          <p:cNvSpPr>
            <a:spLocks noGrp="1"/>
          </p:cNvSpPr>
          <p:nvPr>
            <p:ph sz="half" idx="1"/>
          </p:nvPr>
        </p:nvSpPr>
        <p:spPr/>
        <p:txBody>
          <a:bodyPr/>
          <a:lstStyle/>
          <a:p>
            <a:r>
              <a:rPr lang="en-US" dirty="0" smtClean="0"/>
              <a:t>The count of phones is equally distributed among all the parameters in every variable except pixel height.</a:t>
            </a:r>
          </a:p>
          <a:p>
            <a:r>
              <a:rPr lang="en-US" dirty="0" smtClean="0"/>
              <a:t>  The number of phones tends to decrease as we go higher in pixel height, i.e. we can say that the graph is positively skewed.</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43272" y="1825625"/>
            <a:ext cx="4639456" cy="4351338"/>
          </a:xfrm>
        </p:spPr>
      </p:pic>
    </p:spTree>
    <p:extLst>
      <p:ext uri="{BB962C8B-B14F-4D97-AF65-F5344CB8AC3E}">
        <p14:creationId xmlns:p14="http://schemas.microsoft.com/office/powerpoint/2010/main" val="3489810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t>
            </a:r>
            <a:r>
              <a:rPr lang="en-US" sz="3200" dirty="0" smtClean="0">
                <a:solidFill>
                  <a:srgbClr val="FF0000"/>
                </a:solidFill>
              </a:rPr>
              <a:t>Univariate analysis-Numerical </a:t>
            </a:r>
            <a:r>
              <a:rPr lang="en-US" sz="3200" dirty="0" err="1" smtClean="0">
                <a:solidFill>
                  <a:srgbClr val="FF0000"/>
                </a:solidFill>
              </a:rPr>
              <a:t>Varibles</a:t>
            </a:r>
            <a:r>
              <a:rPr lang="en-US" dirty="0"/>
              <a:t/>
            </a:r>
            <a:br>
              <a:rPr lang="en-US" dirty="0"/>
            </a:br>
            <a:r>
              <a:rPr lang="en-US" sz="1600" dirty="0" err="1" smtClean="0"/>
              <a:t>Analysed</a:t>
            </a:r>
            <a:r>
              <a:rPr lang="en-US" sz="1600" dirty="0" smtClean="0"/>
              <a:t> descriptive stats using </a:t>
            </a:r>
            <a:r>
              <a:rPr lang="en-US" sz="1600" dirty="0" err="1" smtClean="0"/>
              <a:t>countplot</a:t>
            </a:r>
            <a:endParaRPr lang="en-US" sz="1600"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2559" y="1897814"/>
            <a:ext cx="10372588" cy="4351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604132"/>
            <a:ext cx="1000265" cy="807965"/>
          </a:xfrm>
          <a:prstGeom prst="rect">
            <a:avLst/>
          </a:prstGeom>
        </p:spPr>
      </p:pic>
    </p:spTree>
    <p:extLst>
      <p:ext uri="{BB962C8B-B14F-4D97-AF65-F5344CB8AC3E}">
        <p14:creationId xmlns:p14="http://schemas.microsoft.com/office/powerpoint/2010/main" val="3706459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Univariate analysis-Numerical Variables</a:t>
            </a: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dirty="0" smtClean="0"/>
          </a:p>
          <a:p>
            <a:r>
              <a:rPr lang="en-US" dirty="0" smtClean="0"/>
              <a:t> The clock speed with 0.5GHz stands out in popularity among other phones. Rest of them have even distribution over the sales.</a:t>
            </a:r>
          </a:p>
          <a:p>
            <a:r>
              <a:rPr lang="en-US" dirty="0" smtClean="0"/>
              <a:t> The phones with higher mega </a:t>
            </a:r>
            <a:r>
              <a:rPr lang="en-US" dirty="0" err="1" smtClean="0"/>
              <a:t>pixeled</a:t>
            </a:r>
            <a:r>
              <a:rPr lang="en-US" dirty="0" smtClean="0"/>
              <a:t> camera doesn't show a great relevance amongst the customers.</a:t>
            </a:r>
          </a:p>
          <a:p>
            <a:r>
              <a:rPr lang="en-US" dirty="0" smtClean="0"/>
              <a:t>All the rest of features has shown a symmetric skewness in their sales numbers, except for screen width.</a:t>
            </a:r>
            <a:endParaRPr lang="en-US" dirty="0"/>
          </a:p>
        </p:txBody>
      </p:sp>
    </p:spTree>
    <p:extLst>
      <p:ext uri="{BB962C8B-B14F-4D97-AF65-F5344CB8AC3E}">
        <p14:creationId xmlns:p14="http://schemas.microsoft.com/office/powerpoint/2010/main" val="383566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rgbClr val="FF0000"/>
                </a:solidFill>
              </a:rPr>
              <a:t>Multivariate analysis</a:t>
            </a:r>
            <a:r>
              <a:rPr lang="en-US" dirty="0" smtClean="0"/>
              <a:t/>
            </a:r>
            <a:br>
              <a:rPr lang="en-US" dirty="0" smtClean="0"/>
            </a:br>
            <a:r>
              <a:rPr lang="en-US" sz="1800" dirty="0" smtClean="0">
                <a:solidFill>
                  <a:schemeClr val="tx1">
                    <a:lumMod val="65000"/>
                    <a:lumOff val="35000"/>
                  </a:schemeClr>
                </a:solidFill>
              </a:rPr>
              <a:t>Categories Variations</a:t>
            </a:r>
            <a:r>
              <a:rPr lang="en-US" sz="1800" dirty="0" smtClean="0">
                <a:solidFill>
                  <a:srgbClr val="0070C0"/>
                </a:solidFill>
              </a:rPr>
              <a:t/>
            </a:r>
            <a:br>
              <a:rPr lang="en-US" sz="1800" dirty="0" smtClean="0">
                <a:solidFill>
                  <a:srgbClr val="0070C0"/>
                </a:solidFill>
              </a:rPr>
            </a:br>
            <a:r>
              <a:rPr lang="en-US" sz="1800" dirty="0" smtClean="0">
                <a:solidFill>
                  <a:srgbClr val="0070C0"/>
                </a:solidFill>
              </a:rPr>
              <a:t>Almost equal no of observations  for each price range for each categories </a:t>
            </a:r>
            <a:endParaRPr lang="en-US" sz="1800" dirty="0">
              <a:solidFill>
                <a:srgbClr val="0070C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316" y="1945941"/>
            <a:ext cx="8662737" cy="43513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1939" y="568036"/>
            <a:ext cx="1000265" cy="807965"/>
          </a:xfrm>
          <a:prstGeom prst="rect">
            <a:avLst/>
          </a:prstGeom>
        </p:spPr>
      </p:pic>
    </p:spTree>
    <p:extLst>
      <p:ext uri="{BB962C8B-B14F-4D97-AF65-F5344CB8AC3E}">
        <p14:creationId xmlns:p14="http://schemas.microsoft.com/office/powerpoint/2010/main" val="2077882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2898</TotalTime>
  <Words>1264</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          MOBILE PRICE RANGE PREDICTION</vt:lpstr>
      <vt:lpstr> CONTENT OF THE PRESENTATION</vt:lpstr>
      <vt:lpstr>                         PROBLEM STATEMENT</vt:lpstr>
      <vt:lpstr>    DATA SUMMARY   </vt:lpstr>
      <vt:lpstr>                      EDA Univariate analysis </vt:lpstr>
      <vt:lpstr>  EDA univariate analysis</vt:lpstr>
      <vt:lpstr>  Univariate analysis-Numerical Varibles Analysed descriptive stats using countplot</vt:lpstr>
      <vt:lpstr>     Univariate analysis-Numerical Variables</vt:lpstr>
      <vt:lpstr>        Multivariate analysis Categories Variations Almost equal no of observations  for each price range for each categories </vt:lpstr>
      <vt:lpstr>   Multivariate analysis  n_cores and m_dep 1.count of less n_cores is high for 0 and 1 price range. 2.count of high n_cores is high for 2 and  3 price range. 3.count of phones with less thickness is high and count of phones with high thickness is low.</vt:lpstr>
      <vt:lpstr>   Multivariate analysis Numerical  variables Mean values of battery power,px-height,px_width,ram  is increasing with increase in price</vt:lpstr>
      <vt:lpstr>  Multivariate analysis -continued</vt:lpstr>
      <vt:lpstr>    Data Correlation 1.   pc is correlated with fc. 2.   3g and 4g are moderately correlated. 3.   sc_h and sc_w are moderately correlated. We will try to change them into a single variable. 4.   px_width and px_height are moderately correlated. We will try to change them into a single variable 5.   ram is highly correlated with our price range. May be one the most important factor in determining the price.</vt:lpstr>
      <vt:lpstr>     Feature selection</vt:lpstr>
      <vt:lpstr>    Data Wrangling</vt:lpstr>
      <vt:lpstr>    Machine learning model</vt:lpstr>
      <vt:lpstr>                Machine learning models Decision trees</vt:lpstr>
      <vt:lpstr>Machine learning models</vt:lpstr>
      <vt:lpstr>   Model selection and validation</vt:lpstr>
      <vt:lpstr>    Challenges </vt:lpstr>
      <vt:lpstr>    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 RANGE PREDICTION</dc:title>
  <dc:creator>Abhishek</dc:creator>
  <cp:lastModifiedBy>Abhishek</cp:lastModifiedBy>
  <cp:revision>22</cp:revision>
  <dcterms:created xsi:type="dcterms:W3CDTF">2022-12-11T14:12:57Z</dcterms:created>
  <dcterms:modified xsi:type="dcterms:W3CDTF">2022-12-13T14:32:03Z</dcterms:modified>
</cp:coreProperties>
</file>