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4"/>
  </p:sldMasterIdLst>
  <p:notesMasterIdLst>
    <p:notesMasterId r:id="rId23"/>
  </p:notesMasterIdLst>
  <p:sldIdLst>
    <p:sldId id="257" r:id="rId5"/>
    <p:sldId id="258" r:id="rId6"/>
    <p:sldId id="259" r:id="rId7"/>
    <p:sldId id="268" r:id="rId8"/>
    <p:sldId id="269" r:id="rId9"/>
    <p:sldId id="270" r:id="rId10"/>
    <p:sldId id="271" r:id="rId11"/>
    <p:sldId id="272" r:id="rId12"/>
    <p:sldId id="273" r:id="rId13"/>
    <p:sldId id="274" r:id="rId14"/>
    <p:sldId id="275" r:id="rId15"/>
    <p:sldId id="262" r:id="rId16"/>
    <p:sldId id="263" r:id="rId17"/>
    <p:sldId id="276" r:id="rId18"/>
    <p:sldId id="264" r:id="rId19"/>
    <p:sldId id="277" r:id="rId20"/>
    <p:sldId id="278"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6" d="100"/>
          <a:sy n="86" d="100"/>
        </p:scale>
        <p:origin x="-666"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D291B17-9318-49DB-B28B-6E5994AE9581}" type="datetime1">
              <a:rPr lang="en-US" smtClean="0"/>
              <a:pPr/>
              <a:t>7/15/2024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CED4963-E985-44C4-B8C4-FDD613B7C2F8}" type="datetime1">
              <a:rPr lang="en-US" smtClean="0"/>
              <a:pPr/>
              <a:t>7/15/2024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D291B17-9318-49DB-B28B-6E5994AE9581}" type="datetime1">
              <a:rPr lang="en-US" smtClean="0"/>
              <a:pPr/>
              <a:t>7/15/2024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8DD82B9-B8EE-4375-B6FF-88FA6ABB15D9}" type="datetime1">
              <a:rPr lang="en-US" smtClean="0"/>
              <a:pPr/>
              <a:t>7/15/2024</a:t>
            </a:fld>
            <a:endParaRPr lang="en-US"/>
          </a:p>
        </p:txBody>
      </p:sp>
      <p:sp>
        <p:nvSpPr>
          <p:cNvPr id="5" name="Footer Placeholder 4"/>
          <p:cNvSpPr>
            <a:spLocks noGrp="1"/>
          </p:cNvSpPr>
          <p:nvPr>
            <p:ph type="ftr" sz="quarter" idx="11"/>
          </p:nvPr>
        </p:nvSpPr>
        <p:spPr/>
        <p:txBody>
          <a:bodyPr/>
          <a:lstStyle>
            <a:extLst/>
          </a:lstStyle>
          <a:p>
            <a:r>
              <a:rPr lang="en-US" smtClean="0"/>
              <a:t>
              </a:t>
            </a:r>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2497495-0637-405E-AE64-5CC7506D51F5}" type="datetime1">
              <a:rPr lang="en-US" smtClean="0"/>
              <a:pPr/>
              <a:t>7/15/2024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BFFD690-9426-415D-8B65-26881E07B2D4}" type="datetime1">
              <a:rPr lang="en-US" smtClean="0"/>
              <a:pPr/>
              <a:t>7/15/2024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A98EE3D-8CD1-4C3F-BD1C-C98C9596463C}"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4C4989A-474C-40DE-95B9-011C28B71673}" type="datetime1">
              <a:rPr lang="en-US" smtClean="0"/>
              <a:pPr/>
              <a:t>7/15/2024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A98EE3D-8CD1-4C3F-BD1C-C98C9596463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DB4ED54-5B5E-4A04-93D3-5772E3CE3818}" type="datetime1">
              <a:rPr lang="en-US" smtClean="0"/>
              <a:pPr/>
              <a:t>7/15/2024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A98EE3D-8CD1-4C3F-BD1C-C98C9596463C}"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EDE50D6-574B-40AF-946F-D52A04ADE379}" type="datetime1">
              <a:rPr lang="en-US" smtClean="0"/>
              <a:pPr/>
              <a:t>7/15/2024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D82884F1-FFEA-405F-9602-3DCA865EDA4E}" type="datetime1">
              <a:rPr lang="en-US" smtClean="0"/>
              <a:pPr/>
              <a:t>7/15/2024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A98EE3D-8CD1-4C3F-BD1C-C98C9596463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E18DB4A-8810-4A10-AD5C-D5E2C667F5B3}" type="datetime1">
              <a:rPr lang="en-US" smtClean="0"/>
              <a:pPr/>
              <a:t>7/15/2024</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pPr algn="l"/>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A98EE3D-8CD1-4C3F-BD1C-C98C9596463C}"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ED291B17-9318-49DB-B28B-6E5994AE9581}" type="datetime1">
              <a:rPr lang="en-US" smtClean="0"/>
              <a:pPr/>
              <a:t>7/15/2024</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r>
              <a:rPr lang="en-US" smtClean="0"/>
              <a:t>
              </a:t>
            </a:r>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3A98EE3D-8CD1-4C3F-BD1C-C98C9596463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shishreddy2310@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ashishreddy2310@gmail.com" TargetMode="External"/><Relationship Id="rId2" Type="http://schemas.openxmlformats.org/officeDocument/2006/relationships/hyperlink" Target="https://github.com/Ashish7386/employment-burnout-analysi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21E816-31F5-48BB-BD02-D15F2F18B48A}"/>
              </a:ext>
            </a:extLst>
          </p:cNvPr>
          <p:cNvSpPr>
            <a:spLocks noGrp="1"/>
          </p:cNvSpPr>
          <p:nvPr>
            <p:ph type="ctrTitle"/>
          </p:nvPr>
        </p:nvSpPr>
        <p:spPr>
          <a:xfrm>
            <a:off x="581191" y="1020431"/>
            <a:ext cx="10993549" cy="1064401"/>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xmlns="" id="{835D6E6B-3353-491C-A3C6-F278D6CED8B3}"/>
              </a:ext>
            </a:extLst>
          </p:cNvPr>
          <p:cNvSpPr>
            <a:spLocks noGrp="1"/>
          </p:cNvSpPr>
          <p:nvPr>
            <p:ph type="subTitle" idx="1"/>
          </p:nvPr>
        </p:nvSpPr>
        <p:spPr>
          <a:xfrm>
            <a:off x="719391" y="2084832"/>
            <a:ext cx="10993546" cy="4023360"/>
          </a:xfrm>
        </p:spPr>
        <p:txBody>
          <a:bodyPr>
            <a:normAutofit/>
          </a:bodyPr>
          <a:lstStyle/>
          <a:p>
            <a:r>
              <a:rPr lang="en-GB" sz="2000" dirty="0" smtClean="0">
                <a:solidFill>
                  <a:schemeClr val="tx2"/>
                </a:solidFill>
              </a:rPr>
              <a:t>G.ASHISH REDDY</a:t>
            </a:r>
            <a:endParaRPr lang="en-GB" sz="2000" dirty="0">
              <a:solidFill>
                <a:schemeClr val="tx2"/>
              </a:solidFill>
            </a:endParaRPr>
          </a:p>
          <a:p>
            <a:r>
              <a:rPr lang="en-GB" sz="2000" dirty="0" smtClean="0">
                <a:hlinkClick r:id="rId2"/>
              </a:rPr>
              <a:t>ashishreddy2310@gmail.com</a:t>
            </a:r>
            <a:endParaRPr lang="en-GB" sz="2000" dirty="0" smtClean="0"/>
          </a:p>
          <a:p>
            <a:r>
              <a:rPr lang="en-GB" sz="2000" dirty="0" err="1" smtClean="0">
                <a:solidFill>
                  <a:schemeClr val="tx2"/>
                </a:solidFill>
              </a:rPr>
              <a:t>Srk</a:t>
            </a:r>
            <a:r>
              <a:rPr lang="en-GB" sz="2000" dirty="0" smtClean="0">
                <a:solidFill>
                  <a:schemeClr val="tx2"/>
                </a:solidFill>
              </a:rPr>
              <a:t> </a:t>
            </a:r>
            <a:r>
              <a:rPr lang="en-GB" sz="2000" dirty="0">
                <a:solidFill>
                  <a:schemeClr val="tx2"/>
                </a:solidFill>
              </a:rPr>
              <a:t>institute of technology</a:t>
            </a:r>
          </a:p>
          <a:p>
            <a:r>
              <a:rPr lang="en-GB" sz="2000" dirty="0">
                <a:solidFill>
                  <a:schemeClr val="tx2"/>
                </a:solidFill>
              </a:rPr>
              <a:t>Andhra Pradesh</a:t>
            </a:r>
          </a:p>
          <a:p>
            <a:r>
              <a:rPr lang="en-GB" sz="2000" dirty="0">
                <a:solidFill>
                  <a:schemeClr val="tx2"/>
                </a:solidFill>
              </a:rPr>
              <a:t>[artificial intelligence and machine learning]/[03/06/2024- 15/07/2024]</a:t>
            </a:r>
          </a:p>
          <a:p>
            <a:endParaRPr lang="en-GB" sz="2000" dirty="0"/>
          </a:p>
          <a:p>
            <a:endParaRPr lang="en-GB" sz="2000" dirty="0"/>
          </a:p>
        </p:txBody>
      </p:sp>
      <p:sp>
        <p:nvSpPr>
          <p:cNvPr id="4" name="AutoShape 2">
            <a:extLst>
              <a:ext uri="{FF2B5EF4-FFF2-40B4-BE49-F238E27FC236}">
                <a16:creationId xmlns:a16="http://schemas.microsoft.com/office/drawing/2014/main" xmlns="" id="{0624CF13-270A-6038-8A13-48B47720525C}"/>
              </a:ext>
            </a:extLst>
          </p:cNvPr>
          <p:cNvSpPr>
            <a:spLocks noChangeAspect="1" noChangeArrowheads="1"/>
          </p:cNvSpPr>
          <p:nvPr/>
        </p:nvSpPr>
        <p:spPr bwMode="auto">
          <a:xfrm>
            <a:off x="6081797" y="3020567"/>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xmlns=""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8216"/>
            <a:ext cx="11029615" cy="4626864"/>
          </a:xfrm>
        </p:spPr>
        <p:txBody>
          <a:bodyPr>
            <a:normAutofit fontScale="92500" lnSpcReduction="10000"/>
          </a:bodyPr>
          <a:lstStyle/>
          <a:p>
            <a:r>
              <a:rPr lang="en-US" dirty="0"/>
              <a:t>Regular Monitoring and Assessments</a:t>
            </a:r>
          </a:p>
          <a:p>
            <a:r>
              <a:rPr lang="en-US" dirty="0"/>
              <a:t>Promote a healthy Work Environment</a:t>
            </a:r>
          </a:p>
          <a:p>
            <a:r>
              <a:rPr lang="en-US" dirty="0"/>
              <a:t>Implement Recognition and Reward Systems</a:t>
            </a:r>
          </a:p>
          <a:p>
            <a:r>
              <a:rPr lang="en-US" dirty="0"/>
              <a:t>Foster open Communication</a:t>
            </a:r>
          </a:p>
          <a:p>
            <a:r>
              <a:rPr lang="en-US" dirty="0"/>
              <a:t>Provide Access to Resources</a:t>
            </a:r>
          </a:p>
          <a:p>
            <a:r>
              <a:rPr lang="en-US" dirty="0"/>
              <a:t>Self-Awareness and Monitoring</a:t>
            </a:r>
          </a:p>
          <a:p>
            <a:r>
              <a:rPr lang="en-US" dirty="0"/>
              <a:t>Seek Support</a:t>
            </a:r>
          </a:p>
          <a:p>
            <a:r>
              <a:rPr lang="en-US" dirty="0"/>
              <a:t>Develop Healthy Habits</a:t>
            </a:r>
          </a:p>
          <a:p>
            <a:r>
              <a:rPr lang="en-US" dirty="0"/>
              <a:t>Time Management and Boundaries</a:t>
            </a:r>
          </a:p>
          <a:p>
            <a:r>
              <a:rPr lang="en-US" dirty="0"/>
              <a:t>Build Resilience</a:t>
            </a:r>
          </a:p>
          <a:p>
            <a:r>
              <a:rPr lang="en-US" dirty="0"/>
              <a:t>Leadership Training</a:t>
            </a:r>
          </a:p>
        </p:txBody>
      </p:sp>
      <p:sp>
        <p:nvSpPr>
          <p:cNvPr id="2" name="Title 1"/>
          <p:cNvSpPr>
            <a:spLocks noGrp="1"/>
          </p:cNvSpPr>
          <p:nvPr>
            <p:ph type="title"/>
          </p:nvPr>
        </p:nvSpPr>
        <p:spPr>
          <a:xfrm>
            <a:off x="581192" y="702156"/>
            <a:ext cx="11029616" cy="733452"/>
          </a:xfrm>
        </p:spPr>
        <p:txBody>
          <a:bodyPr/>
          <a:lstStyle/>
          <a:p>
            <a:r>
              <a:rPr lang="en-US" dirty="0"/>
              <a:t>RECOMMENDATIONS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810512"/>
            <a:ext cx="11029615" cy="4562856"/>
          </a:xfrm>
        </p:spPr>
        <p:txBody>
          <a:bodyPr>
            <a:noAutofit/>
          </a:bodyPr>
          <a:lstStyle/>
          <a:p>
            <a:r>
              <a:rPr lang="en-US" sz="2400" dirty="0"/>
              <a:t>In Conclusion, our analysis underscores the preservative impact of burnout in today’s workplaces. From decreased productivity to heightened turnover rates, the implications for both individuals and organizations are profound. Addressing burnout is not just a matter of improving employee well-being but also crucial for maintaining organizational effectiveness and sustainability. By implementing targeted interventions and fostering a supportive work environment, we can mitigate burnout’s detrimental effects and cultivate a healthier, more engaged workforce. Let’s commit to prioritizing mental health in our workplaces and ensuring that everyone has the resources and support needed to thrive</a:t>
            </a:r>
          </a:p>
        </p:txBody>
      </p:sp>
      <p:sp>
        <p:nvSpPr>
          <p:cNvPr id="2" name="Title 1"/>
          <p:cNvSpPr>
            <a:spLocks noGrp="1"/>
          </p:cNvSpPr>
          <p:nvPr>
            <p:ph type="title"/>
          </p:nvPr>
        </p:nvSpPr>
        <p:spPr>
          <a:xfrm>
            <a:off x="581192" y="702156"/>
            <a:ext cx="11029616" cy="779172"/>
          </a:xfrm>
        </p:spPr>
        <p:txBody>
          <a:bodyPr/>
          <a:lstStyle/>
          <a:p>
            <a:r>
              <a:rPr lang="en-US" dirty="0"/>
              <a:t>CONCLUSION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2" y="1865376"/>
            <a:ext cx="11029615" cy="4572000"/>
          </a:xfrm>
        </p:spPr>
        <p:txBody>
          <a:bodyPr>
            <a:normAutofit/>
          </a:bodyPr>
          <a:lstStyle/>
          <a:p>
            <a:r>
              <a:rPr lang="en-US" sz="2000" dirty="0"/>
              <a:t>The end users of the project can include various stakeholders within the organizational policies, resource allocation, and strategic initiatives aimed at improving employee well-being and organizational performance</a:t>
            </a:r>
          </a:p>
          <a:p>
            <a:pPr>
              <a:buNone/>
            </a:pPr>
            <a:r>
              <a:rPr lang="en-US" sz="2000" dirty="0"/>
              <a:t> 1. Executive manager</a:t>
            </a:r>
          </a:p>
          <a:p>
            <a:pPr>
              <a:buNone/>
            </a:pPr>
            <a:r>
              <a:rPr lang="en-US" sz="2000" dirty="0"/>
              <a:t> 2. Human Resources(HR) Department</a:t>
            </a:r>
          </a:p>
          <a:p>
            <a:pPr>
              <a:buNone/>
            </a:pPr>
            <a:r>
              <a:rPr lang="en-US" sz="2000" dirty="0"/>
              <a:t> 3. Departments Heads and Managers</a:t>
            </a:r>
          </a:p>
          <a:p>
            <a:pPr>
              <a:buNone/>
            </a:pPr>
            <a:r>
              <a:rPr lang="en-US" sz="2000" dirty="0"/>
              <a:t> 4. Employees</a:t>
            </a:r>
          </a:p>
          <a:p>
            <a:pPr>
              <a:buNone/>
            </a:pPr>
            <a:r>
              <a:rPr lang="en-US" sz="2000" dirty="0"/>
              <a:t> 5. Organizational Development Teams</a:t>
            </a:r>
          </a:p>
          <a:p>
            <a:pPr>
              <a:buNone/>
            </a:pPr>
            <a:r>
              <a:rPr lang="en-US" sz="2000" dirty="0"/>
              <a:t> 6. External Consultants or Advisors</a:t>
            </a:r>
          </a:p>
        </p:txBody>
      </p:sp>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p:txBody>
          <a:bodyPr anchor="ctr"/>
          <a:lstStyle/>
          <a:p>
            <a:r>
              <a:rPr lang="en-US" sz="2800"/>
              <a:t>WHO ARE THE END USERS of this project?</a:t>
            </a:r>
            <a:endParaRPr lang="en-US"/>
          </a:p>
        </p:txBody>
      </p:sp>
    </p:spTree>
    <p:extLst>
      <p:ext uri="{BB962C8B-B14F-4D97-AF65-F5344CB8AC3E}">
        <p14:creationId xmlns:p14="http://schemas.microsoft.com/office/powerpoint/2010/main" xmlns="" val="72854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1764792"/>
            <a:ext cx="11029615" cy="4645152"/>
          </a:xfrm>
        </p:spPr>
        <p:txBody>
          <a:bodyPr>
            <a:normAutofit/>
          </a:bodyPr>
          <a:lstStyle/>
          <a:p>
            <a:pPr>
              <a:buNone/>
            </a:pPr>
            <a:r>
              <a:rPr lang="en-US" sz="2400" dirty="0"/>
              <a:t>Solution: Comprehensive Employment Burnout Analysis Platform</a:t>
            </a:r>
          </a:p>
          <a:p>
            <a:pPr>
              <a:buNone/>
            </a:pPr>
            <a:r>
              <a:rPr lang="en-US" sz="1800" dirty="0"/>
              <a:t>The platform offers a multifaceted approach to identifying, analyzing, and mitigating burnout among employees. It integrates data analytics, AI, psychological assessment tools to provide actionable insights and personalized interventions</a:t>
            </a:r>
          </a:p>
          <a:p>
            <a:pPr>
              <a:buNone/>
            </a:pPr>
            <a:r>
              <a:rPr lang="en-US" sz="2000" dirty="0"/>
              <a:t>Features:</a:t>
            </a:r>
          </a:p>
          <a:p>
            <a:pPr>
              <a:buNone/>
            </a:pPr>
            <a:r>
              <a:rPr lang="en-US" sz="1800" dirty="0"/>
              <a:t> 1. Data Collection and Integration</a:t>
            </a:r>
          </a:p>
          <a:p>
            <a:pPr>
              <a:buNone/>
            </a:pPr>
            <a:r>
              <a:rPr lang="en-US" sz="1800" dirty="0"/>
              <a:t> 2. AI-Driven Analysis</a:t>
            </a:r>
          </a:p>
          <a:p>
            <a:pPr>
              <a:buNone/>
            </a:pPr>
            <a:r>
              <a:rPr lang="en-US" sz="1800" dirty="0"/>
              <a:t> 3. Personalized Interventions</a:t>
            </a:r>
          </a:p>
          <a:p>
            <a:pPr>
              <a:buNone/>
            </a:pPr>
            <a:r>
              <a:rPr lang="en-US" sz="1800" dirty="0"/>
              <a:t> 4. Continuous Monitoring and Feedback</a:t>
            </a:r>
          </a:p>
        </p:txBody>
      </p:sp>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US" sz="2800"/>
              <a:t/>
            </a:r>
            <a:br>
              <a:rPr lang="en-US" sz="2800"/>
            </a:br>
            <a:r>
              <a:rPr lang="en-US" sz="2800"/>
              <a:t>YOUR SOLUTION AND ITS VALUE PROPOSITION</a:t>
            </a:r>
            <a:endParaRPr lang="en-US"/>
          </a:p>
        </p:txBody>
      </p:sp>
    </p:spTree>
    <p:extLst>
      <p:ext uri="{BB962C8B-B14F-4D97-AF65-F5344CB8AC3E}">
        <p14:creationId xmlns:p14="http://schemas.microsoft.com/office/powerpoint/2010/main" xmlns="" val="2076851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517904"/>
            <a:ext cx="11029615" cy="4882896"/>
          </a:xfrm>
        </p:spPr>
        <p:txBody>
          <a:bodyPr>
            <a:normAutofit/>
          </a:bodyPr>
          <a:lstStyle/>
          <a:p>
            <a:r>
              <a:rPr lang="en-US" sz="1800" dirty="0"/>
              <a:t>Enhanced Employee Well-Being</a:t>
            </a:r>
          </a:p>
          <a:p>
            <a:r>
              <a:rPr lang="en-US" sz="1800" dirty="0"/>
              <a:t>Increased Productivity and Engagement</a:t>
            </a:r>
          </a:p>
          <a:p>
            <a:r>
              <a:rPr lang="en-US" sz="1800" dirty="0"/>
              <a:t>Cost Savings</a:t>
            </a:r>
          </a:p>
          <a:p>
            <a:r>
              <a:rPr lang="en-US" sz="1800" dirty="0"/>
              <a:t>Data-Driven Decision Making</a:t>
            </a:r>
          </a:p>
          <a:p>
            <a:r>
              <a:rPr lang="en-US" sz="1800" dirty="0"/>
              <a:t>Competitive Advantage</a:t>
            </a:r>
          </a:p>
          <a:p>
            <a:endParaRPr lang="en-US" sz="1800" dirty="0"/>
          </a:p>
          <a:p>
            <a:pPr>
              <a:buNone/>
            </a:pPr>
            <a:r>
              <a:rPr lang="en-US" sz="1800" dirty="0"/>
              <a:t>The Solution aims to transform how companies handle employee well-being, ensuring that both employees and organizations thrive through various aspects of difficulties faced in the way and could easily cope up with an ideal solution to solve the issue </a:t>
            </a:r>
            <a:r>
              <a:rPr lang="en-US" sz="1800" dirty="0" err="1"/>
              <a:t>infront</a:t>
            </a:r>
            <a:r>
              <a:rPr lang="en-US" sz="1800" dirty="0"/>
              <a:t> of hem</a:t>
            </a:r>
          </a:p>
        </p:txBody>
      </p:sp>
      <p:sp>
        <p:nvSpPr>
          <p:cNvPr id="2" name="Title 1"/>
          <p:cNvSpPr>
            <a:spLocks noGrp="1"/>
          </p:cNvSpPr>
          <p:nvPr>
            <p:ph type="title"/>
          </p:nvPr>
        </p:nvSpPr>
        <p:spPr>
          <a:xfrm>
            <a:off x="581192" y="702156"/>
            <a:ext cx="11029616" cy="605436"/>
          </a:xfrm>
        </p:spPr>
        <p:txBody>
          <a:bodyPr>
            <a:normAutofit/>
          </a:bodyPr>
          <a:lstStyle/>
          <a:p>
            <a:r>
              <a:rPr lang="en-US" sz="2000" dirty="0"/>
              <a:t>Value proposition: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1563624"/>
            <a:ext cx="11029615" cy="4809744"/>
          </a:xfrm>
        </p:spPr>
        <p:txBody>
          <a:bodyPr>
            <a:normAutofit/>
          </a:bodyPr>
          <a:lstStyle/>
          <a:p>
            <a:r>
              <a:rPr lang="en-US" sz="2000" dirty="0"/>
              <a:t>Mainly the project has been developed in an systematic way such that the employees could find the mistakes in their work related or personal issues faced by them in their daily life and the ways through which they can </a:t>
            </a:r>
            <a:r>
              <a:rPr lang="en-US" sz="2000" dirty="0" err="1"/>
              <a:t>copeup</a:t>
            </a:r>
            <a:r>
              <a:rPr lang="en-US" sz="2000" dirty="0"/>
              <a:t> with their work and </a:t>
            </a:r>
            <a:r>
              <a:rPr lang="en-US" sz="2000" dirty="0" err="1"/>
              <a:t>doesnot</a:t>
            </a:r>
            <a:r>
              <a:rPr lang="en-US" sz="2000" dirty="0"/>
              <a:t> lead themselves into a troublesome situation </a:t>
            </a:r>
          </a:p>
          <a:p>
            <a:r>
              <a:rPr lang="en-US" sz="2000" dirty="0"/>
              <a:t>And then we have provided ways through which the employee can concentrate on their work without any other distractions in their way and could prevent them selves form employment burnout</a:t>
            </a:r>
          </a:p>
          <a:p>
            <a:r>
              <a:rPr lang="en-US" sz="2000" dirty="0"/>
              <a:t>And we have also mentioned about various ways through which not only the employees but also the managers and the other working staff could survive the burnout stage through various issues they could face in the employment crisis</a:t>
            </a:r>
          </a:p>
        </p:txBody>
      </p:sp>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normAutofit fontScale="90000"/>
          </a:bodyPr>
          <a:lstStyle/>
          <a:p>
            <a:r>
              <a:rPr lang="en-US"/>
              <a:t>How did you customize the project and make it your own</a:t>
            </a:r>
          </a:p>
        </p:txBody>
      </p:sp>
    </p:spTree>
    <p:extLst>
      <p:ext uri="{BB962C8B-B14F-4D97-AF65-F5344CB8AC3E}">
        <p14:creationId xmlns:p14="http://schemas.microsoft.com/office/powerpoint/2010/main" xmlns="" val="3657386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399032"/>
            <a:ext cx="11029615" cy="5239512"/>
          </a:xfrm>
        </p:spPr>
        <p:txBody>
          <a:bodyPr>
            <a:normAutofit/>
          </a:bodyPr>
          <a:lstStyle/>
          <a:p>
            <a:r>
              <a:rPr lang="en-US" sz="1800" dirty="0"/>
              <a:t>The modeling of employment burnout analysis involves creating predictive models and analytical frameworks to identify and understand burnout patterns within an organization. Here is a step-by-step guide to develop such a model:</a:t>
            </a:r>
          </a:p>
          <a:p>
            <a:pPr>
              <a:buNone/>
            </a:pPr>
            <a:r>
              <a:rPr lang="en-US" sz="1800" dirty="0"/>
              <a:t> 1. Define Objectives and Metrics</a:t>
            </a:r>
          </a:p>
          <a:p>
            <a:pPr>
              <a:buNone/>
            </a:pPr>
            <a:r>
              <a:rPr lang="en-US" sz="1800" dirty="0"/>
              <a:t> 2. Data Collection</a:t>
            </a:r>
          </a:p>
          <a:p>
            <a:pPr>
              <a:buNone/>
            </a:pPr>
            <a:r>
              <a:rPr lang="en-US" sz="1800" dirty="0"/>
              <a:t> 3. Data Preprocessing</a:t>
            </a:r>
          </a:p>
          <a:p>
            <a:pPr>
              <a:buNone/>
            </a:pPr>
            <a:r>
              <a:rPr lang="en-US" sz="1800" dirty="0"/>
              <a:t> 4. Exploratory Data Analysis (EDA)</a:t>
            </a:r>
          </a:p>
          <a:p>
            <a:pPr>
              <a:buNone/>
            </a:pPr>
            <a:r>
              <a:rPr lang="en-US" sz="1800" dirty="0"/>
              <a:t> 5. Model Development</a:t>
            </a:r>
          </a:p>
          <a:p>
            <a:pPr>
              <a:buNone/>
            </a:pPr>
            <a:r>
              <a:rPr lang="en-US" sz="1800" dirty="0"/>
              <a:t> 6. predictive Analysis</a:t>
            </a:r>
          </a:p>
          <a:p>
            <a:pPr>
              <a:buNone/>
            </a:pPr>
            <a:r>
              <a:rPr lang="en-US" sz="1800" dirty="0"/>
              <a:t> 7. Sentiment Analysis – Natural Language Processing (NPL)</a:t>
            </a:r>
          </a:p>
          <a:p>
            <a:pPr>
              <a:buNone/>
            </a:pPr>
            <a:r>
              <a:rPr lang="en-US" sz="1800" dirty="0"/>
              <a:t> 8. Integration and Visualization</a:t>
            </a:r>
          </a:p>
          <a:p>
            <a:pPr>
              <a:buNone/>
            </a:pPr>
            <a:r>
              <a:rPr lang="en-US" sz="1800" dirty="0"/>
              <a:t> 9. Intervention Strategies</a:t>
            </a:r>
          </a:p>
          <a:p>
            <a:pPr>
              <a:buNone/>
            </a:pPr>
            <a:r>
              <a:rPr lang="en-US" sz="1800" dirty="0"/>
              <a:t> 10. Continuous Improvement</a:t>
            </a:r>
          </a:p>
        </p:txBody>
      </p:sp>
      <p:sp>
        <p:nvSpPr>
          <p:cNvPr id="2" name="Title 1"/>
          <p:cNvSpPr>
            <a:spLocks noGrp="1"/>
          </p:cNvSpPr>
          <p:nvPr>
            <p:ph type="title"/>
          </p:nvPr>
        </p:nvSpPr>
        <p:spPr>
          <a:xfrm>
            <a:off x="581192" y="702156"/>
            <a:ext cx="11029616" cy="550572"/>
          </a:xfrm>
        </p:spPr>
        <p:txBody>
          <a:bodyPr>
            <a:normAutofit/>
          </a:bodyPr>
          <a:lstStyle/>
          <a:p>
            <a:r>
              <a:rPr lang="en-US" sz="2000" dirty="0"/>
              <a:t>MODELLING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655064"/>
            <a:ext cx="11029615" cy="4791456"/>
          </a:xfrm>
        </p:spPr>
        <p:txBody>
          <a:bodyPr>
            <a:normAutofit/>
          </a:bodyPr>
          <a:lstStyle/>
          <a:p>
            <a:r>
              <a:rPr lang="en-US" sz="1800" dirty="0"/>
              <a:t>The Employment burnout analysis revealed that 15% of the employees surveyed are at risk of burnout, with the highest rates observed in the sales(20%) and customer support (18%) departments. The predictive model achieved an accuracy of 85%, with workload, job satisfaction, and work-life balance identified as the top contributing factors to burnout risk. Sentiment analysis of </a:t>
            </a:r>
            <a:r>
              <a:rPr lang="en-US" sz="1800" dirty="0" err="1"/>
              <a:t>employeecommunications</a:t>
            </a:r>
            <a:r>
              <a:rPr lang="en-US" sz="1800" dirty="0"/>
              <a:t> indicated that 15% of messages contained negative sentiments, primarily related to workload </a:t>
            </a:r>
            <a:r>
              <a:rPr lang="en-US" sz="1800" dirty="0" err="1"/>
              <a:t>stresss</a:t>
            </a:r>
            <a:r>
              <a:rPr lang="en-US" sz="1800" dirty="0"/>
              <a:t> and lack of recognition.</a:t>
            </a:r>
          </a:p>
          <a:p>
            <a:r>
              <a:rPr lang="en-US" sz="1800" dirty="0"/>
              <a:t>The analysis categorized 10% of employees as high-risk, 20% as moderate-risk, and 70% as low-risk. Based on these insights, immediate interventions such as counseling and workload assessments are recommended for high-risk employees, while flexible work arrangements are wellness activities are suggested for those at moderate risk.</a:t>
            </a:r>
          </a:p>
          <a:p>
            <a:r>
              <a:rPr lang="en-US" sz="1800" dirty="0"/>
              <a:t>The trend indicate a significant correlation between high workload periods and increased burnout rates, emphasizing the need for continuous monitoring and targeted support strategies</a:t>
            </a:r>
          </a:p>
        </p:txBody>
      </p:sp>
      <p:sp>
        <p:nvSpPr>
          <p:cNvPr id="2" name="Title 1"/>
          <p:cNvSpPr>
            <a:spLocks noGrp="1"/>
          </p:cNvSpPr>
          <p:nvPr>
            <p:ph type="title"/>
          </p:nvPr>
        </p:nvSpPr>
        <p:spPr>
          <a:xfrm>
            <a:off x="581192" y="702156"/>
            <a:ext cx="11029616" cy="687732"/>
          </a:xfrm>
        </p:spPr>
        <p:txBody>
          <a:bodyPr>
            <a:normAutofit/>
          </a:bodyPr>
          <a:lstStyle/>
          <a:p>
            <a:r>
              <a:rPr lang="en-US" sz="2000" dirty="0"/>
              <a:t>RESULT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B9D4116-7F69-6F37-397D-E35605F9525D}"/>
              </a:ext>
            </a:extLst>
          </p:cNvPr>
          <p:cNvSpPr>
            <a:spLocks noGrp="1"/>
          </p:cNvSpPr>
          <p:nvPr>
            <p:ph idx="1"/>
          </p:nvPr>
        </p:nvSpPr>
        <p:spPr/>
        <p:txBody>
          <a:bodyPr>
            <a:normAutofit/>
          </a:bodyPr>
          <a:lstStyle/>
          <a:p>
            <a:pPr marL="0" indent="0">
              <a:buNone/>
            </a:pPr>
            <a:r>
              <a:rPr lang="en-IN" sz="2400" dirty="0" smtClean="0">
                <a:hlinkClick r:id="rId2"/>
              </a:rPr>
              <a:t>https://</a:t>
            </a:r>
            <a:r>
              <a:rPr lang="en-IN" sz="2400" dirty="0" smtClean="0">
                <a:hlinkClick r:id="rId2"/>
              </a:rPr>
              <a:t>github.com/Ashish7386/employment-burnout-analysis</a:t>
            </a:r>
            <a:endParaRPr lang="en-IN" sz="2400" dirty="0" smtClean="0"/>
          </a:p>
          <a:p>
            <a:pPr marL="0" indent="0">
              <a:buNone/>
            </a:pPr>
            <a:r>
              <a:rPr lang="en-IN" sz="2400" dirty="0" smtClean="0"/>
              <a:t>MAIL</a:t>
            </a:r>
            <a:r>
              <a:rPr lang="en-IN" sz="2400" dirty="0"/>
              <a:t>:</a:t>
            </a:r>
          </a:p>
          <a:p>
            <a:pPr marL="0" indent="0">
              <a:buNone/>
            </a:pPr>
            <a:r>
              <a:rPr lang="en-IN" sz="2400" dirty="0" smtClean="0">
                <a:hlinkClick r:id="rId3"/>
              </a:rPr>
              <a:t>ashishreddy2310@gmail.com</a:t>
            </a:r>
            <a:endParaRPr lang="en-IN" sz="2400" dirty="0" smtClean="0"/>
          </a:p>
          <a:p>
            <a:pPr marL="0" indent="0">
              <a:buNone/>
            </a:pPr>
            <a:endParaRPr lang="en-IN" sz="2400" dirty="0"/>
          </a:p>
        </p:txBody>
      </p:sp>
      <p:sp>
        <p:nvSpPr>
          <p:cNvPr id="2" name="Title 1">
            <a:extLst>
              <a:ext uri="{FF2B5EF4-FFF2-40B4-BE49-F238E27FC236}">
                <a16:creationId xmlns:a16="http://schemas.microsoft.com/office/drawing/2014/main" xmlns="" id="{08D4E440-38E0-936F-C3EC-9737D8143DE8}"/>
              </a:ext>
            </a:extLst>
          </p:cNvPr>
          <p:cNvSpPr>
            <a:spLocks noGrp="1"/>
          </p:cNvSpPr>
          <p:nvPr>
            <p:ph type="title"/>
          </p:nvPr>
        </p:nvSpPr>
        <p:spPr/>
        <p:txBody>
          <a:bodyPr/>
          <a:lstStyle/>
          <a:p>
            <a:r>
              <a:rPr lang="en-IN" dirty="0"/>
              <a:t>LINKS:</a:t>
            </a:r>
          </a:p>
        </p:txBody>
      </p:sp>
    </p:spTree>
    <p:extLst>
      <p:ext uri="{BB962C8B-B14F-4D97-AF65-F5344CB8AC3E}">
        <p14:creationId xmlns:p14="http://schemas.microsoft.com/office/powerpoint/2010/main" xmlns="" val="3993135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2" y="1673352"/>
            <a:ext cx="11029615" cy="4301998"/>
          </a:xfrm>
        </p:spPr>
        <p:txBody>
          <a:bodyPr>
            <a:normAutofit/>
          </a:bodyPr>
          <a:lstStyle/>
          <a:p>
            <a:pPr>
              <a:buNone/>
            </a:pPr>
            <a:r>
              <a:rPr lang="en-US" sz="2400" dirty="0"/>
              <a:t>EMPLOYMENT BURNOUT ANALYSIS</a:t>
            </a:r>
          </a:p>
          <a:p>
            <a:pPr>
              <a:buNone/>
            </a:pPr>
            <a:endParaRPr lang="en-US" sz="2400" dirty="0"/>
          </a:p>
          <a:p>
            <a:pPr>
              <a:buNone/>
            </a:pPr>
            <a:endParaRPr lang="en-US" sz="2400" dirty="0"/>
          </a:p>
          <a:p>
            <a:pPr>
              <a:buNone/>
            </a:pPr>
            <a:r>
              <a:rPr lang="en-US" sz="2000" dirty="0"/>
              <a:t>With the rise of remote work and increased job demands , employment burnout has became a critical issue. This analysis examines the relationship between job stressors and burnout aiming to develop actionable Recommendations for employers</a:t>
            </a:r>
          </a:p>
        </p:txBody>
      </p:sp>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p:txBody>
          <a:bodyPr>
            <a:normAutofit fontScale="90000"/>
          </a:bodyPr>
          <a:lstStyle/>
          <a:p>
            <a:r>
              <a:rPr lang="en-GB"/>
              <a:t>PROJECT TITLE/Problem Statement</a:t>
            </a:r>
            <a:br>
              <a:rPr lang="en-GB"/>
            </a:br>
            <a:endParaRPr lang="en-US"/>
          </a:p>
        </p:txBody>
      </p:sp>
    </p:spTree>
    <p:extLst>
      <p:ext uri="{BB962C8B-B14F-4D97-AF65-F5344CB8AC3E}">
        <p14:creationId xmlns:p14="http://schemas.microsoft.com/office/powerpoint/2010/main" xmlns=""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2" y="1682496"/>
            <a:ext cx="11029615" cy="4617720"/>
          </a:xfrm>
        </p:spPr>
        <p:txBody>
          <a:bodyPr>
            <a:normAutofit/>
          </a:bodyPr>
          <a:lstStyle/>
          <a:p>
            <a:r>
              <a:rPr lang="en-US" sz="2000" dirty="0"/>
              <a:t>Introduction</a:t>
            </a:r>
          </a:p>
          <a:p>
            <a:r>
              <a:rPr lang="en-US" sz="2000" dirty="0"/>
              <a:t>Understanding Employment Burnout</a:t>
            </a:r>
          </a:p>
          <a:p>
            <a:r>
              <a:rPr lang="en-US" sz="2000" dirty="0"/>
              <a:t>Impact of Burnout</a:t>
            </a:r>
          </a:p>
          <a:p>
            <a:r>
              <a:rPr lang="en-US" sz="2000" dirty="0"/>
              <a:t>Research Methodology</a:t>
            </a:r>
          </a:p>
          <a:p>
            <a:r>
              <a:rPr lang="en-US" sz="2000" dirty="0"/>
              <a:t>Finding and Analysis</a:t>
            </a:r>
          </a:p>
          <a:p>
            <a:r>
              <a:rPr lang="en-US" sz="2000" dirty="0"/>
              <a:t>Strategies for Prevention and Mitigation</a:t>
            </a:r>
          </a:p>
          <a:p>
            <a:r>
              <a:rPr lang="en-US" sz="2000" dirty="0"/>
              <a:t>Recommendations</a:t>
            </a:r>
          </a:p>
          <a:p>
            <a:r>
              <a:rPr lang="en-US" sz="2000" dirty="0"/>
              <a:t>Conclusion</a:t>
            </a:r>
          </a:p>
        </p:txBody>
      </p:sp>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p:txBody>
          <a:bodyPr anchor="ctr"/>
          <a:lstStyle/>
          <a:p>
            <a:r>
              <a:rPr lang="en-US"/>
              <a:t>AGENDA</a:t>
            </a:r>
          </a:p>
        </p:txBody>
      </p:sp>
    </p:spTree>
    <p:extLst>
      <p:ext uri="{BB962C8B-B14F-4D97-AF65-F5344CB8AC3E}">
        <p14:creationId xmlns:p14="http://schemas.microsoft.com/office/powerpoint/2010/main" xmlns=""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828800"/>
            <a:ext cx="11029615" cy="4146550"/>
          </a:xfrm>
        </p:spPr>
        <p:txBody>
          <a:bodyPr>
            <a:normAutofit/>
          </a:bodyPr>
          <a:lstStyle/>
          <a:p>
            <a:pPr>
              <a:buNone/>
            </a:pPr>
            <a:r>
              <a:rPr lang="en-US" sz="2800" dirty="0"/>
              <a:t>Employment Burnout is a state of physical , emotional , and mental exhaustion caused by prolonged and excessive stress at work . It can also lead decreased productivity , increased absenteeism , and higher turnover rates. Understanding and addressing burnout is crucial for fostering a healthy work environment, enhancing employee satisfaction, and ensuring sustainable organizational growth.</a:t>
            </a:r>
          </a:p>
        </p:txBody>
      </p:sp>
      <p:sp>
        <p:nvSpPr>
          <p:cNvPr id="2" name="Title 1"/>
          <p:cNvSpPr>
            <a:spLocks noGrp="1"/>
          </p:cNvSpPr>
          <p:nvPr>
            <p:ph type="title"/>
          </p:nvPr>
        </p:nvSpPr>
        <p:spPr>
          <a:xfrm>
            <a:off x="581192" y="702156"/>
            <a:ext cx="11029616" cy="724308"/>
          </a:xfrm>
        </p:spPr>
        <p:txBody>
          <a:bodyPr/>
          <a:lstStyle/>
          <a:p>
            <a:r>
              <a:rPr lang="en-US" dirty="0"/>
              <a:t>INTRODUCTION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09928"/>
            <a:ext cx="11029615" cy="4672584"/>
          </a:xfrm>
        </p:spPr>
        <p:txBody>
          <a:bodyPr>
            <a:normAutofit fontScale="92500" lnSpcReduction="10000"/>
          </a:bodyPr>
          <a:lstStyle/>
          <a:p>
            <a:r>
              <a:rPr lang="en-US" dirty="0"/>
              <a:t>Employment Burnout is a state of chronic physical, emotional, and mental exhaustion caused by prolonged and excessive workplace stress. It often results in a significant decrease in job performance and overall well-being</a:t>
            </a:r>
          </a:p>
          <a:p>
            <a:r>
              <a:rPr lang="en-US" dirty="0"/>
              <a:t>SYMPTOMS OF BURNOUT</a:t>
            </a:r>
          </a:p>
          <a:p>
            <a:pPr>
              <a:buNone/>
            </a:pPr>
            <a:r>
              <a:rPr lang="en-US" dirty="0"/>
              <a:t> 1. Emotional Exhaustion</a:t>
            </a:r>
          </a:p>
          <a:p>
            <a:pPr>
              <a:buNone/>
            </a:pPr>
            <a:r>
              <a:rPr lang="en-US" dirty="0"/>
              <a:t> 2. Depersonalization</a:t>
            </a:r>
          </a:p>
          <a:p>
            <a:pPr>
              <a:buNone/>
            </a:pPr>
            <a:r>
              <a:rPr lang="en-US" dirty="0"/>
              <a:t> 3. Reduced Personal Accomplishment</a:t>
            </a:r>
          </a:p>
          <a:p>
            <a:pPr>
              <a:buNone/>
            </a:pPr>
            <a:r>
              <a:rPr lang="en-US" dirty="0"/>
              <a:t> 4. Decreased productivity and quality of work</a:t>
            </a:r>
          </a:p>
          <a:p>
            <a:pPr>
              <a:buNone/>
            </a:pPr>
            <a:r>
              <a:rPr lang="en-US" dirty="0"/>
              <a:t> 5. Increased absenteeism and turnover rates</a:t>
            </a:r>
          </a:p>
          <a:p>
            <a:pPr>
              <a:buNone/>
            </a:pPr>
            <a:r>
              <a:rPr lang="en-US" dirty="0"/>
              <a:t> 6. Low morale and motivation among employees</a:t>
            </a:r>
          </a:p>
          <a:p>
            <a:pPr>
              <a:buNone/>
            </a:pPr>
            <a:r>
              <a:rPr lang="en-US" dirty="0"/>
              <a:t> 7. Increased conflicts and reduced collaboration</a:t>
            </a:r>
          </a:p>
        </p:txBody>
      </p:sp>
      <p:sp>
        <p:nvSpPr>
          <p:cNvPr id="2" name="Title 1"/>
          <p:cNvSpPr>
            <a:spLocks noGrp="1"/>
          </p:cNvSpPr>
          <p:nvPr>
            <p:ph type="title"/>
          </p:nvPr>
        </p:nvSpPr>
        <p:spPr>
          <a:xfrm>
            <a:off x="581192" y="702156"/>
            <a:ext cx="11029616" cy="742596"/>
          </a:xfrm>
        </p:spPr>
        <p:txBody>
          <a:bodyPr/>
          <a:lstStyle/>
          <a:p>
            <a:r>
              <a:rPr lang="en-US" dirty="0"/>
              <a:t>UNDERSTANDING EMPLOYMENT BURNOUT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645920"/>
            <a:ext cx="11029615" cy="4828032"/>
          </a:xfrm>
        </p:spPr>
        <p:txBody>
          <a:bodyPr>
            <a:normAutofit/>
          </a:bodyPr>
          <a:lstStyle/>
          <a:p>
            <a:r>
              <a:rPr lang="en-US" sz="2800" dirty="0"/>
              <a:t>Effects on Employee Health and Well-Being</a:t>
            </a:r>
          </a:p>
          <a:p>
            <a:r>
              <a:rPr lang="en-US" sz="2800" dirty="0"/>
              <a:t>Consequences of Organizational Performance</a:t>
            </a:r>
          </a:p>
          <a:p>
            <a:r>
              <a:rPr lang="en-US" sz="2800" dirty="0"/>
              <a:t>Financial Costs</a:t>
            </a:r>
          </a:p>
          <a:p>
            <a:r>
              <a:rPr lang="en-US" sz="2800" dirty="0"/>
              <a:t>Impact on Workplace Culture</a:t>
            </a:r>
          </a:p>
          <a:p>
            <a:r>
              <a:rPr lang="en-US" sz="2800" dirty="0"/>
              <a:t>Industrial Impacts</a:t>
            </a:r>
          </a:p>
          <a:p>
            <a:endParaRPr lang="en-US" sz="2000" dirty="0"/>
          </a:p>
        </p:txBody>
      </p:sp>
      <p:sp>
        <p:nvSpPr>
          <p:cNvPr id="2" name="Title 1"/>
          <p:cNvSpPr>
            <a:spLocks noGrp="1"/>
          </p:cNvSpPr>
          <p:nvPr>
            <p:ph type="title"/>
          </p:nvPr>
        </p:nvSpPr>
        <p:spPr>
          <a:xfrm>
            <a:off x="581192" y="702156"/>
            <a:ext cx="11029616" cy="687732"/>
          </a:xfrm>
        </p:spPr>
        <p:txBody>
          <a:bodyPr>
            <a:normAutofit fontScale="90000"/>
          </a:bodyPr>
          <a:lstStyle/>
          <a:p>
            <a:r>
              <a:rPr lang="en-US" dirty="0"/>
              <a:t>IMPACT OF BURNOUT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19072"/>
            <a:ext cx="11029615" cy="4709160"/>
          </a:xfrm>
        </p:spPr>
        <p:txBody>
          <a:bodyPr>
            <a:normAutofit/>
          </a:bodyPr>
          <a:lstStyle/>
          <a:p>
            <a:r>
              <a:rPr lang="en-US" sz="2000" dirty="0"/>
              <a:t>To comprehensively analyze employment burnout, a mixed-methods approach was adopted, combining quantitative and qualitative data to gain a holistic understanding if the issue and for it the following methodologies are required :</a:t>
            </a:r>
          </a:p>
          <a:p>
            <a:pPr>
              <a:buNone/>
            </a:pPr>
            <a:r>
              <a:rPr lang="en-US" sz="2000" dirty="0"/>
              <a:t> 1. Data Collection</a:t>
            </a:r>
          </a:p>
          <a:p>
            <a:pPr>
              <a:buNone/>
            </a:pPr>
            <a:r>
              <a:rPr lang="en-US" sz="2000" dirty="0"/>
              <a:t> 2. Sample Population and Demographics</a:t>
            </a:r>
          </a:p>
          <a:p>
            <a:pPr>
              <a:buNone/>
            </a:pPr>
            <a:r>
              <a:rPr lang="en-US" sz="2000" dirty="0"/>
              <a:t> 3. Data Analysis</a:t>
            </a:r>
          </a:p>
          <a:p>
            <a:pPr>
              <a:buNone/>
            </a:pPr>
            <a:r>
              <a:rPr lang="en-US" sz="2000" dirty="0"/>
              <a:t> 4. Ethical Considerations</a:t>
            </a:r>
          </a:p>
          <a:p>
            <a:pPr>
              <a:buNone/>
            </a:pPr>
            <a:r>
              <a:rPr lang="en-US" sz="2000" dirty="0"/>
              <a:t> 5. Limitations</a:t>
            </a:r>
          </a:p>
          <a:p>
            <a:pPr>
              <a:buNone/>
            </a:pPr>
            <a:r>
              <a:rPr lang="en-US" sz="2000" dirty="0"/>
              <a:t> </a:t>
            </a:r>
          </a:p>
        </p:txBody>
      </p:sp>
      <p:sp>
        <p:nvSpPr>
          <p:cNvPr id="2" name="Title 1"/>
          <p:cNvSpPr>
            <a:spLocks noGrp="1"/>
          </p:cNvSpPr>
          <p:nvPr>
            <p:ph type="title"/>
          </p:nvPr>
        </p:nvSpPr>
        <p:spPr>
          <a:xfrm>
            <a:off x="608624" y="683868"/>
            <a:ext cx="11029616" cy="788316"/>
          </a:xfrm>
        </p:spPr>
        <p:txBody>
          <a:bodyPr/>
          <a:lstStyle/>
          <a:p>
            <a:r>
              <a:rPr lang="en-US" dirty="0"/>
              <a:t>RESEARCH METHODOLOGY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3" y="1783080"/>
            <a:ext cx="5194767" cy="4517135"/>
          </a:xfrm>
        </p:spPr>
        <p:txBody>
          <a:bodyPr>
            <a:normAutofit/>
          </a:bodyPr>
          <a:lstStyle/>
          <a:p>
            <a:r>
              <a:rPr lang="en-US" sz="2400" dirty="0"/>
              <a:t>KEY FINDINGS</a:t>
            </a:r>
          </a:p>
          <a:p>
            <a:pPr>
              <a:buNone/>
            </a:pPr>
            <a:r>
              <a:rPr lang="en-US" sz="2000" dirty="0"/>
              <a:t> 1. prevalence of Burnout</a:t>
            </a:r>
          </a:p>
          <a:p>
            <a:pPr>
              <a:buNone/>
            </a:pPr>
            <a:r>
              <a:rPr lang="en-US" sz="2000" dirty="0"/>
              <a:t> 2. Common causes of Burnout</a:t>
            </a:r>
          </a:p>
          <a:p>
            <a:pPr>
              <a:buNone/>
            </a:pPr>
            <a:r>
              <a:rPr lang="en-US" sz="2000" dirty="0"/>
              <a:t> 3. Symptoms Experienced</a:t>
            </a:r>
          </a:p>
          <a:p>
            <a:pPr>
              <a:buNone/>
            </a:pPr>
            <a:r>
              <a:rPr lang="en-US" sz="2000" dirty="0"/>
              <a:t> 4. Impact on Health and Well-Being</a:t>
            </a:r>
          </a:p>
          <a:p>
            <a:pPr>
              <a:buNone/>
            </a:pPr>
            <a:r>
              <a:rPr lang="en-US" sz="2000" dirty="0"/>
              <a:t> 5. Organizational Consequences</a:t>
            </a:r>
          </a:p>
        </p:txBody>
      </p:sp>
      <p:sp>
        <p:nvSpPr>
          <p:cNvPr id="4" name="Content Placeholder 3"/>
          <p:cNvSpPr>
            <a:spLocks noGrp="1"/>
          </p:cNvSpPr>
          <p:nvPr>
            <p:ph sz="half" idx="2"/>
          </p:nvPr>
        </p:nvSpPr>
        <p:spPr>
          <a:xfrm>
            <a:off x="6416039" y="1792224"/>
            <a:ext cx="5194769" cy="4462271"/>
          </a:xfrm>
        </p:spPr>
        <p:txBody>
          <a:bodyPr>
            <a:normAutofit/>
          </a:bodyPr>
          <a:lstStyle/>
          <a:p>
            <a:r>
              <a:rPr lang="en-US" sz="2400" dirty="0"/>
              <a:t>ANALYSIS</a:t>
            </a:r>
          </a:p>
          <a:p>
            <a:pPr>
              <a:buNone/>
            </a:pPr>
            <a:r>
              <a:rPr lang="en-US" sz="2000" dirty="0"/>
              <a:t> 1. Patterns and Trends</a:t>
            </a:r>
          </a:p>
          <a:p>
            <a:pPr>
              <a:buNone/>
            </a:pPr>
            <a:r>
              <a:rPr lang="en-US" sz="2000" dirty="0"/>
              <a:t> 2. Correlation</a:t>
            </a:r>
          </a:p>
          <a:p>
            <a:pPr>
              <a:buNone/>
            </a:pPr>
            <a:r>
              <a:rPr lang="en-US" sz="2000" dirty="0"/>
              <a:t> 3.Qualitative Insights</a:t>
            </a:r>
          </a:p>
          <a:p>
            <a:pPr>
              <a:buNone/>
            </a:pPr>
            <a:r>
              <a:rPr lang="en-US" sz="2000" dirty="0"/>
              <a:t> 4. Case Study Analysis</a:t>
            </a:r>
          </a:p>
          <a:p>
            <a:pPr>
              <a:buNone/>
            </a:pPr>
            <a:endParaRPr lang="en-US" sz="2400" dirty="0"/>
          </a:p>
        </p:txBody>
      </p:sp>
      <p:sp>
        <p:nvSpPr>
          <p:cNvPr id="2" name="Title 1"/>
          <p:cNvSpPr>
            <a:spLocks noGrp="1"/>
          </p:cNvSpPr>
          <p:nvPr>
            <p:ph type="title"/>
          </p:nvPr>
        </p:nvSpPr>
        <p:spPr>
          <a:xfrm>
            <a:off x="581193" y="729658"/>
            <a:ext cx="11029616" cy="715094"/>
          </a:xfrm>
        </p:spPr>
        <p:txBody>
          <a:bodyPr>
            <a:normAutofit fontScale="90000"/>
          </a:bodyPr>
          <a:lstStyle/>
          <a:p>
            <a:r>
              <a:rPr lang="en-US" dirty="0"/>
              <a:t>FINDING AND 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600200"/>
            <a:ext cx="11029615" cy="4791456"/>
          </a:xfrm>
        </p:spPr>
        <p:txBody>
          <a:bodyPr>
            <a:normAutofit/>
          </a:bodyPr>
          <a:lstStyle/>
          <a:p>
            <a:r>
              <a:rPr lang="en-US" sz="1800" dirty="0"/>
              <a:t>Workload Management</a:t>
            </a:r>
          </a:p>
          <a:p>
            <a:r>
              <a:rPr lang="en-US" sz="1800" dirty="0"/>
              <a:t>Enhancing Control and Autonomy</a:t>
            </a:r>
          </a:p>
          <a:p>
            <a:r>
              <a:rPr lang="en-US" sz="1800" dirty="0"/>
              <a:t>Recognition and Rewards</a:t>
            </a:r>
          </a:p>
          <a:p>
            <a:r>
              <a:rPr lang="en-US" sz="1800" dirty="0"/>
              <a:t>Improving Work-Life Balance</a:t>
            </a:r>
          </a:p>
          <a:p>
            <a:r>
              <a:rPr lang="en-US" sz="1800" dirty="0"/>
              <a:t>Creating a Supportive Work</a:t>
            </a:r>
          </a:p>
          <a:p>
            <a:r>
              <a:rPr lang="en-US" sz="1800" dirty="0"/>
              <a:t>Self-Care Practices</a:t>
            </a:r>
          </a:p>
          <a:p>
            <a:r>
              <a:rPr lang="en-US" sz="1800" dirty="0"/>
              <a:t>Stress Management Techniques</a:t>
            </a:r>
          </a:p>
          <a:p>
            <a:r>
              <a:rPr lang="en-US" sz="1800" dirty="0"/>
              <a:t>Building Resilience</a:t>
            </a:r>
          </a:p>
          <a:p>
            <a:r>
              <a:rPr lang="en-US" sz="1800" dirty="0"/>
              <a:t>Professional Development </a:t>
            </a:r>
          </a:p>
        </p:txBody>
      </p:sp>
      <p:sp>
        <p:nvSpPr>
          <p:cNvPr id="2" name="Title 1"/>
          <p:cNvSpPr>
            <a:spLocks noGrp="1"/>
          </p:cNvSpPr>
          <p:nvPr>
            <p:ph type="title"/>
          </p:nvPr>
        </p:nvSpPr>
        <p:spPr>
          <a:xfrm>
            <a:off x="581192" y="702156"/>
            <a:ext cx="11029616" cy="642012"/>
          </a:xfrm>
        </p:spPr>
        <p:txBody>
          <a:bodyPr>
            <a:normAutofit fontScale="90000"/>
          </a:bodyPr>
          <a:lstStyle/>
          <a:p>
            <a:r>
              <a:rPr lang="en-US" dirty="0"/>
              <a:t>STRATEGIES FOR PREVENTION AND MITIGATION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Concourse</Template>
  <TotalTime>156</TotalTime>
  <Words>1150</Words>
  <Application>Microsoft Office PowerPoint</Application>
  <PresentationFormat>Custom</PresentationFormat>
  <Paragraphs>130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Concourse</vt:lpstr>
      <vt:lpstr>Student Details</vt:lpstr>
      <vt:lpstr>PROJECT TITLE/Problem Statement </vt:lpstr>
      <vt:lpstr>AGENDA</vt:lpstr>
      <vt:lpstr>INTRODUCTION</vt:lpstr>
      <vt:lpstr>UNDERSTANDING EMPLOYMENT BURNOUT</vt:lpstr>
      <vt:lpstr>IMPACT OF BURNOUT </vt:lpstr>
      <vt:lpstr>RESEARCH METHODOLOGY</vt:lpstr>
      <vt:lpstr>FINDING AND ANALYSIS</vt:lpstr>
      <vt:lpstr>STRATEGIES FOR PREVENTION AND MITIGATION</vt:lpstr>
      <vt:lpstr>RECOMMENDATIONS</vt:lpstr>
      <vt:lpstr>CONCLUSION</vt:lpstr>
      <vt:lpstr>WHO ARE THE END USERS of this project?</vt:lpstr>
      <vt:lpstr> YOUR SOLUTION AND ITS VALUE PROPOSITION</vt:lpstr>
      <vt:lpstr>Value proposition:</vt:lpstr>
      <vt:lpstr>How did you customize the project and make it your own</vt:lpstr>
      <vt:lpstr>MODELLING</vt:lpstr>
      <vt:lpstr>RESULT</vt:lpstr>
      <vt:lpstr>LINKS: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cp:lastModifiedBy>
  <cp:revision>23</cp:revision>
  <dcterms:created xsi:type="dcterms:W3CDTF">2021-05-26T16:50:10Z</dcterms:created>
  <dcterms:modified xsi:type="dcterms:W3CDTF">2024-07-15T10:50:37Z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