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86" r:id="rId3"/>
    <p:sldId id="265" r:id="rId4"/>
    <p:sldId id="257" r:id="rId5"/>
    <p:sldId id="258" r:id="rId6"/>
    <p:sldId id="266" r:id="rId7"/>
    <p:sldId id="267" r:id="rId8"/>
    <p:sldId id="268" r:id="rId9"/>
    <p:sldId id="269" r:id="rId10"/>
    <p:sldId id="270" r:id="rId11"/>
    <p:sldId id="271" r:id="rId12"/>
    <p:sldId id="272" r:id="rId13"/>
    <p:sldId id="278" r:id="rId14"/>
    <p:sldId id="261" r:id="rId15"/>
    <p:sldId id="275" r:id="rId16"/>
    <p:sldId id="274" r:id="rId17"/>
    <p:sldId id="276" r:id="rId18"/>
    <p:sldId id="277" r:id="rId19"/>
    <p:sldId id="279" r:id="rId20"/>
    <p:sldId id="280" r:id="rId21"/>
    <p:sldId id="281" r:id="rId22"/>
    <p:sldId id="282" r:id="rId23"/>
    <p:sldId id="283" r:id="rId24"/>
    <p:sldId id="284" r:id="rId25"/>
    <p:sldId id="28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74" d="100"/>
          <a:sy n="74" d="100"/>
        </p:scale>
        <p:origin x="3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97F1B2-0940-4900-B879-A85587531B17}"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9219B0C2-B2E0-408A-9721-FC5CDBC58902}">
      <dgm:prSet/>
      <dgm:spPr/>
      <dgm:t>
        <a:bodyPr/>
        <a:lstStyle/>
        <a:p>
          <a:r>
            <a:rPr lang="en-GB" b="0" i="0"/>
            <a:t>DevOps combines development (Dev) and operations (Ops) to increase the efficiency, speed, and security of software development and delivery compared to traditional processes. A more nimble software development lifecycle results in a competitive advantage for businesses and their customers.</a:t>
          </a:r>
          <a:endParaRPr lang="en-US"/>
        </a:p>
      </dgm:t>
    </dgm:pt>
    <dgm:pt modelId="{3450C60F-8E9E-4744-9157-E060CBCEAC66}" type="parTrans" cxnId="{FD762620-581A-4857-A42C-EC5E2E2424A4}">
      <dgm:prSet/>
      <dgm:spPr/>
      <dgm:t>
        <a:bodyPr/>
        <a:lstStyle/>
        <a:p>
          <a:endParaRPr lang="en-US"/>
        </a:p>
      </dgm:t>
    </dgm:pt>
    <dgm:pt modelId="{61759075-FAE0-424E-B271-8290BB0FF50F}" type="sibTrans" cxnId="{FD762620-581A-4857-A42C-EC5E2E2424A4}">
      <dgm:prSet/>
      <dgm:spPr/>
      <dgm:t>
        <a:bodyPr/>
        <a:lstStyle/>
        <a:p>
          <a:endParaRPr lang="en-US"/>
        </a:p>
      </dgm:t>
    </dgm:pt>
    <dgm:pt modelId="{D8DEE169-3528-43A8-8C53-D812756CC341}">
      <dgm:prSet/>
      <dgm:spPr/>
      <dgm:t>
        <a:bodyPr/>
        <a:lstStyle/>
        <a:p>
          <a:r>
            <a:rPr lang="en-GB" b="0" i="0"/>
            <a:t>CI/CD plays a crucial role in enabling faster release cycles. By automating the integration and deployment processes, teams can push out updates more regularly, often multiple times a day. This not only allows businesses to adapt to changes swiftly but also gives them a competitive edge.</a:t>
          </a:r>
          <a:endParaRPr lang="en-US"/>
        </a:p>
      </dgm:t>
    </dgm:pt>
    <dgm:pt modelId="{81027688-8C07-4CED-9277-06C910A756E6}" type="parTrans" cxnId="{1DE4815E-D28E-4590-B1A1-5E2D0C3BFFD4}">
      <dgm:prSet/>
      <dgm:spPr/>
      <dgm:t>
        <a:bodyPr/>
        <a:lstStyle/>
        <a:p>
          <a:endParaRPr lang="en-US"/>
        </a:p>
      </dgm:t>
    </dgm:pt>
    <dgm:pt modelId="{90488AC1-4E6C-4FF2-886D-EE9D8C1BA0B7}" type="sibTrans" cxnId="{1DE4815E-D28E-4590-B1A1-5E2D0C3BFFD4}">
      <dgm:prSet/>
      <dgm:spPr/>
      <dgm:t>
        <a:bodyPr/>
        <a:lstStyle/>
        <a:p>
          <a:endParaRPr lang="en-US"/>
        </a:p>
      </dgm:t>
    </dgm:pt>
    <dgm:pt modelId="{77036967-86EC-45AE-B919-3D113D55C787}" type="pres">
      <dgm:prSet presAssocID="{1A97F1B2-0940-4900-B879-A85587531B17}" presName="hierChild1" presStyleCnt="0">
        <dgm:presLayoutVars>
          <dgm:chPref val="1"/>
          <dgm:dir/>
          <dgm:animOne val="branch"/>
          <dgm:animLvl val="lvl"/>
          <dgm:resizeHandles/>
        </dgm:presLayoutVars>
      </dgm:prSet>
      <dgm:spPr/>
    </dgm:pt>
    <dgm:pt modelId="{71FCA078-6F02-4C9C-8CCB-1CFDA958B29B}" type="pres">
      <dgm:prSet presAssocID="{9219B0C2-B2E0-408A-9721-FC5CDBC58902}" presName="hierRoot1" presStyleCnt="0"/>
      <dgm:spPr/>
    </dgm:pt>
    <dgm:pt modelId="{B9D48194-3D66-4224-A53D-0F3F0F989FCD}" type="pres">
      <dgm:prSet presAssocID="{9219B0C2-B2E0-408A-9721-FC5CDBC58902}" presName="composite" presStyleCnt="0"/>
      <dgm:spPr/>
    </dgm:pt>
    <dgm:pt modelId="{AF79EF49-4608-4348-868D-DBF5BD596683}" type="pres">
      <dgm:prSet presAssocID="{9219B0C2-B2E0-408A-9721-FC5CDBC58902}" presName="background" presStyleLbl="node0" presStyleIdx="0" presStyleCnt="2"/>
      <dgm:spPr/>
    </dgm:pt>
    <dgm:pt modelId="{559C74A0-F17C-4BC5-9435-A6B59DC94548}" type="pres">
      <dgm:prSet presAssocID="{9219B0C2-B2E0-408A-9721-FC5CDBC58902}" presName="text" presStyleLbl="fgAcc0" presStyleIdx="0" presStyleCnt="2">
        <dgm:presLayoutVars>
          <dgm:chPref val="3"/>
        </dgm:presLayoutVars>
      </dgm:prSet>
      <dgm:spPr/>
    </dgm:pt>
    <dgm:pt modelId="{F61C42AA-85EF-455F-9D54-E61A92F1F0CA}" type="pres">
      <dgm:prSet presAssocID="{9219B0C2-B2E0-408A-9721-FC5CDBC58902}" presName="hierChild2" presStyleCnt="0"/>
      <dgm:spPr/>
    </dgm:pt>
    <dgm:pt modelId="{F39F7DF0-EBB0-4E3F-8B66-47272FA160D1}" type="pres">
      <dgm:prSet presAssocID="{D8DEE169-3528-43A8-8C53-D812756CC341}" presName="hierRoot1" presStyleCnt="0"/>
      <dgm:spPr/>
    </dgm:pt>
    <dgm:pt modelId="{85E8C56D-6BD7-49BF-9498-EE43D5CEC207}" type="pres">
      <dgm:prSet presAssocID="{D8DEE169-3528-43A8-8C53-D812756CC341}" presName="composite" presStyleCnt="0"/>
      <dgm:spPr/>
    </dgm:pt>
    <dgm:pt modelId="{FC00E6CC-E1FA-467B-BE23-0F296DF7369D}" type="pres">
      <dgm:prSet presAssocID="{D8DEE169-3528-43A8-8C53-D812756CC341}" presName="background" presStyleLbl="node0" presStyleIdx="1" presStyleCnt="2"/>
      <dgm:spPr/>
    </dgm:pt>
    <dgm:pt modelId="{A3E401A1-153C-4187-B647-EA3BE19A6F9F}" type="pres">
      <dgm:prSet presAssocID="{D8DEE169-3528-43A8-8C53-D812756CC341}" presName="text" presStyleLbl="fgAcc0" presStyleIdx="1" presStyleCnt="2">
        <dgm:presLayoutVars>
          <dgm:chPref val="3"/>
        </dgm:presLayoutVars>
      </dgm:prSet>
      <dgm:spPr/>
    </dgm:pt>
    <dgm:pt modelId="{9D61FDAB-D750-4262-B52E-F4E9DEE20249}" type="pres">
      <dgm:prSet presAssocID="{D8DEE169-3528-43A8-8C53-D812756CC341}" presName="hierChild2" presStyleCnt="0"/>
      <dgm:spPr/>
    </dgm:pt>
  </dgm:ptLst>
  <dgm:cxnLst>
    <dgm:cxn modelId="{F34A9B00-6AC7-44CF-9806-ED24EC102698}" type="presOf" srcId="{9219B0C2-B2E0-408A-9721-FC5CDBC58902}" destId="{559C74A0-F17C-4BC5-9435-A6B59DC94548}" srcOrd="0" destOrd="0" presId="urn:microsoft.com/office/officeart/2005/8/layout/hierarchy1"/>
    <dgm:cxn modelId="{FD762620-581A-4857-A42C-EC5E2E2424A4}" srcId="{1A97F1B2-0940-4900-B879-A85587531B17}" destId="{9219B0C2-B2E0-408A-9721-FC5CDBC58902}" srcOrd="0" destOrd="0" parTransId="{3450C60F-8E9E-4744-9157-E060CBCEAC66}" sibTransId="{61759075-FAE0-424E-B271-8290BB0FF50F}"/>
    <dgm:cxn modelId="{1DE4815E-D28E-4590-B1A1-5E2D0C3BFFD4}" srcId="{1A97F1B2-0940-4900-B879-A85587531B17}" destId="{D8DEE169-3528-43A8-8C53-D812756CC341}" srcOrd="1" destOrd="0" parTransId="{81027688-8C07-4CED-9277-06C910A756E6}" sibTransId="{90488AC1-4E6C-4FF2-886D-EE9D8C1BA0B7}"/>
    <dgm:cxn modelId="{F114FB64-1302-41AA-B0BE-9AC5257CBD29}" type="presOf" srcId="{D8DEE169-3528-43A8-8C53-D812756CC341}" destId="{A3E401A1-153C-4187-B647-EA3BE19A6F9F}" srcOrd="0" destOrd="0" presId="urn:microsoft.com/office/officeart/2005/8/layout/hierarchy1"/>
    <dgm:cxn modelId="{C23412A2-C3AC-4237-B6AF-D5A7F8CECAC5}" type="presOf" srcId="{1A97F1B2-0940-4900-B879-A85587531B17}" destId="{77036967-86EC-45AE-B919-3D113D55C787}" srcOrd="0" destOrd="0" presId="urn:microsoft.com/office/officeart/2005/8/layout/hierarchy1"/>
    <dgm:cxn modelId="{5B60D9AB-AFEC-4C16-B538-C6B3F67C3C69}" type="presParOf" srcId="{77036967-86EC-45AE-B919-3D113D55C787}" destId="{71FCA078-6F02-4C9C-8CCB-1CFDA958B29B}" srcOrd="0" destOrd="0" presId="urn:microsoft.com/office/officeart/2005/8/layout/hierarchy1"/>
    <dgm:cxn modelId="{15BBE31B-6E8A-42CA-A86C-41336F382F0A}" type="presParOf" srcId="{71FCA078-6F02-4C9C-8CCB-1CFDA958B29B}" destId="{B9D48194-3D66-4224-A53D-0F3F0F989FCD}" srcOrd="0" destOrd="0" presId="urn:microsoft.com/office/officeart/2005/8/layout/hierarchy1"/>
    <dgm:cxn modelId="{083DDA0D-0549-4002-BEF0-7D8C4A8E6EA7}" type="presParOf" srcId="{B9D48194-3D66-4224-A53D-0F3F0F989FCD}" destId="{AF79EF49-4608-4348-868D-DBF5BD596683}" srcOrd="0" destOrd="0" presId="urn:microsoft.com/office/officeart/2005/8/layout/hierarchy1"/>
    <dgm:cxn modelId="{B1F43D00-81F3-4885-901F-7C1BAFD7C377}" type="presParOf" srcId="{B9D48194-3D66-4224-A53D-0F3F0F989FCD}" destId="{559C74A0-F17C-4BC5-9435-A6B59DC94548}" srcOrd="1" destOrd="0" presId="urn:microsoft.com/office/officeart/2005/8/layout/hierarchy1"/>
    <dgm:cxn modelId="{085CE11B-8813-4963-8282-B40253A45B0B}" type="presParOf" srcId="{71FCA078-6F02-4C9C-8CCB-1CFDA958B29B}" destId="{F61C42AA-85EF-455F-9D54-E61A92F1F0CA}" srcOrd="1" destOrd="0" presId="urn:microsoft.com/office/officeart/2005/8/layout/hierarchy1"/>
    <dgm:cxn modelId="{E45384D2-BED1-49A1-B60D-2FF454D50B42}" type="presParOf" srcId="{77036967-86EC-45AE-B919-3D113D55C787}" destId="{F39F7DF0-EBB0-4E3F-8B66-47272FA160D1}" srcOrd="1" destOrd="0" presId="urn:microsoft.com/office/officeart/2005/8/layout/hierarchy1"/>
    <dgm:cxn modelId="{4F5CBFE1-C8FB-4DB6-AACF-59C0A9679581}" type="presParOf" srcId="{F39F7DF0-EBB0-4E3F-8B66-47272FA160D1}" destId="{85E8C56D-6BD7-49BF-9498-EE43D5CEC207}" srcOrd="0" destOrd="0" presId="urn:microsoft.com/office/officeart/2005/8/layout/hierarchy1"/>
    <dgm:cxn modelId="{60C27C24-E7F8-4C79-A081-76226E9E7F49}" type="presParOf" srcId="{85E8C56D-6BD7-49BF-9498-EE43D5CEC207}" destId="{FC00E6CC-E1FA-467B-BE23-0F296DF7369D}" srcOrd="0" destOrd="0" presId="urn:microsoft.com/office/officeart/2005/8/layout/hierarchy1"/>
    <dgm:cxn modelId="{3F94C1D2-4BD0-4808-918B-69F2D731143A}" type="presParOf" srcId="{85E8C56D-6BD7-49BF-9498-EE43D5CEC207}" destId="{A3E401A1-153C-4187-B647-EA3BE19A6F9F}" srcOrd="1" destOrd="0" presId="urn:microsoft.com/office/officeart/2005/8/layout/hierarchy1"/>
    <dgm:cxn modelId="{561E3A8D-6FB8-4F6C-9525-F86469574ACD}" type="presParOf" srcId="{F39F7DF0-EBB0-4E3F-8B66-47272FA160D1}" destId="{9D61FDAB-D750-4262-B52E-F4E9DEE2024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3CA960-DC5D-4891-91CF-D463E7775306}"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BBD2B459-A247-489C-86E8-469F070FAFCF}">
      <dgm:prSet/>
      <dgm:spPr/>
      <dgm:t>
        <a:bodyPr/>
        <a:lstStyle/>
        <a:p>
          <a:r>
            <a:rPr lang="en-GB" b="1" i="0"/>
            <a:t>Manual Builds</a:t>
          </a:r>
          <a:r>
            <a:rPr lang="en-GB" b="0" i="0"/>
            <a:t>: Developers manually compile the code, which is time-consuming and prone to errors.</a:t>
          </a:r>
          <a:endParaRPr lang="en-US"/>
        </a:p>
      </dgm:t>
    </dgm:pt>
    <dgm:pt modelId="{EF249050-72FA-4DD1-9024-D853CB62B5C9}" type="parTrans" cxnId="{E4B1CE35-A1A5-43C3-9DF4-9FA80FD06EDC}">
      <dgm:prSet/>
      <dgm:spPr/>
      <dgm:t>
        <a:bodyPr/>
        <a:lstStyle/>
        <a:p>
          <a:endParaRPr lang="en-US"/>
        </a:p>
      </dgm:t>
    </dgm:pt>
    <dgm:pt modelId="{2F058974-4EC0-43BB-B550-D8207ACE8296}" type="sibTrans" cxnId="{E4B1CE35-A1A5-43C3-9DF4-9FA80FD06EDC}">
      <dgm:prSet/>
      <dgm:spPr/>
      <dgm:t>
        <a:bodyPr/>
        <a:lstStyle/>
        <a:p>
          <a:endParaRPr lang="en-US"/>
        </a:p>
      </dgm:t>
    </dgm:pt>
    <dgm:pt modelId="{F3EA787F-3E80-4352-A954-34F90B220237}">
      <dgm:prSet/>
      <dgm:spPr/>
      <dgm:t>
        <a:bodyPr/>
        <a:lstStyle/>
        <a:p>
          <a:r>
            <a:rPr lang="en-GB" b="1" i="0" dirty="0"/>
            <a:t>Manual Testing</a:t>
          </a:r>
          <a:r>
            <a:rPr lang="en-GB" b="0" i="0" dirty="0"/>
            <a:t>: Testing is done manually, leading to inconsistent results and longer feedback loops.</a:t>
          </a:r>
          <a:endParaRPr lang="en-US" dirty="0"/>
        </a:p>
      </dgm:t>
    </dgm:pt>
    <dgm:pt modelId="{77DB5D84-4FF8-4CCC-AA7B-0738FAD8660E}" type="parTrans" cxnId="{B1D78887-6322-4986-A5DC-56D4D7D30B41}">
      <dgm:prSet/>
      <dgm:spPr/>
      <dgm:t>
        <a:bodyPr/>
        <a:lstStyle/>
        <a:p>
          <a:endParaRPr lang="en-US"/>
        </a:p>
      </dgm:t>
    </dgm:pt>
    <dgm:pt modelId="{411D1514-82B7-41A8-A945-D081DAF0452A}" type="sibTrans" cxnId="{B1D78887-6322-4986-A5DC-56D4D7D30B41}">
      <dgm:prSet/>
      <dgm:spPr/>
      <dgm:t>
        <a:bodyPr/>
        <a:lstStyle/>
        <a:p>
          <a:endParaRPr lang="en-US"/>
        </a:p>
      </dgm:t>
    </dgm:pt>
    <dgm:pt modelId="{317220CB-0354-42F4-BDA9-F32CC5602756}">
      <dgm:prSet/>
      <dgm:spPr/>
      <dgm:t>
        <a:bodyPr/>
        <a:lstStyle/>
        <a:p>
          <a:r>
            <a:rPr lang="en-GB" b="1" i="0"/>
            <a:t>Manual Deployments</a:t>
          </a:r>
          <a:r>
            <a:rPr lang="en-GB" b="0" i="0"/>
            <a:t>: Deployment to production is done manually, increasing the risk of errors and downtime.</a:t>
          </a:r>
          <a:endParaRPr lang="en-US"/>
        </a:p>
      </dgm:t>
    </dgm:pt>
    <dgm:pt modelId="{C5C2F220-7023-4A5C-89DD-A0BEF7D51F3A}" type="parTrans" cxnId="{8A739576-AAFE-41E6-80AC-7A0370C43423}">
      <dgm:prSet/>
      <dgm:spPr/>
      <dgm:t>
        <a:bodyPr/>
        <a:lstStyle/>
        <a:p>
          <a:endParaRPr lang="en-US"/>
        </a:p>
      </dgm:t>
    </dgm:pt>
    <dgm:pt modelId="{4D1844E7-27D0-4A96-BD3D-58493431DC18}" type="sibTrans" cxnId="{8A739576-AAFE-41E6-80AC-7A0370C43423}">
      <dgm:prSet/>
      <dgm:spPr/>
      <dgm:t>
        <a:bodyPr/>
        <a:lstStyle/>
        <a:p>
          <a:endParaRPr lang="en-US"/>
        </a:p>
      </dgm:t>
    </dgm:pt>
    <dgm:pt modelId="{96668C15-1C78-4B3A-BA25-34F3733DEF0B}">
      <dgm:prSet/>
      <dgm:spPr/>
      <dgm:t>
        <a:bodyPr/>
        <a:lstStyle/>
        <a:p>
          <a:r>
            <a:rPr lang="en-GB" b="1" i="0"/>
            <a:t>Siloed Teams</a:t>
          </a:r>
          <a:r>
            <a:rPr lang="en-GB" b="0" i="0"/>
            <a:t>: Development and operations teams work in isolation, causing delays and miscommunication.</a:t>
          </a:r>
          <a:endParaRPr lang="en-US"/>
        </a:p>
      </dgm:t>
    </dgm:pt>
    <dgm:pt modelId="{4073D4D2-89AC-4A7F-94FB-ADC3BB9466EE}" type="parTrans" cxnId="{AFB9D261-D812-46E6-91BC-9745BB946954}">
      <dgm:prSet/>
      <dgm:spPr/>
      <dgm:t>
        <a:bodyPr/>
        <a:lstStyle/>
        <a:p>
          <a:endParaRPr lang="en-US"/>
        </a:p>
      </dgm:t>
    </dgm:pt>
    <dgm:pt modelId="{046D47E7-FCC2-48C0-9DFD-2E7DFFD7F53E}" type="sibTrans" cxnId="{AFB9D261-D812-46E6-91BC-9745BB946954}">
      <dgm:prSet/>
      <dgm:spPr/>
      <dgm:t>
        <a:bodyPr/>
        <a:lstStyle/>
        <a:p>
          <a:endParaRPr lang="en-US"/>
        </a:p>
      </dgm:t>
    </dgm:pt>
    <dgm:pt modelId="{0E86D5D7-DB8E-4DDA-8480-F40761E2C7A3}">
      <dgm:prSet/>
      <dgm:spPr/>
      <dgm:t>
        <a:bodyPr/>
        <a:lstStyle/>
        <a:p>
          <a:r>
            <a:rPr lang="en-GB" b="1" i="0"/>
            <a:t>Limited Visibility</a:t>
          </a:r>
          <a:r>
            <a:rPr lang="en-GB" b="0" i="0"/>
            <a:t>: Tracking changes and their impacts is difficult, leading to potential issues going unnoticed.</a:t>
          </a:r>
          <a:endParaRPr lang="en-US"/>
        </a:p>
      </dgm:t>
    </dgm:pt>
    <dgm:pt modelId="{60EF6646-47EC-40F0-832A-133107E80C01}" type="parTrans" cxnId="{F3C294AF-F9F1-426F-87B6-9672E7CDB08A}">
      <dgm:prSet/>
      <dgm:spPr/>
      <dgm:t>
        <a:bodyPr/>
        <a:lstStyle/>
        <a:p>
          <a:endParaRPr lang="en-US"/>
        </a:p>
      </dgm:t>
    </dgm:pt>
    <dgm:pt modelId="{C5D85C88-1325-40FB-8B13-D50C2B34E11B}" type="sibTrans" cxnId="{F3C294AF-F9F1-426F-87B6-9672E7CDB08A}">
      <dgm:prSet/>
      <dgm:spPr/>
      <dgm:t>
        <a:bodyPr/>
        <a:lstStyle/>
        <a:p>
          <a:endParaRPr lang="en-US"/>
        </a:p>
      </dgm:t>
    </dgm:pt>
    <dgm:pt modelId="{2799D843-E966-4BB7-ACF2-84FCE85C2CA5}" type="pres">
      <dgm:prSet presAssocID="{613CA960-DC5D-4891-91CF-D463E7775306}" presName="vert0" presStyleCnt="0">
        <dgm:presLayoutVars>
          <dgm:dir/>
          <dgm:animOne val="branch"/>
          <dgm:animLvl val="lvl"/>
        </dgm:presLayoutVars>
      </dgm:prSet>
      <dgm:spPr/>
    </dgm:pt>
    <dgm:pt modelId="{DF8F4B28-C67E-4249-8011-B0D77ACBA563}" type="pres">
      <dgm:prSet presAssocID="{BBD2B459-A247-489C-86E8-469F070FAFCF}" presName="thickLine" presStyleLbl="alignNode1" presStyleIdx="0" presStyleCnt="5"/>
      <dgm:spPr/>
    </dgm:pt>
    <dgm:pt modelId="{3CD33C0B-C298-430B-8D54-E265EC35B39E}" type="pres">
      <dgm:prSet presAssocID="{BBD2B459-A247-489C-86E8-469F070FAFCF}" presName="horz1" presStyleCnt="0"/>
      <dgm:spPr/>
    </dgm:pt>
    <dgm:pt modelId="{7CFB5A1A-FB76-43AB-B48C-1378B1D58DC8}" type="pres">
      <dgm:prSet presAssocID="{BBD2B459-A247-489C-86E8-469F070FAFCF}" presName="tx1" presStyleLbl="revTx" presStyleIdx="0" presStyleCnt="5"/>
      <dgm:spPr/>
    </dgm:pt>
    <dgm:pt modelId="{53A18ACF-F43A-420F-AFCA-B621C7E63BB2}" type="pres">
      <dgm:prSet presAssocID="{BBD2B459-A247-489C-86E8-469F070FAFCF}" presName="vert1" presStyleCnt="0"/>
      <dgm:spPr/>
    </dgm:pt>
    <dgm:pt modelId="{BE36B86A-F2A2-40A1-B8D3-85F49A605DDF}" type="pres">
      <dgm:prSet presAssocID="{F3EA787F-3E80-4352-A954-34F90B220237}" presName="thickLine" presStyleLbl="alignNode1" presStyleIdx="1" presStyleCnt="5"/>
      <dgm:spPr/>
    </dgm:pt>
    <dgm:pt modelId="{ACEA2612-3EBE-4051-A3ED-6BD3F1C4E808}" type="pres">
      <dgm:prSet presAssocID="{F3EA787F-3E80-4352-A954-34F90B220237}" presName="horz1" presStyleCnt="0"/>
      <dgm:spPr/>
    </dgm:pt>
    <dgm:pt modelId="{EA35D9AF-1CED-48F0-A30D-80162B44CFDB}" type="pres">
      <dgm:prSet presAssocID="{F3EA787F-3E80-4352-A954-34F90B220237}" presName="tx1" presStyleLbl="revTx" presStyleIdx="1" presStyleCnt="5"/>
      <dgm:spPr/>
    </dgm:pt>
    <dgm:pt modelId="{CBB15018-2D4E-4569-8266-D4A06A2A4601}" type="pres">
      <dgm:prSet presAssocID="{F3EA787F-3E80-4352-A954-34F90B220237}" presName="vert1" presStyleCnt="0"/>
      <dgm:spPr/>
    </dgm:pt>
    <dgm:pt modelId="{5EEC728F-6652-4B54-90D1-D361EA637844}" type="pres">
      <dgm:prSet presAssocID="{317220CB-0354-42F4-BDA9-F32CC5602756}" presName="thickLine" presStyleLbl="alignNode1" presStyleIdx="2" presStyleCnt="5"/>
      <dgm:spPr/>
    </dgm:pt>
    <dgm:pt modelId="{90069CDA-5EC7-4841-8A5A-2CD3BFFBFE11}" type="pres">
      <dgm:prSet presAssocID="{317220CB-0354-42F4-BDA9-F32CC5602756}" presName="horz1" presStyleCnt="0"/>
      <dgm:spPr/>
    </dgm:pt>
    <dgm:pt modelId="{27901379-5C1F-4DBA-9CD1-8D3CAD3CF911}" type="pres">
      <dgm:prSet presAssocID="{317220CB-0354-42F4-BDA9-F32CC5602756}" presName="tx1" presStyleLbl="revTx" presStyleIdx="2" presStyleCnt="5"/>
      <dgm:spPr/>
    </dgm:pt>
    <dgm:pt modelId="{B988B0FE-39BA-4C84-A494-DC97565B8E50}" type="pres">
      <dgm:prSet presAssocID="{317220CB-0354-42F4-BDA9-F32CC5602756}" presName="vert1" presStyleCnt="0"/>
      <dgm:spPr/>
    </dgm:pt>
    <dgm:pt modelId="{4A4EB994-216E-48AA-BF19-BF2D3E9042EC}" type="pres">
      <dgm:prSet presAssocID="{96668C15-1C78-4B3A-BA25-34F3733DEF0B}" presName="thickLine" presStyleLbl="alignNode1" presStyleIdx="3" presStyleCnt="5"/>
      <dgm:spPr/>
    </dgm:pt>
    <dgm:pt modelId="{C7004448-8047-4AD9-9A23-4C4D5142C8C0}" type="pres">
      <dgm:prSet presAssocID="{96668C15-1C78-4B3A-BA25-34F3733DEF0B}" presName="horz1" presStyleCnt="0"/>
      <dgm:spPr/>
    </dgm:pt>
    <dgm:pt modelId="{ECFE4C2C-B090-4BBD-BED4-F4B19A80AC23}" type="pres">
      <dgm:prSet presAssocID="{96668C15-1C78-4B3A-BA25-34F3733DEF0B}" presName="tx1" presStyleLbl="revTx" presStyleIdx="3" presStyleCnt="5"/>
      <dgm:spPr/>
    </dgm:pt>
    <dgm:pt modelId="{118B4F5E-FBBA-4315-A3E6-64DA8EDC3D9B}" type="pres">
      <dgm:prSet presAssocID="{96668C15-1C78-4B3A-BA25-34F3733DEF0B}" presName="vert1" presStyleCnt="0"/>
      <dgm:spPr/>
    </dgm:pt>
    <dgm:pt modelId="{ADE5AA24-7A87-4C81-AFAA-A698265048DA}" type="pres">
      <dgm:prSet presAssocID="{0E86D5D7-DB8E-4DDA-8480-F40761E2C7A3}" presName="thickLine" presStyleLbl="alignNode1" presStyleIdx="4" presStyleCnt="5"/>
      <dgm:spPr/>
    </dgm:pt>
    <dgm:pt modelId="{744851A2-A30A-493C-B41A-B8AA99F94EF3}" type="pres">
      <dgm:prSet presAssocID="{0E86D5D7-DB8E-4DDA-8480-F40761E2C7A3}" presName="horz1" presStyleCnt="0"/>
      <dgm:spPr/>
    </dgm:pt>
    <dgm:pt modelId="{3587FBA2-4162-437E-917E-A03972772D91}" type="pres">
      <dgm:prSet presAssocID="{0E86D5D7-DB8E-4DDA-8480-F40761E2C7A3}" presName="tx1" presStyleLbl="revTx" presStyleIdx="4" presStyleCnt="5"/>
      <dgm:spPr/>
    </dgm:pt>
    <dgm:pt modelId="{0706B29C-1037-4B5D-B42D-88DB963C4E0E}" type="pres">
      <dgm:prSet presAssocID="{0E86D5D7-DB8E-4DDA-8480-F40761E2C7A3}" presName="vert1" presStyleCnt="0"/>
      <dgm:spPr/>
    </dgm:pt>
  </dgm:ptLst>
  <dgm:cxnLst>
    <dgm:cxn modelId="{565FA40F-59D6-47C3-838E-2EDF13BC9E55}" type="presOf" srcId="{0E86D5D7-DB8E-4DDA-8480-F40761E2C7A3}" destId="{3587FBA2-4162-437E-917E-A03972772D91}" srcOrd="0" destOrd="0" presId="urn:microsoft.com/office/officeart/2008/layout/LinedList"/>
    <dgm:cxn modelId="{94C70F34-F19D-4323-A622-03D12856574D}" type="presOf" srcId="{F3EA787F-3E80-4352-A954-34F90B220237}" destId="{EA35D9AF-1CED-48F0-A30D-80162B44CFDB}" srcOrd="0" destOrd="0" presId="urn:microsoft.com/office/officeart/2008/layout/LinedList"/>
    <dgm:cxn modelId="{E4B1CE35-A1A5-43C3-9DF4-9FA80FD06EDC}" srcId="{613CA960-DC5D-4891-91CF-D463E7775306}" destId="{BBD2B459-A247-489C-86E8-469F070FAFCF}" srcOrd="0" destOrd="0" parTransId="{EF249050-72FA-4DD1-9024-D853CB62B5C9}" sibTransId="{2F058974-4EC0-43BB-B550-D8207ACE8296}"/>
    <dgm:cxn modelId="{AFB9D261-D812-46E6-91BC-9745BB946954}" srcId="{613CA960-DC5D-4891-91CF-D463E7775306}" destId="{96668C15-1C78-4B3A-BA25-34F3733DEF0B}" srcOrd="3" destOrd="0" parTransId="{4073D4D2-89AC-4A7F-94FB-ADC3BB9466EE}" sibTransId="{046D47E7-FCC2-48C0-9DFD-2E7DFFD7F53E}"/>
    <dgm:cxn modelId="{8A739576-AAFE-41E6-80AC-7A0370C43423}" srcId="{613CA960-DC5D-4891-91CF-D463E7775306}" destId="{317220CB-0354-42F4-BDA9-F32CC5602756}" srcOrd="2" destOrd="0" parTransId="{C5C2F220-7023-4A5C-89DD-A0BEF7D51F3A}" sibTransId="{4D1844E7-27D0-4A96-BD3D-58493431DC18}"/>
    <dgm:cxn modelId="{B1D78887-6322-4986-A5DC-56D4D7D30B41}" srcId="{613CA960-DC5D-4891-91CF-D463E7775306}" destId="{F3EA787F-3E80-4352-A954-34F90B220237}" srcOrd="1" destOrd="0" parTransId="{77DB5D84-4FF8-4CCC-AA7B-0738FAD8660E}" sibTransId="{411D1514-82B7-41A8-A945-D081DAF0452A}"/>
    <dgm:cxn modelId="{36102188-1017-4458-BD8F-25AF9FC8CB60}" type="presOf" srcId="{317220CB-0354-42F4-BDA9-F32CC5602756}" destId="{27901379-5C1F-4DBA-9CD1-8D3CAD3CF911}" srcOrd="0" destOrd="0" presId="urn:microsoft.com/office/officeart/2008/layout/LinedList"/>
    <dgm:cxn modelId="{F3C294AF-F9F1-426F-87B6-9672E7CDB08A}" srcId="{613CA960-DC5D-4891-91CF-D463E7775306}" destId="{0E86D5D7-DB8E-4DDA-8480-F40761E2C7A3}" srcOrd="4" destOrd="0" parTransId="{60EF6646-47EC-40F0-832A-133107E80C01}" sibTransId="{C5D85C88-1325-40FB-8B13-D50C2B34E11B}"/>
    <dgm:cxn modelId="{78C1D8BA-0C74-4F72-BE76-FA29E48C0DA5}" type="presOf" srcId="{96668C15-1C78-4B3A-BA25-34F3733DEF0B}" destId="{ECFE4C2C-B090-4BBD-BED4-F4B19A80AC23}" srcOrd="0" destOrd="0" presId="urn:microsoft.com/office/officeart/2008/layout/LinedList"/>
    <dgm:cxn modelId="{7185FEBB-0C48-4954-8D96-655F262295CF}" type="presOf" srcId="{613CA960-DC5D-4891-91CF-D463E7775306}" destId="{2799D843-E966-4BB7-ACF2-84FCE85C2CA5}" srcOrd="0" destOrd="0" presId="urn:microsoft.com/office/officeart/2008/layout/LinedList"/>
    <dgm:cxn modelId="{7F4BE6E5-326B-4B3F-BF9A-4FFB61AC4E8F}" type="presOf" srcId="{BBD2B459-A247-489C-86E8-469F070FAFCF}" destId="{7CFB5A1A-FB76-43AB-B48C-1378B1D58DC8}" srcOrd="0" destOrd="0" presId="urn:microsoft.com/office/officeart/2008/layout/LinedList"/>
    <dgm:cxn modelId="{FB4D7EA1-6ACC-4BAD-937C-EC6BE409288D}" type="presParOf" srcId="{2799D843-E966-4BB7-ACF2-84FCE85C2CA5}" destId="{DF8F4B28-C67E-4249-8011-B0D77ACBA563}" srcOrd="0" destOrd="0" presId="urn:microsoft.com/office/officeart/2008/layout/LinedList"/>
    <dgm:cxn modelId="{825F4D32-C675-4404-9263-F8B8907A8DD8}" type="presParOf" srcId="{2799D843-E966-4BB7-ACF2-84FCE85C2CA5}" destId="{3CD33C0B-C298-430B-8D54-E265EC35B39E}" srcOrd="1" destOrd="0" presId="urn:microsoft.com/office/officeart/2008/layout/LinedList"/>
    <dgm:cxn modelId="{5B93CB2E-7754-431F-A10A-08F9DFED0B58}" type="presParOf" srcId="{3CD33C0B-C298-430B-8D54-E265EC35B39E}" destId="{7CFB5A1A-FB76-43AB-B48C-1378B1D58DC8}" srcOrd="0" destOrd="0" presId="urn:microsoft.com/office/officeart/2008/layout/LinedList"/>
    <dgm:cxn modelId="{03DDDACB-2D69-4CCE-B942-A3269725F0EB}" type="presParOf" srcId="{3CD33C0B-C298-430B-8D54-E265EC35B39E}" destId="{53A18ACF-F43A-420F-AFCA-B621C7E63BB2}" srcOrd="1" destOrd="0" presId="urn:microsoft.com/office/officeart/2008/layout/LinedList"/>
    <dgm:cxn modelId="{10ACB60B-79C4-4D4E-9162-0FF329742A39}" type="presParOf" srcId="{2799D843-E966-4BB7-ACF2-84FCE85C2CA5}" destId="{BE36B86A-F2A2-40A1-B8D3-85F49A605DDF}" srcOrd="2" destOrd="0" presId="urn:microsoft.com/office/officeart/2008/layout/LinedList"/>
    <dgm:cxn modelId="{B6E593ED-C408-4A9E-96E8-968518960D0F}" type="presParOf" srcId="{2799D843-E966-4BB7-ACF2-84FCE85C2CA5}" destId="{ACEA2612-3EBE-4051-A3ED-6BD3F1C4E808}" srcOrd="3" destOrd="0" presId="urn:microsoft.com/office/officeart/2008/layout/LinedList"/>
    <dgm:cxn modelId="{7986E3AF-95F2-49A1-B213-4FF860D269F5}" type="presParOf" srcId="{ACEA2612-3EBE-4051-A3ED-6BD3F1C4E808}" destId="{EA35D9AF-1CED-48F0-A30D-80162B44CFDB}" srcOrd="0" destOrd="0" presId="urn:microsoft.com/office/officeart/2008/layout/LinedList"/>
    <dgm:cxn modelId="{0D252ACF-0035-4DB7-B68D-FDC87CAA8A93}" type="presParOf" srcId="{ACEA2612-3EBE-4051-A3ED-6BD3F1C4E808}" destId="{CBB15018-2D4E-4569-8266-D4A06A2A4601}" srcOrd="1" destOrd="0" presId="urn:microsoft.com/office/officeart/2008/layout/LinedList"/>
    <dgm:cxn modelId="{F38D8655-2485-4C4C-BE4D-3BA7548A8E07}" type="presParOf" srcId="{2799D843-E966-4BB7-ACF2-84FCE85C2CA5}" destId="{5EEC728F-6652-4B54-90D1-D361EA637844}" srcOrd="4" destOrd="0" presId="urn:microsoft.com/office/officeart/2008/layout/LinedList"/>
    <dgm:cxn modelId="{69AFB3E1-EF60-45FB-B5FA-1364D429CFEF}" type="presParOf" srcId="{2799D843-E966-4BB7-ACF2-84FCE85C2CA5}" destId="{90069CDA-5EC7-4841-8A5A-2CD3BFFBFE11}" srcOrd="5" destOrd="0" presId="urn:microsoft.com/office/officeart/2008/layout/LinedList"/>
    <dgm:cxn modelId="{B94D54CD-50BC-4A5B-9F34-AA1D258011E5}" type="presParOf" srcId="{90069CDA-5EC7-4841-8A5A-2CD3BFFBFE11}" destId="{27901379-5C1F-4DBA-9CD1-8D3CAD3CF911}" srcOrd="0" destOrd="0" presId="urn:microsoft.com/office/officeart/2008/layout/LinedList"/>
    <dgm:cxn modelId="{2042528D-204E-4819-B764-10C8133557B8}" type="presParOf" srcId="{90069CDA-5EC7-4841-8A5A-2CD3BFFBFE11}" destId="{B988B0FE-39BA-4C84-A494-DC97565B8E50}" srcOrd="1" destOrd="0" presId="urn:microsoft.com/office/officeart/2008/layout/LinedList"/>
    <dgm:cxn modelId="{447973C5-1C18-42AB-B656-0CC1C1640EEE}" type="presParOf" srcId="{2799D843-E966-4BB7-ACF2-84FCE85C2CA5}" destId="{4A4EB994-216E-48AA-BF19-BF2D3E9042EC}" srcOrd="6" destOrd="0" presId="urn:microsoft.com/office/officeart/2008/layout/LinedList"/>
    <dgm:cxn modelId="{F64654A1-E639-44D2-B1F5-ACBE21800368}" type="presParOf" srcId="{2799D843-E966-4BB7-ACF2-84FCE85C2CA5}" destId="{C7004448-8047-4AD9-9A23-4C4D5142C8C0}" srcOrd="7" destOrd="0" presId="urn:microsoft.com/office/officeart/2008/layout/LinedList"/>
    <dgm:cxn modelId="{654F2B84-B1E4-4FE6-8162-D9ED6CA13B19}" type="presParOf" srcId="{C7004448-8047-4AD9-9A23-4C4D5142C8C0}" destId="{ECFE4C2C-B090-4BBD-BED4-F4B19A80AC23}" srcOrd="0" destOrd="0" presId="urn:microsoft.com/office/officeart/2008/layout/LinedList"/>
    <dgm:cxn modelId="{9187BE52-D8C5-44DD-B9A7-49082445362A}" type="presParOf" srcId="{C7004448-8047-4AD9-9A23-4C4D5142C8C0}" destId="{118B4F5E-FBBA-4315-A3E6-64DA8EDC3D9B}" srcOrd="1" destOrd="0" presId="urn:microsoft.com/office/officeart/2008/layout/LinedList"/>
    <dgm:cxn modelId="{59D74F88-3BEF-4114-8B44-8E12C0A48713}" type="presParOf" srcId="{2799D843-E966-4BB7-ACF2-84FCE85C2CA5}" destId="{ADE5AA24-7A87-4C81-AFAA-A698265048DA}" srcOrd="8" destOrd="0" presId="urn:microsoft.com/office/officeart/2008/layout/LinedList"/>
    <dgm:cxn modelId="{DACB5170-0B4A-4771-8C52-78CEF19C3885}" type="presParOf" srcId="{2799D843-E966-4BB7-ACF2-84FCE85C2CA5}" destId="{744851A2-A30A-493C-B41A-B8AA99F94EF3}" srcOrd="9" destOrd="0" presId="urn:microsoft.com/office/officeart/2008/layout/LinedList"/>
    <dgm:cxn modelId="{F9AFC945-901A-460A-B593-1A979051BF29}" type="presParOf" srcId="{744851A2-A30A-493C-B41A-B8AA99F94EF3}" destId="{3587FBA2-4162-437E-917E-A03972772D91}" srcOrd="0" destOrd="0" presId="urn:microsoft.com/office/officeart/2008/layout/LinedList"/>
    <dgm:cxn modelId="{DA8364A4-874F-41E7-9FE6-CEB4E03FCBE3}" type="presParOf" srcId="{744851A2-A30A-493C-B41A-B8AA99F94EF3}" destId="{0706B29C-1037-4B5D-B42D-88DB963C4E0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CBF490-889A-4818-8D75-8AB95A492E16}"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9ED8D971-71D9-4065-B7E8-0F435445A8C5}">
      <dgm:prSet/>
      <dgm:spPr/>
      <dgm:t>
        <a:bodyPr/>
        <a:lstStyle/>
        <a:p>
          <a:r>
            <a:rPr lang="en-GB"/>
            <a:t>Version Control: Developers use Git to manage the web app's code and create branches for specific infotainment adaptations like UI changes or integration with vehicle systems.</a:t>
          </a:r>
          <a:endParaRPr lang="en-US"/>
        </a:p>
      </dgm:t>
    </dgm:pt>
    <dgm:pt modelId="{1082239E-8FB6-4F27-A266-8533C23590B3}" type="parTrans" cxnId="{35DF797E-AA61-4B25-9134-99A880E620BB}">
      <dgm:prSet/>
      <dgm:spPr/>
      <dgm:t>
        <a:bodyPr/>
        <a:lstStyle/>
        <a:p>
          <a:endParaRPr lang="en-US"/>
        </a:p>
      </dgm:t>
    </dgm:pt>
    <dgm:pt modelId="{7896AF90-505E-487B-8A9B-C3587BF9A170}" type="sibTrans" cxnId="{35DF797E-AA61-4B25-9134-99A880E620BB}">
      <dgm:prSet phldrT="1" phldr="0"/>
      <dgm:spPr/>
      <dgm:t>
        <a:bodyPr/>
        <a:lstStyle/>
        <a:p>
          <a:r>
            <a:rPr lang="en-US"/>
            <a:t>1</a:t>
          </a:r>
        </a:p>
      </dgm:t>
    </dgm:pt>
    <dgm:pt modelId="{700A5C22-825D-4C89-A756-B9AA8B8F11C2}">
      <dgm:prSet/>
      <dgm:spPr/>
      <dgm:t>
        <a:bodyPr/>
        <a:lstStyle/>
        <a:p>
          <a:r>
            <a:rPr lang="en-GB" dirty="0"/>
            <a:t>Containerization: The web app is containerized using Docker or a similar tool to ensure it works seamlessly across various car models with different infotainment hardware.</a:t>
          </a:r>
          <a:endParaRPr lang="en-US" dirty="0"/>
        </a:p>
      </dgm:t>
    </dgm:pt>
    <dgm:pt modelId="{47451C83-046C-4436-ABDF-5B6E16662170}" type="parTrans" cxnId="{9B2E6883-DCB1-46B8-BB77-ABEF1765E98E}">
      <dgm:prSet/>
      <dgm:spPr/>
      <dgm:t>
        <a:bodyPr/>
        <a:lstStyle/>
        <a:p>
          <a:endParaRPr lang="en-US"/>
        </a:p>
      </dgm:t>
    </dgm:pt>
    <dgm:pt modelId="{507687E5-EBB1-45BD-882B-1ADC68292D23}" type="sibTrans" cxnId="{9B2E6883-DCB1-46B8-BB77-ABEF1765E98E}">
      <dgm:prSet phldrT="2" phldr="0"/>
      <dgm:spPr/>
      <dgm:t>
        <a:bodyPr/>
        <a:lstStyle/>
        <a:p>
          <a:r>
            <a:rPr lang="en-US"/>
            <a:t>2</a:t>
          </a:r>
        </a:p>
      </dgm:t>
    </dgm:pt>
    <dgm:pt modelId="{46C43BC4-9ECF-4F91-8A50-7706943F8351}">
      <dgm:prSet/>
      <dgm:spPr/>
      <dgm:t>
        <a:bodyPr/>
        <a:lstStyle/>
        <a:p>
          <a:r>
            <a:rPr lang="en-GB"/>
            <a:t>CI/CD Pipeline: Jenkins/GitLab CI pipelines automatically build, test, and prepare the app for deployment after each commit. The pipeline deploys the web app to an internal testing environment where it is validated on actual car infotainment systems.</a:t>
          </a:r>
          <a:endParaRPr lang="en-US"/>
        </a:p>
      </dgm:t>
    </dgm:pt>
    <dgm:pt modelId="{01A7E5F6-C5AF-46ED-A8E8-337FE3B27E48}" type="parTrans" cxnId="{43E05EB8-C869-4B45-A659-65D6EBE8B0DD}">
      <dgm:prSet/>
      <dgm:spPr/>
      <dgm:t>
        <a:bodyPr/>
        <a:lstStyle/>
        <a:p>
          <a:endParaRPr lang="en-US"/>
        </a:p>
      </dgm:t>
    </dgm:pt>
    <dgm:pt modelId="{AF54ABCB-D3FB-4450-9658-DACB42F3499A}" type="sibTrans" cxnId="{43E05EB8-C869-4B45-A659-65D6EBE8B0DD}">
      <dgm:prSet phldrT="4" phldr="0"/>
      <dgm:spPr/>
      <dgm:t>
        <a:bodyPr/>
        <a:lstStyle/>
        <a:p>
          <a:r>
            <a:rPr lang="en-US"/>
            <a:t>4</a:t>
          </a:r>
        </a:p>
      </dgm:t>
    </dgm:pt>
    <dgm:pt modelId="{174E528E-7077-45BE-8D16-6B30EA1FEE33}">
      <dgm:prSet/>
      <dgm:spPr/>
      <dgm:t>
        <a:bodyPr/>
        <a:lstStyle/>
        <a:p>
          <a:r>
            <a:rPr lang="en-GB"/>
            <a:t>Manual Deployment to Cars: Once validated, the app is manually deployed to production, installed directly into the car’s infotainment system for internal use, allowing users to start shopping for car parts and accessories.</a:t>
          </a:r>
          <a:endParaRPr lang="en-US"/>
        </a:p>
      </dgm:t>
    </dgm:pt>
    <dgm:pt modelId="{F81F6481-520D-4BCB-8B6C-21DA94D2617B}" type="parTrans" cxnId="{3864E1EF-3FC8-4A9A-8319-B998D6A030E2}">
      <dgm:prSet/>
      <dgm:spPr/>
      <dgm:t>
        <a:bodyPr/>
        <a:lstStyle/>
        <a:p>
          <a:endParaRPr lang="en-US"/>
        </a:p>
      </dgm:t>
    </dgm:pt>
    <dgm:pt modelId="{A201984C-F5F9-4D31-8C1D-B91E30B37010}" type="sibTrans" cxnId="{3864E1EF-3FC8-4A9A-8319-B998D6A030E2}">
      <dgm:prSet phldrT="5" phldr="0"/>
      <dgm:spPr/>
      <dgm:t>
        <a:bodyPr/>
        <a:lstStyle/>
        <a:p>
          <a:endParaRPr lang="en-US"/>
        </a:p>
      </dgm:t>
    </dgm:pt>
    <dgm:pt modelId="{A0374F7F-DA63-40A6-BE47-B8D5C8806151}">
      <dgm:prSet/>
      <dgm:spPr/>
      <dgm:t>
        <a:bodyPr/>
        <a:lstStyle/>
        <a:p>
          <a:r>
            <a:rPr lang="en-GB" dirty="0"/>
            <a:t>Automated Testing: Every code change triggers automated tests (UI compatibility, performance, and security) to ensure smooth operation on infotainment systems.</a:t>
          </a:r>
          <a:endParaRPr lang="en-US" dirty="0"/>
        </a:p>
      </dgm:t>
    </dgm:pt>
    <dgm:pt modelId="{D042867C-905B-4085-BCEE-AE7AAB363115}" type="sibTrans" cxnId="{4DC0EF19-0B93-45C0-8860-B7F0BE4CEA47}">
      <dgm:prSet phldrT="3" phldr="0"/>
      <dgm:spPr/>
      <dgm:t>
        <a:bodyPr/>
        <a:lstStyle/>
        <a:p>
          <a:r>
            <a:rPr lang="en-US"/>
            <a:t>3</a:t>
          </a:r>
          <a:endParaRPr lang="en-US" dirty="0"/>
        </a:p>
      </dgm:t>
    </dgm:pt>
    <dgm:pt modelId="{8AF0A5B5-25B9-4843-889F-490B0F30C861}" type="parTrans" cxnId="{4DC0EF19-0B93-45C0-8860-B7F0BE4CEA47}">
      <dgm:prSet/>
      <dgm:spPr/>
      <dgm:t>
        <a:bodyPr/>
        <a:lstStyle/>
        <a:p>
          <a:endParaRPr lang="en-US"/>
        </a:p>
      </dgm:t>
    </dgm:pt>
    <dgm:pt modelId="{FFD1080A-5472-4F9D-82C2-DD3DA6D2351F}" type="pres">
      <dgm:prSet presAssocID="{49CBF490-889A-4818-8D75-8AB95A492E16}" presName="outerComposite" presStyleCnt="0">
        <dgm:presLayoutVars>
          <dgm:chMax val="5"/>
          <dgm:dir/>
          <dgm:resizeHandles val="exact"/>
        </dgm:presLayoutVars>
      </dgm:prSet>
      <dgm:spPr/>
    </dgm:pt>
    <dgm:pt modelId="{B05512E0-E93D-468D-A020-E7E8916CC70A}" type="pres">
      <dgm:prSet presAssocID="{49CBF490-889A-4818-8D75-8AB95A492E16}" presName="dummyMaxCanvas" presStyleCnt="0">
        <dgm:presLayoutVars/>
      </dgm:prSet>
      <dgm:spPr/>
    </dgm:pt>
    <dgm:pt modelId="{9B149BBB-01BE-4F51-8F77-AB99A5660D36}" type="pres">
      <dgm:prSet presAssocID="{49CBF490-889A-4818-8D75-8AB95A492E16}" presName="FiveNodes_1" presStyleLbl="node1" presStyleIdx="0" presStyleCnt="5">
        <dgm:presLayoutVars>
          <dgm:bulletEnabled val="1"/>
        </dgm:presLayoutVars>
      </dgm:prSet>
      <dgm:spPr/>
    </dgm:pt>
    <dgm:pt modelId="{A4FB864B-7CDB-46B6-8A94-2F49BADE7639}" type="pres">
      <dgm:prSet presAssocID="{49CBF490-889A-4818-8D75-8AB95A492E16}" presName="FiveNodes_2" presStyleLbl="node1" presStyleIdx="1" presStyleCnt="5" custLinFactY="15867" custLinFactNeighborX="5190" custLinFactNeighborY="100000">
        <dgm:presLayoutVars>
          <dgm:bulletEnabled val="1"/>
        </dgm:presLayoutVars>
      </dgm:prSet>
      <dgm:spPr/>
    </dgm:pt>
    <dgm:pt modelId="{332965AB-4579-4902-ABA7-C7A17991A96C}" type="pres">
      <dgm:prSet presAssocID="{49CBF490-889A-4818-8D75-8AB95A492E16}" presName="FiveNodes_3" presStyleLbl="node1" presStyleIdx="2" presStyleCnt="5" custLinFactY="-12260" custLinFactNeighborX="-9448" custLinFactNeighborY="-100000">
        <dgm:presLayoutVars>
          <dgm:bulletEnabled val="1"/>
        </dgm:presLayoutVars>
      </dgm:prSet>
      <dgm:spPr/>
    </dgm:pt>
    <dgm:pt modelId="{9BCD0AD1-B53A-411E-8081-E794A1E8ECB1}" type="pres">
      <dgm:prSet presAssocID="{49CBF490-889A-4818-8D75-8AB95A492E16}" presName="FiveNodes_4" presStyleLbl="node1" presStyleIdx="3" presStyleCnt="5">
        <dgm:presLayoutVars>
          <dgm:bulletEnabled val="1"/>
        </dgm:presLayoutVars>
      </dgm:prSet>
      <dgm:spPr/>
    </dgm:pt>
    <dgm:pt modelId="{ACB5B099-4E64-4CED-B5EC-408B910E3D4A}" type="pres">
      <dgm:prSet presAssocID="{49CBF490-889A-4818-8D75-8AB95A492E16}" presName="FiveNodes_5" presStyleLbl="node1" presStyleIdx="4" presStyleCnt="5">
        <dgm:presLayoutVars>
          <dgm:bulletEnabled val="1"/>
        </dgm:presLayoutVars>
      </dgm:prSet>
      <dgm:spPr/>
    </dgm:pt>
    <dgm:pt modelId="{3EB6B43B-FB2F-4CB5-B8D7-209FD4C61227}" type="pres">
      <dgm:prSet presAssocID="{49CBF490-889A-4818-8D75-8AB95A492E16}" presName="FiveConn_1-2" presStyleLbl="fgAccFollowNode1" presStyleIdx="0" presStyleCnt="4">
        <dgm:presLayoutVars>
          <dgm:bulletEnabled val="1"/>
        </dgm:presLayoutVars>
      </dgm:prSet>
      <dgm:spPr/>
    </dgm:pt>
    <dgm:pt modelId="{9779F721-0313-433D-A0F2-35E74EC035AE}" type="pres">
      <dgm:prSet presAssocID="{49CBF490-889A-4818-8D75-8AB95A492E16}" presName="FiveConn_2-3" presStyleLbl="fgAccFollowNode1" presStyleIdx="1" presStyleCnt="4">
        <dgm:presLayoutVars>
          <dgm:bulletEnabled val="1"/>
        </dgm:presLayoutVars>
      </dgm:prSet>
      <dgm:spPr/>
    </dgm:pt>
    <dgm:pt modelId="{159C169E-6C86-40C0-8326-2C0F466186A3}" type="pres">
      <dgm:prSet presAssocID="{49CBF490-889A-4818-8D75-8AB95A492E16}" presName="FiveConn_3-4" presStyleLbl="fgAccFollowNode1" presStyleIdx="2" presStyleCnt="4">
        <dgm:presLayoutVars>
          <dgm:bulletEnabled val="1"/>
        </dgm:presLayoutVars>
      </dgm:prSet>
      <dgm:spPr/>
    </dgm:pt>
    <dgm:pt modelId="{DD554C32-8309-48DB-8A4A-030CC5A3FF99}" type="pres">
      <dgm:prSet presAssocID="{49CBF490-889A-4818-8D75-8AB95A492E16}" presName="FiveConn_4-5" presStyleLbl="fgAccFollowNode1" presStyleIdx="3" presStyleCnt="4">
        <dgm:presLayoutVars>
          <dgm:bulletEnabled val="1"/>
        </dgm:presLayoutVars>
      </dgm:prSet>
      <dgm:spPr/>
    </dgm:pt>
    <dgm:pt modelId="{6C396529-8F1C-4532-9A60-55E8050C5188}" type="pres">
      <dgm:prSet presAssocID="{49CBF490-889A-4818-8D75-8AB95A492E16}" presName="FiveNodes_1_text" presStyleLbl="node1" presStyleIdx="4" presStyleCnt="5">
        <dgm:presLayoutVars>
          <dgm:bulletEnabled val="1"/>
        </dgm:presLayoutVars>
      </dgm:prSet>
      <dgm:spPr/>
    </dgm:pt>
    <dgm:pt modelId="{EAB0D6F0-D1A4-471A-8589-C53A89CB411A}" type="pres">
      <dgm:prSet presAssocID="{49CBF490-889A-4818-8D75-8AB95A492E16}" presName="FiveNodes_2_text" presStyleLbl="node1" presStyleIdx="4" presStyleCnt="5">
        <dgm:presLayoutVars>
          <dgm:bulletEnabled val="1"/>
        </dgm:presLayoutVars>
      </dgm:prSet>
      <dgm:spPr/>
    </dgm:pt>
    <dgm:pt modelId="{260002FA-9481-43A9-99AC-EA4F87C67FCB}" type="pres">
      <dgm:prSet presAssocID="{49CBF490-889A-4818-8D75-8AB95A492E16}" presName="FiveNodes_3_text" presStyleLbl="node1" presStyleIdx="4" presStyleCnt="5">
        <dgm:presLayoutVars>
          <dgm:bulletEnabled val="1"/>
        </dgm:presLayoutVars>
      </dgm:prSet>
      <dgm:spPr/>
    </dgm:pt>
    <dgm:pt modelId="{AA18F2FB-3A49-461E-9FA8-FA5F66F1EE55}" type="pres">
      <dgm:prSet presAssocID="{49CBF490-889A-4818-8D75-8AB95A492E16}" presName="FiveNodes_4_text" presStyleLbl="node1" presStyleIdx="4" presStyleCnt="5">
        <dgm:presLayoutVars>
          <dgm:bulletEnabled val="1"/>
        </dgm:presLayoutVars>
      </dgm:prSet>
      <dgm:spPr/>
    </dgm:pt>
    <dgm:pt modelId="{519C3690-DABE-4950-9A1C-99E9534E0DAB}" type="pres">
      <dgm:prSet presAssocID="{49CBF490-889A-4818-8D75-8AB95A492E16}" presName="FiveNodes_5_text" presStyleLbl="node1" presStyleIdx="4" presStyleCnt="5">
        <dgm:presLayoutVars>
          <dgm:bulletEnabled val="1"/>
        </dgm:presLayoutVars>
      </dgm:prSet>
      <dgm:spPr/>
    </dgm:pt>
  </dgm:ptLst>
  <dgm:cxnLst>
    <dgm:cxn modelId="{DD970812-4F3B-4B3F-9E02-B4B85D2A0439}" type="presOf" srcId="{49CBF490-889A-4818-8D75-8AB95A492E16}" destId="{FFD1080A-5472-4F9D-82C2-DD3DA6D2351F}" srcOrd="0" destOrd="0" presId="urn:microsoft.com/office/officeart/2005/8/layout/vProcess5"/>
    <dgm:cxn modelId="{4DC0EF19-0B93-45C0-8860-B7F0BE4CEA47}" srcId="{49CBF490-889A-4818-8D75-8AB95A492E16}" destId="{A0374F7F-DA63-40A6-BE47-B8D5C8806151}" srcOrd="2" destOrd="0" parTransId="{8AF0A5B5-25B9-4843-889F-490B0F30C861}" sibTransId="{D042867C-905B-4085-BCEE-AE7AAB363115}"/>
    <dgm:cxn modelId="{6CFF4224-B08C-47F5-B59C-0A8C012E5350}" type="presOf" srcId="{9ED8D971-71D9-4065-B7E8-0F435445A8C5}" destId="{9B149BBB-01BE-4F51-8F77-AB99A5660D36}" srcOrd="0" destOrd="0" presId="urn:microsoft.com/office/officeart/2005/8/layout/vProcess5"/>
    <dgm:cxn modelId="{30C2A863-CC6A-4145-A996-6E5BAB1BC259}" type="presOf" srcId="{D042867C-905B-4085-BCEE-AE7AAB363115}" destId="{159C169E-6C86-40C0-8326-2C0F466186A3}" srcOrd="0" destOrd="0" presId="urn:microsoft.com/office/officeart/2005/8/layout/vProcess5"/>
    <dgm:cxn modelId="{50D0AB65-573C-495E-95A9-D88A2BB9CA67}" type="presOf" srcId="{A0374F7F-DA63-40A6-BE47-B8D5C8806151}" destId="{260002FA-9481-43A9-99AC-EA4F87C67FCB}" srcOrd="1" destOrd="0" presId="urn:microsoft.com/office/officeart/2005/8/layout/vProcess5"/>
    <dgm:cxn modelId="{DB2AF767-720A-43CE-AA40-AE1BECE33166}" type="presOf" srcId="{507687E5-EBB1-45BD-882B-1ADC68292D23}" destId="{9779F721-0313-433D-A0F2-35E74EC035AE}" srcOrd="0" destOrd="0" presId="urn:microsoft.com/office/officeart/2005/8/layout/vProcess5"/>
    <dgm:cxn modelId="{4569D76F-45F6-48E6-B141-5757F2330844}" type="presOf" srcId="{46C43BC4-9ECF-4F91-8A50-7706943F8351}" destId="{9BCD0AD1-B53A-411E-8081-E794A1E8ECB1}" srcOrd="0" destOrd="0" presId="urn:microsoft.com/office/officeart/2005/8/layout/vProcess5"/>
    <dgm:cxn modelId="{35DF797E-AA61-4B25-9134-99A880E620BB}" srcId="{49CBF490-889A-4818-8D75-8AB95A492E16}" destId="{9ED8D971-71D9-4065-B7E8-0F435445A8C5}" srcOrd="0" destOrd="0" parTransId="{1082239E-8FB6-4F27-A266-8533C23590B3}" sibTransId="{7896AF90-505E-487B-8A9B-C3587BF9A170}"/>
    <dgm:cxn modelId="{9B2E6883-DCB1-46B8-BB77-ABEF1765E98E}" srcId="{49CBF490-889A-4818-8D75-8AB95A492E16}" destId="{700A5C22-825D-4C89-A756-B9AA8B8F11C2}" srcOrd="1" destOrd="0" parTransId="{47451C83-046C-4436-ABDF-5B6E16662170}" sibTransId="{507687E5-EBB1-45BD-882B-1ADC68292D23}"/>
    <dgm:cxn modelId="{243A7483-DF94-484F-B85F-546D4325FAEF}" type="presOf" srcId="{700A5C22-825D-4C89-A756-B9AA8B8F11C2}" destId="{A4FB864B-7CDB-46B6-8A94-2F49BADE7639}" srcOrd="0" destOrd="0" presId="urn:microsoft.com/office/officeart/2005/8/layout/vProcess5"/>
    <dgm:cxn modelId="{7928DB93-C34E-46C0-AE11-3FB829B1BC0E}" type="presOf" srcId="{AF54ABCB-D3FB-4450-9658-DACB42F3499A}" destId="{DD554C32-8309-48DB-8A4A-030CC5A3FF99}" srcOrd="0" destOrd="0" presId="urn:microsoft.com/office/officeart/2005/8/layout/vProcess5"/>
    <dgm:cxn modelId="{AE93B0B0-A167-496C-8BFA-F53E33DDAC2E}" type="presOf" srcId="{174E528E-7077-45BE-8D16-6B30EA1FEE33}" destId="{519C3690-DABE-4950-9A1C-99E9534E0DAB}" srcOrd="1" destOrd="0" presId="urn:microsoft.com/office/officeart/2005/8/layout/vProcess5"/>
    <dgm:cxn modelId="{3DC127B6-A3B7-483B-BAC9-34DE789DB825}" type="presOf" srcId="{A0374F7F-DA63-40A6-BE47-B8D5C8806151}" destId="{332965AB-4579-4902-ABA7-C7A17991A96C}" srcOrd="0" destOrd="0" presId="urn:microsoft.com/office/officeart/2005/8/layout/vProcess5"/>
    <dgm:cxn modelId="{43E05EB8-C869-4B45-A659-65D6EBE8B0DD}" srcId="{49CBF490-889A-4818-8D75-8AB95A492E16}" destId="{46C43BC4-9ECF-4F91-8A50-7706943F8351}" srcOrd="3" destOrd="0" parTransId="{01A7E5F6-C5AF-46ED-A8E8-337FE3B27E48}" sibTransId="{AF54ABCB-D3FB-4450-9658-DACB42F3499A}"/>
    <dgm:cxn modelId="{ECC5C2C6-C08D-4F1F-822D-CFDD4B902AC2}" type="presOf" srcId="{7896AF90-505E-487B-8A9B-C3587BF9A170}" destId="{3EB6B43B-FB2F-4CB5-B8D7-209FD4C61227}" srcOrd="0" destOrd="0" presId="urn:microsoft.com/office/officeart/2005/8/layout/vProcess5"/>
    <dgm:cxn modelId="{B02BF0DE-3BAF-4E06-A9DE-3C143F545708}" type="presOf" srcId="{700A5C22-825D-4C89-A756-B9AA8B8F11C2}" destId="{EAB0D6F0-D1A4-471A-8589-C53A89CB411A}" srcOrd="1" destOrd="0" presId="urn:microsoft.com/office/officeart/2005/8/layout/vProcess5"/>
    <dgm:cxn modelId="{4065D4E4-B067-4AA4-B072-5E1DBA5B49C0}" type="presOf" srcId="{9ED8D971-71D9-4065-B7E8-0F435445A8C5}" destId="{6C396529-8F1C-4532-9A60-55E8050C5188}" srcOrd="1" destOrd="0" presId="urn:microsoft.com/office/officeart/2005/8/layout/vProcess5"/>
    <dgm:cxn modelId="{337930EC-CEA5-4C93-B9C4-9EE25E308A45}" type="presOf" srcId="{46C43BC4-9ECF-4F91-8A50-7706943F8351}" destId="{AA18F2FB-3A49-461E-9FA8-FA5F66F1EE55}" srcOrd="1" destOrd="0" presId="urn:microsoft.com/office/officeart/2005/8/layout/vProcess5"/>
    <dgm:cxn modelId="{3864E1EF-3FC8-4A9A-8319-B998D6A030E2}" srcId="{49CBF490-889A-4818-8D75-8AB95A492E16}" destId="{174E528E-7077-45BE-8D16-6B30EA1FEE33}" srcOrd="4" destOrd="0" parTransId="{F81F6481-520D-4BCB-8B6C-21DA94D2617B}" sibTransId="{A201984C-F5F9-4D31-8C1D-B91E30B37010}"/>
    <dgm:cxn modelId="{6C59B5F0-F633-4A3A-8CD3-20CD88D5398A}" type="presOf" srcId="{174E528E-7077-45BE-8D16-6B30EA1FEE33}" destId="{ACB5B099-4E64-4CED-B5EC-408B910E3D4A}" srcOrd="0" destOrd="0" presId="urn:microsoft.com/office/officeart/2005/8/layout/vProcess5"/>
    <dgm:cxn modelId="{1F2527BA-579D-4AA6-B903-01C3ACD615A9}" type="presParOf" srcId="{FFD1080A-5472-4F9D-82C2-DD3DA6D2351F}" destId="{B05512E0-E93D-468D-A020-E7E8916CC70A}" srcOrd="0" destOrd="0" presId="urn:microsoft.com/office/officeart/2005/8/layout/vProcess5"/>
    <dgm:cxn modelId="{73681792-8242-4FD4-BA36-5D8B572F1E4C}" type="presParOf" srcId="{FFD1080A-5472-4F9D-82C2-DD3DA6D2351F}" destId="{9B149BBB-01BE-4F51-8F77-AB99A5660D36}" srcOrd="1" destOrd="0" presId="urn:microsoft.com/office/officeart/2005/8/layout/vProcess5"/>
    <dgm:cxn modelId="{73DB2AFF-E50B-44EA-B562-53367D68AA97}" type="presParOf" srcId="{FFD1080A-5472-4F9D-82C2-DD3DA6D2351F}" destId="{A4FB864B-7CDB-46B6-8A94-2F49BADE7639}" srcOrd="2" destOrd="0" presId="urn:microsoft.com/office/officeart/2005/8/layout/vProcess5"/>
    <dgm:cxn modelId="{E01411B7-C138-403C-823A-7CE7AB4E7433}" type="presParOf" srcId="{FFD1080A-5472-4F9D-82C2-DD3DA6D2351F}" destId="{332965AB-4579-4902-ABA7-C7A17991A96C}" srcOrd="3" destOrd="0" presId="urn:microsoft.com/office/officeart/2005/8/layout/vProcess5"/>
    <dgm:cxn modelId="{D4461CA7-3CBD-47B7-B7F0-07A3D2260F14}" type="presParOf" srcId="{FFD1080A-5472-4F9D-82C2-DD3DA6D2351F}" destId="{9BCD0AD1-B53A-411E-8081-E794A1E8ECB1}" srcOrd="4" destOrd="0" presId="urn:microsoft.com/office/officeart/2005/8/layout/vProcess5"/>
    <dgm:cxn modelId="{B20EB56D-BBCA-4300-B2EB-8148EFB6CD2B}" type="presParOf" srcId="{FFD1080A-5472-4F9D-82C2-DD3DA6D2351F}" destId="{ACB5B099-4E64-4CED-B5EC-408B910E3D4A}" srcOrd="5" destOrd="0" presId="urn:microsoft.com/office/officeart/2005/8/layout/vProcess5"/>
    <dgm:cxn modelId="{F309F97E-5593-405A-852D-8E6359EA9432}" type="presParOf" srcId="{FFD1080A-5472-4F9D-82C2-DD3DA6D2351F}" destId="{3EB6B43B-FB2F-4CB5-B8D7-209FD4C61227}" srcOrd="6" destOrd="0" presId="urn:microsoft.com/office/officeart/2005/8/layout/vProcess5"/>
    <dgm:cxn modelId="{18D676AD-CADC-42F5-96AA-798EDDD5E4FC}" type="presParOf" srcId="{FFD1080A-5472-4F9D-82C2-DD3DA6D2351F}" destId="{9779F721-0313-433D-A0F2-35E74EC035AE}" srcOrd="7" destOrd="0" presId="urn:microsoft.com/office/officeart/2005/8/layout/vProcess5"/>
    <dgm:cxn modelId="{D05BB5B0-7A16-46A7-9EBE-4494931B23A7}" type="presParOf" srcId="{FFD1080A-5472-4F9D-82C2-DD3DA6D2351F}" destId="{159C169E-6C86-40C0-8326-2C0F466186A3}" srcOrd="8" destOrd="0" presId="urn:microsoft.com/office/officeart/2005/8/layout/vProcess5"/>
    <dgm:cxn modelId="{627CCD46-9190-4A12-BEF0-F940D0BA6403}" type="presParOf" srcId="{FFD1080A-5472-4F9D-82C2-DD3DA6D2351F}" destId="{DD554C32-8309-48DB-8A4A-030CC5A3FF99}" srcOrd="9" destOrd="0" presId="urn:microsoft.com/office/officeart/2005/8/layout/vProcess5"/>
    <dgm:cxn modelId="{37A83701-B810-4AE9-A0DA-26691745C149}" type="presParOf" srcId="{FFD1080A-5472-4F9D-82C2-DD3DA6D2351F}" destId="{6C396529-8F1C-4532-9A60-55E8050C5188}" srcOrd="10" destOrd="0" presId="urn:microsoft.com/office/officeart/2005/8/layout/vProcess5"/>
    <dgm:cxn modelId="{72587851-5C1E-44EB-8885-61C7433A1E4C}" type="presParOf" srcId="{FFD1080A-5472-4F9D-82C2-DD3DA6D2351F}" destId="{EAB0D6F0-D1A4-471A-8589-C53A89CB411A}" srcOrd="11" destOrd="0" presId="urn:microsoft.com/office/officeart/2005/8/layout/vProcess5"/>
    <dgm:cxn modelId="{B27B30F6-DCDA-447E-9E1C-4155E28912EE}" type="presParOf" srcId="{FFD1080A-5472-4F9D-82C2-DD3DA6D2351F}" destId="{260002FA-9481-43A9-99AC-EA4F87C67FCB}" srcOrd="12" destOrd="0" presId="urn:microsoft.com/office/officeart/2005/8/layout/vProcess5"/>
    <dgm:cxn modelId="{71D976BF-8C7A-4E7F-8952-C781E2B9ACC4}" type="presParOf" srcId="{FFD1080A-5472-4F9D-82C2-DD3DA6D2351F}" destId="{AA18F2FB-3A49-461E-9FA8-FA5F66F1EE55}" srcOrd="13" destOrd="0" presId="urn:microsoft.com/office/officeart/2005/8/layout/vProcess5"/>
    <dgm:cxn modelId="{507A8843-51D3-4F1A-8F5B-278175F6F1BD}" type="presParOf" srcId="{FFD1080A-5472-4F9D-82C2-DD3DA6D2351F}" destId="{519C3690-DABE-4950-9A1C-99E9534E0DAB}"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0E9A09-E6D0-477C-830B-7BCFCB456444}"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463C9E8-D9E2-4CF4-9363-F9DC44A3464A}">
      <dgm:prSet/>
      <dgm:spPr/>
      <dgm:t>
        <a:bodyPr/>
        <a:lstStyle/>
        <a:p>
          <a:pPr>
            <a:defRPr b="1"/>
          </a:pPr>
          <a:r>
            <a:rPr lang="en-GB" b="1" i="0"/>
            <a:t>Git</a:t>
          </a:r>
          <a:r>
            <a:rPr lang="en-GB" b="0" i="0"/>
            <a:t>:</a:t>
          </a:r>
          <a:endParaRPr lang="en-US"/>
        </a:p>
      </dgm:t>
    </dgm:pt>
    <dgm:pt modelId="{0E2D8945-83B7-4CDF-903C-F55CB71229D8}" type="parTrans" cxnId="{8EBC8E22-5A16-450F-836B-85AEBFEF3653}">
      <dgm:prSet/>
      <dgm:spPr/>
      <dgm:t>
        <a:bodyPr/>
        <a:lstStyle/>
        <a:p>
          <a:endParaRPr lang="en-US"/>
        </a:p>
      </dgm:t>
    </dgm:pt>
    <dgm:pt modelId="{51663950-6721-41C0-A77B-B280F8D3222A}" type="sibTrans" cxnId="{8EBC8E22-5A16-450F-836B-85AEBFEF3653}">
      <dgm:prSet/>
      <dgm:spPr/>
      <dgm:t>
        <a:bodyPr/>
        <a:lstStyle/>
        <a:p>
          <a:endParaRPr lang="en-US"/>
        </a:p>
      </dgm:t>
    </dgm:pt>
    <dgm:pt modelId="{7040B25B-19A2-49EA-AEF4-2CDC2F3DE6FC}">
      <dgm:prSet/>
      <dgm:spPr/>
      <dgm:t>
        <a:bodyPr/>
        <a:lstStyle/>
        <a:p>
          <a:r>
            <a:rPr lang="en-GB" b="1" i="0"/>
            <a:t>Purpose</a:t>
          </a:r>
          <a:r>
            <a:rPr lang="en-GB" b="0" i="0"/>
            <a:t>: Version control system for tracking changes in source code.</a:t>
          </a:r>
          <a:endParaRPr lang="en-US"/>
        </a:p>
      </dgm:t>
    </dgm:pt>
    <dgm:pt modelId="{DD4460E8-61E7-45A9-8BF2-3A0B49ADD6C4}" type="parTrans" cxnId="{C5615AE5-59EF-4B96-9D26-6A0B9F36DD7C}">
      <dgm:prSet/>
      <dgm:spPr/>
      <dgm:t>
        <a:bodyPr/>
        <a:lstStyle/>
        <a:p>
          <a:endParaRPr lang="en-US"/>
        </a:p>
      </dgm:t>
    </dgm:pt>
    <dgm:pt modelId="{26AE109B-8949-40CA-AEFA-7F50E04CB2E6}" type="sibTrans" cxnId="{C5615AE5-59EF-4B96-9D26-6A0B9F36DD7C}">
      <dgm:prSet/>
      <dgm:spPr/>
      <dgm:t>
        <a:bodyPr/>
        <a:lstStyle/>
        <a:p>
          <a:endParaRPr lang="en-US"/>
        </a:p>
      </dgm:t>
    </dgm:pt>
    <dgm:pt modelId="{0D44B508-1544-455B-A5BB-AE289092F796}">
      <dgm:prSet/>
      <dgm:spPr/>
      <dgm:t>
        <a:bodyPr/>
        <a:lstStyle/>
        <a:p>
          <a:r>
            <a:rPr lang="en-GB" b="1" i="0"/>
            <a:t>Key Features</a:t>
          </a:r>
          <a:r>
            <a:rPr lang="en-GB" b="0" i="0"/>
            <a:t>: Distributed version control, branching and merging, and collaboration support.</a:t>
          </a:r>
          <a:endParaRPr lang="en-US"/>
        </a:p>
      </dgm:t>
    </dgm:pt>
    <dgm:pt modelId="{B0312269-68A7-4701-8090-826FD6299781}" type="parTrans" cxnId="{B1E7392B-15EA-4E0E-A485-64B20578D6E0}">
      <dgm:prSet/>
      <dgm:spPr/>
      <dgm:t>
        <a:bodyPr/>
        <a:lstStyle/>
        <a:p>
          <a:endParaRPr lang="en-US"/>
        </a:p>
      </dgm:t>
    </dgm:pt>
    <dgm:pt modelId="{7FB7E407-A9C8-4F7B-AA31-B68801D5C348}" type="sibTrans" cxnId="{B1E7392B-15EA-4E0E-A485-64B20578D6E0}">
      <dgm:prSet/>
      <dgm:spPr/>
      <dgm:t>
        <a:bodyPr/>
        <a:lstStyle/>
        <a:p>
          <a:endParaRPr lang="en-US"/>
        </a:p>
      </dgm:t>
    </dgm:pt>
    <dgm:pt modelId="{296105A0-53ED-49BD-A4EE-C07D381A2998}">
      <dgm:prSet/>
      <dgm:spPr/>
      <dgm:t>
        <a:bodyPr/>
        <a:lstStyle/>
        <a:p>
          <a:r>
            <a:rPr lang="en-GB" b="1" i="0"/>
            <a:t>Usage</a:t>
          </a:r>
          <a:r>
            <a:rPr lang="en-GB" b="0" i="0"/>
            <a:t>: Used to manage source code, track changes, and facilitate collaboration among developers.</a:t>
          </a:r>
          <a:endParaRPr lang="en-US"/>
        </a:p>
      </dgm:t>
    </dgm:pt>
    <dgm:pt modelId="{5241760B-E749-45EB-8850-FD363C82B752}" type="parTrans" cxnId="{1B23601E-6FD6-4780-8DB7-671801FBA6F6}">
      <dgm:prSet/>
      <dgm:spPr/>
      <dgm:t>
        <a:bodyPr/>
        <a:lstStyle/>
        <a:p>
          <a:endParaRPr lang="en-US"/>
        </a:p>
      </dgm:t>
    </dgm:pt>
    <dgm:pt modelId="{7A4A114F-0B91-4E93-9740-4983C3515BB6}" type="sibTrans" cxnId="{1B23601E-6FD6-4780-8DB7-671801FBA6F6}">
      <dgm:prSet/>
      <dgm:spPr/>
      <dgm:t>
        <a:bodyPr/>
        <a:lstStyle/>
        <a:p>
          <a:endParaRPr lang="en-US"/>
        </a:p>
      </dgm:t>
    </dgm:pt>
    <dgm:pt modelId="{6CBC1F25-F59C-4F6B-84C1-85300C34A35D}">
      <dgm:prSet/>
      <dgm:spPr/>
      <dgm:t>
        <a:bodyPr/>
        <a:lstStyle/>
        <a:p>
          <a:pPr>
            <a:defRPr b="1"/>
          </a:pPr>
          <a:r>
            <a:rPr lang="en-GB" b="1" i="0"/>
            <a:t>Jenkins</a:t>
          </a:r>
          <a:r>
            <a:rPr lang="en-GB" b="0" i="0"/>
            <a:t>:</a:t>
          </a:r>
          <a:endParaRPr lang="en-US"/>
        </a:p>
      </dgm:t>
    </dgm:pt>
    <dgm:pt modelId="{50C6147A-D143-4A20-94F2-8B9D372E3726}" type="parTrans" cxnId="{6E7B2368-1BFE-4447-A308-193F4778A89D}">
      <dgm:prSet/>
      <dgm:spPr/>
      <dgm:t>
        <a:bodyPr/>
        <a:lstStyle/>
        <a:p>
          <a:endParaRPr lang="en-US"/>
        </a:p>
      </dgm:t>
    </dgm:pt>
    <dgm:pt modelId="{4577C9CE-F4B7-4714-9E3F-87D77A03A225}" type="sibTrans" cxnId="{6E7B2368-1BFE-4447-A308-193F4778A89D}">
      <dgm:prSet/>
      <dgm:spPr/>
      <dgm:t>
        <a:bodyPr/>
        <a:lstStyle/>
        <a:p>
          <a:endParaRPr lang="en-US"/>
        </a:p>
      </dgm:t>
    </dgm:pt>
    <dgm:pt modelId="{957849E9-0A3F-4B03-BD23-5047871D6AC4}">
      <dgm:prSet/>
      <dgm:spPr/>
      <dgm:t>
        <a:bodyPr/>
        <a:lstStyle/>
        <a:p>
          <a:r>
            <a:rPr lang="en-GB" b="1" i="0"/>
            <a:t>Purpose</a:t>
          </a:r>
          <a:r>
            <a:rPr lang="en-GB" b="0" i="0"/>
            <a:t>: Automates the build and deployment process.</a:t>
          </a:r>
          <a:endParaRPr lang="en-US"/>
        </a:p>
      </dgm:t>
    </dgm:pt>
    <dgm:pt modelId="{3A5D9C70-200B-49CA-8955-8528A26C712B}" type="parTrans" cxnId="{52AA79CB-762F-4D38-A360-62DD5CD168F1}">
      <dgm:prSet/>
      <dgm:spPr/>
      <dgm:t>
        <a:bodyPr/>
        <a:lstStyle/>
        <a:p>
          <a:endParaRPr lang="en-US"/>
        </a:p>
      </dgm:t>
    </dgm:pt>
    <dgm:pt modelId="{DE5B13AC-3B37-4C3B-85F2-6CC6EB3BE183}" type="sibTrans" cxnId="{52AA79CB-762F-4D38-A360-62DD5CD168F1}">
      <dgm:prSet/>
      <dgm:spPr/>
      <dgm:t>
        <a:bodyPr/>
        <a:lstStyle/>
        <a:p>
          <a:endParaRPr lang="en-US"/>
        </a:p>
      </dgm:t>
    </dgm:pt>
    <dgm:pt modelId="{185F9790-EC01-418F-B003-229310E5A101}">
      <dgm:prSet/>
      <dgm:spPr/>
      <dgm:t>
        <a:bodyPr/>
        <a:lstStyle/>
        <a:p>
          <a:r>
            <a:rPr lang="en-GB" b="1" i="0"/>
            <a:t>Key Features</a:t>
          </a:r>
          <a:r>
            <a:rPr lang="en-GB" b="0" i="0"/>
            <a:t>: Continuous integration, extensive plugin ecosystem, and easy configuration.</a:t>
          </a:r>
          <a:endParaRPr lang="en-US"/>
        </a:p>
      </dgm:t>
    </dgm:pt>
    <dgm:pt modelId="{7ACB7D97-1342-4402-ACB3-A1FDA4AEDE39}" type="parTrans" cxnId="{F76B4D4B-8339-4C23-97E7-EA73FD76786D}">
      <dgm:prSet/>
      <dgm:spPr/>
      <dgm:t>
        <a:bodyPr/>
        <a:lstStyle/>
        <a:p>
          <a:endParaRPr lang="en-US"/>
        </a:p>
      </dgm:t>
    </dgm:pt>
    <dgm:pt modelId="{1F7CD526-2F7B-4A2D-A2AC-DB85E75DB9DD}" type="sibTrans" cxnId="{F76B4D4B-8339-4C23-97E7-EA73FD76786D}">
      <dgm:prSet/>
      <dgm:spPr/>
      <dgm:t>
        <a:bodyPr/>
        <a:lstStyle/>
        <a:p>
          <a:endParaRPr lang="en-US"/>
        </a:p>
      </dgm:t>
    </dgm:pt>
    <dgm:pt modelId="{E203B4E1-8D58-46FB-B3D0-D8071E62038F}">
      <dgm:prSet/>
      <dgm:spPr/>
      <dgm:t>
        <a:bodyPr/>
        <a:lstStyle/>
        <a:p>
          <a:r>
            <a:rPr lang="en-GB" b="1" i="0"/>
            <a:t>Usage</a:t>
          </a:r>
          <a:r>
            <a:rPr lang="en-GB" b="0" i="0"/>
            <a:t>: Configured to trigger builds automatically on code commits, run tests, and deploy artifacts.</a:t>
          </a:r>
          <a:endParaRPr lang="en-US"/>
        </a:p>
      </dgm:t>
    </dgm:pt>
    <dgm:pt modelId="{45F78013-DE97-481C-BEDE-3B7378849C56}" type="parTrans" cxnId="{FC73456A-5AB1-4218-96E2-4A62A6DADB24}">
      <dgm:prSet/>
      <dgm:spPr/>
      <dgm:t>
        <a:bodyPr/>
        <a:lstStyle/>
        <a:p>
          <a:endParaRPr lang="en-US"/>
        </a:p>
      </dgm:t>
    </dgm:pt>
    <dgm:pt modelId="{CCA39B16-25C4-4016-A445-9D824A96DF16}" type="sibTrans" cxnId="{FC73456A-5AB1-4218-96E2-4A62A6DADB24}">
      <dgm:prSet/>
      <dgm:spPr/>
      <dgm:t>
        <a:bodyPr/>
        <a:lstStyle/>
        <a:p>
          <a:endParaRPr lang="en-US"/>
        </a:p>
      </dgm:t>
    </dgm:pt>
    <dgm:pt modelId="{1ADFEA65-AF6D-4337-BC75-36F7CA342E01}" type="pres">
      <dgm:prSet presAssocID="{AF0E9A09-E6D0-477C-830B-7BCFCB456444}" presName="root" presStyleCnt="0">
        <dgm:presLayoutVars>
          <dgm:dir/>
          <dgm:resizeHandles val="exact"/>
        </dgm:presLayoutVars>
      </dgm:prSet>
      <dgm:spPr/>
    </dgm:pt>
    <dgm:pt modelId="{C906F242-F163-49BF-9A18-0402BFD3B6F2}" type="pres">
      <dgm:prSet presAssocID="{6463C9E8-D9E2-4CF4-9363-F9DC44A3464A}" presName="compNode" presStyleCnt="0"/>
      <dgm:spPr/>
    </dgm:pt>
    <dgm:pt modelId="{18A4EC62-9781-4B42-B389-99AAFD5624F7}" type="pres">
      <dgm:prSet presAssocID="{6463C9E8-D9E2-4CF4-9363-F9DC44A3464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871FE9B7-363B-41A8-BE30-1F3500B3DE37}" type="pres">
      <dgm:prSet presAssocID="{6463C9E8-D9E2-4CF4-9363-F9DC44A3464A}" presName="iconSpace" presStyleCnt="0"/>
      <dgm:spPr/>
    </dgm:pt>
    <dgm:pt modelId="{E046D098-DC7D-44D8-B9D4-E445CCDC6376}" type="pres">
      <dgm:prSet presAssocID="{6463C9E8-D9E2-4CF4-9363-F9DC44A3464A}" presName="parTx" presStyleLbl="revTx" presStyleIdx="0" presStyleCnt="4">
        <dgm:presLayoutVars>
          <dgm:chMax val="0"/>
          <dgm:chPref val="0"/>
        </dgm:presLayoutVars>
      </dgm:prSet>
      <dgm:spPr/>
    </dgm:pt>
    <dgm:pt modelId="{9C31F6EA-141A-41BC-853C-25EE133374B1}" type="pres">
      <dgm:prSet presAssocID="{6463C9E8-D9E2-4CF4-9363-F9DC44A3464A}" presName="txSpace" presStyleCnt="0"/>
      <dgm:spPr/>
    </dgm:pt>
    <dgm:pt modelId="{D119653B-BCC0-404D-8C36-FC295DE9F07A}" type="pres">
      <dgm:prSet presAssocID="{6463C9E8-D9E2-4CF4-9363-F9DC44A3464A}" presName="desTx" presStyleLbl="revTx" presStyleIdx="1" presStyleCnt="4">
        <dgm:presLayoutVars/>
      </dgm:prSet>
      <dgm:spPr/>
    </dgm:pt>
    <dgm:pt modelId="{4287B033-645E-42F9-9D19-40266B0C3C5E}" type="pres">
      <dgm:prSet presAssocID="{51663950-6721-41C0-A77B-B280F8D3222A}" presName="sibTrans" presStyleCnt="0"/>
      <dgm:spPr/>
    </dgm:pt>
    <dgm:pt modelId="{DDEFCF8E-CF49-436E-BD46-113895B33408}" type="pres">
      <dgm:prSet presAssocID="{6CBC1F25-F59C-4F6B-84C1-85300C34A35D}" presName="compNode" presStyleCnt="0"/>
      <dgm:spPr/>
    </dgm:pt>
    <dgm:pt modelId="{CD02143C-67D1-4AB5-8BD5-830174281A8C}" type="pres">
      <dgm:prSet presAssocID="{6CBC1F25-F59C-4F6B-84C1-85300C34A35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88CF9974-28B3-496F-882C-2E3DBAC9E780}" type="pres">
      <dgm:prSet presAssocID="{6CBC1F25-F59C-4F6B-84C1-85300C34A35D}" presName="iconSpace" presStyleCnt="0"/>
      <dgm:spPr/>
    </dgm:pt>
    <dgm:pt modelId="{D888864C-5107-4950-B850-5815F7CDFE4F}" type="pres">
      <dgm:prSet presAssocID="{6CBC1F25-F59C-4F6B-84C1-85300C34A35D}" presName="parTx" presStyleLbl="revTx" presStyleIdx="2" presStyleCnt="4">
        <dgm:presLayoutVars>
          <dgm:chMax val="0"/>
          <dgm:chPref val="0"/>
        </dgm:presLayoutVars>
      </dgm:prSet>
      <dgm:spPr/>
    </dgm:pt>
    <dgm:pt modelId="{600FE5F3-1F89-4679-9F57-A0DD91556508}" type="pres">
      <dgm:prSet presAssocID="{6CBC1F25-F59C-4F6B-84C1-85300C34A35D}" presName="txSpace" presStyleCnt="0"/>
      <dgm:spPr/>
    </dgm:pt>
    <dgm:pt modelId="{943B6B3C-5C0E-46CC-91E9-62B70C4B0BEE}" type="pres">
      <dgm:prSet presAssocID="{6CBC1F25-F59C-4F6B-84C1-85300C34A35D}" presName="desTx" presStyleLbl="revTx" presStyleIdx="3" presStyleCnt="4">
        <dgm:presLayoutVars/>
      </dgm:prSet>
      <dgm:spPr/>
    </dgm:pt>
  </dgm:ptLst>
  <dgm:cxnLst>
    <dgm:cxn modelId="{BBBEAB1B-5504-4DCE-98BD-55251AE78DB9}" type="presOf" srcId="{957849E9-0A3F-4B03-BD23-5047871D6AC4}" destId="{943B6B3C-5C0E-46CC-91E9-62B70C4B0BEE}" srcOrd="0" destOrd="0" presId="urn:microsoft.com/office/officeart/2018/5/layout/CenteredIconLabelDescriptionList"/>
    <dgm:cxn modelId="{1B23601E-6FD6-4780-8DB7-671801FBA6F6}" srcId="{6463C9E8-D9E2-4CF4-9363-F9DC44A3464A}" destId="{296105A0-53ED-49BD-A4EE-C07D381A2998}" srcOrd="2" destOrd="0" parTransId="{5241760B-E749-45EB-8850-FD363C82B752}" sibTransId="{7A4A114F-0B91-4E93-9740-4983C3515BB6}"/>
    <dgm:cxn modelId="{8EBC8E22-5A16-450F-836B-85AEBFEF3653}" srcId="{AF0E9A09-E6D0-477C-830B-7BCFCB456444}" destId="{6463C9E8-D9E2-4CF4-9363-F9DC44A3464A}" srcOrd="0" destOrd="0" parTransId="{0E2D8945-83B7-4CDF-903C-F55CB71229D8}" sibTransId="{51663950-6721-41C0-A77B-B280F8D3222A}"/>
    <dgm:cxn modelId="{B1E7392B-15EA-4E0E-A485-64B20578D6E0}" srcId="{6463C9E8-D9E2-4CF4-9363-F9DC44A3464A}" destId="{0D44B508-1544-455B-A5BB-AE289092F796}" srcOrd="1" destOrd="0" parTransId="{B0312269-68A7-4701-8090-826FD6299781}" sibTransId="{7FB7E407-A9C8-4F7B-AA31-B68801D5C348}"/>
    <dgm:cxn modelId="{BA7B7C5F-076D-40E4-8319-13767B7944E9}" type="presOf" srcId="{6CBC1F25-F59C-4F6B-84C1-85300C34A35D}" destId="{D888864C-5107-4950-B850-5815F7CDFE4F}" srcOrd="0" destOrd="0" presId="urn:microsoft.com/office/officeart/2018/5/layout/CenteredIconLabelDescriptionList"/>
    <dgm:cxn modelId="{6E7B2368-1BFE-4447-A308-193F4778A89D}" srcId="{AF0E9A09-E6D0-477C-830B-7BCFCB456444}" destId="{6CBC1F25-F59C-4F6B-84C1-85300C34A35D}" srcOrd="1" destOrd="0" parTransId="{50C6147A-D143-4A20-94F2-8B9D372E3726}" sibTransId="{4577C9CE-F4B7-4714-9E3F-87D77A03A225}"/>
    <dgm:cxn modelId="{314DCD49-8143-47E7-9B2A-8CDFE84BD927}" type="presOf" srcId="{E203B4E1-8D58-46FB-B3D0-D8071E62038F}" destId="{943B6B3C-5C0E-46CC-91E9-62B70C4B0BEE}" srcOrd="0" destOrd="2" presId="urn:microsoft.com/office/officeart/2018/5/layout/CenteredIconLabelDescriptionList"/>
    <dgm:cxn modelId="{FC73456A-5AB1-4218-96E2-4A62A6DADB24}" srcId="{6CBC1F25-F59C-4F6B-84C1-85300C34A35D}" destId="{E203B4E1-8D58-46FB-B3D0-D8071E62038F}" srcOrd="2" destOrd="0" parTransId="{45F78013-DE97-481C-BEDE-3B7378849C56}" sibTransId="{CCA39B16-25C4-4016-A445-9D824A96DF16}"/>
    <dgm:cxn modelId="{F76B4D4B-8339-4C23-97E7-EA73FD76786D}" srcId="{6CBC1F25-F59C-4F6B-84C1-85300C34A35D}" destId="{185F9790-EC01-418F-B003-229310E5A101}" srcOrd="1" destOrd="0" parTransId="{7ACB7D97-1342-4402-ACB3-A1FDA4AEDE39}" sibTransId="{1F7CD526-2F7B-4A2D-A2AC-DB85E75DB9DD}"/>
    <dgm:cxn modelId="{DA33E84E-8E26-498C-BA6F-6B14CD24FAF4}" type="presOf" srcId="{296105A0-53ED-49BD-A4EE-C07D381A2998}" destId="{D119653B-BCC0-404D-8C36-FC295DE9F07A}" srcOrd="0" destOrd="2" presId="urn:microsoft.com/office/officeart/2018/5/layout/CenteredIconLabelDescriptionList"/>
    <dgm:cxn modelId="{B9DF658C-D39D-4C5D-837F-1BD6FF3E29B4}" type="presOf" srcId="{7040B25B-19A2-49EA-AEF4-2CDC2F3DE6FC}" destId="{D119653B-BCC0-404D-8C36-FC295DE9F07A}" srcOrd="0" destOrd="0" presId="urn:microsoft.com/office/officeart/2018/5/layout/CenteredIconLabelDescriptionList"/>
    <dgm:cxn modelId="{0487E393-279A-40D5-8A8C-3C8DB57AFCBC}" type="presOf" srcId="{0D44B508-1544-455B-A5BB-AE289092F796}" destId="{D119653B-BCC0-404D-8C36-FC295DE9F07A}" srcOrd="0" destOrd="1" presId="urn:microsoft.com/office/officeart/2018/5/layout/CenteredIconLabelDescriptionList"/>
    <dgm:cxn modelId="{FCE6449C-42F9-4059-A050-AC0B8BA27F13}" type="presOf" srcId="{6463C9E8-D9E2-4CF4-9363-F9DC44A3464A}" destId="{E046D098-DC7D-44D8-B9D4-E445CCDC6376}" srcOrd="0" destOrd="0" presId="urn:microsoft.com/office/officeart/2018/5/layout/CenteredIconLabelDescriptionList"/>
    <dgm:cxn modelId="{C38B28B1-70E1-4CCB-B4BC-FBC3DF9FDD95}" type="presOf" srcId="{185F9790-EC01-418F-B003-229310E5A101}" destId="{943B6B3C-5C0E-46CC-91E9-62B70C4B0BEE}" srcOrd="0" destOrd="1" presId="urn:microsoft.com/office/officeart/2018/5/layout/CenteredIconLabelDescriptionList"/>
    <dgm:cxn modelId="{52AA79CB-762F-4D38-A360-62DD5CD168F1}" srcId="{6CBC1F25-F59C-4F6B-84C1-85300C34A35D}" destId="{957849E9-0A3F-4B03-BD23-5047871D6AC4}" srcOrd="0" destOrd="0" parTransId="{3A5D9C70-200B-49CA-8955-8528A26C712B}" sibTransId="{DE5B13AC-3B37-4C3B-85F2-6CC6EB3BE183}"/>
    <dgm:cxn modelId="{1BC162DA-9AB0-45B6-AD21-9303936B39DC}" type="presOf" srcId="{AF0E9A09-E6D0-477C-830B-7BCFCB456444}" destId="{1ADFEA65-AF6D-4337-BC75-36F7CA342E01}" srcOrd="0" destOrd="0" presId="urn:microsoft.com/office/officeart/2018/5/layout/CenteredIconLabelDescriptionList"/>
    <dgm:cxn modelId="{C5615AE5-59EF-4B96-9D26-6A0B9F36DD7C}" srcId="{6463C9E8-D9E2-4CF4-9363-F9DC44A3464A}" destId="{7040B25B-19A2-49EA-AEF4-2CDC2F3DE6FC}" srcOrd="0" destOrd="0" parTransId="{DD4460E8-61E7-45A9-8BF2-3A0B49ADD6C4}" sibTransId="{26AE109B-8949-40CA-AEFA-7F50E04CB2E6}"/>
    <dgm:cxn modelId="{460610CD-0A72-4F7E-B70D-06533C52D6BF}" type="presParOf" srcId="{1ADFEA65-AF6D-4337-BC75-36F7CA342E01}" destId="{C906F242-F163-49BF-9A18-0402BFD3B6F2}" srcOrd="0" destOrd="0" presId="urn:microsoft.com/office/officeart/2018/5/layout/CenteredIconLabelDescriptionList"/>
    <dgm:cxn modelId="{AE531E6B-6CF6-4200-99F8-343853468CDC}" type="presParOf" srcId="{C906F242-F163-49BF-9A18-0402BFD3B6F2}" destId="{18A4EC62-9781-4B42-B389-99AAFD5624F7}" srcOrd="0" destOrd="0" presId="urn:microsoft.com/office/officeart/2018/5/layout/CenteredIconLabelDescriptionList"/>
    <dgm:cxn modelId="{02585DD1-5957-4E67-B07E-362EC6355772}" type="presParOf" srcId="{C906F242-F163-49BF-9A18-0402BFD3B6F2}" destId="{871FE9B7-363B-41A8-BE30-1F3500B3DE37}" srcOrd="1" destOrd="0" presId="urn:microsoft.com/office/officeart/2018/5/layout/CenteredIconLabelDescriptionList"/>
    <dgm:cxn modelId="{57FB2AFA-ECC9-4A74-938B-E295A4B839C6}" type="presParOf" srcId="{C906F242-F163-49BF-9A18-0402BFD3B6F2}" destId="{E046D098-DC7D-44D8-B9D4-E445CCDC6376}" srcOrd="2" destOrd="0" presId="urn:microsoft.com/office/officeart/2018/5/layout/CenteredIconLabelDescriptionList"/>
    <dgm:cxn modelId="{DC777EAE-FCED-41B8-A321-2FF9644C48A3}" type="presParOf" srcId="{C906F242-F163-49BF-9A18-0402BFD3B6F2}" destId="{9C31F6EA-141A-41BC-853C-25EE133374B1}" srcOrd="3" destOrd="0" presId="urn:microsoft.com/office/officeart/2018/5/layout/CenteredIconLabelDescriptionList"/>
    <dgm:cxn modelId="{DC161D52-3E28-4A86-9F6A-3AAA11F0508A}" type="presParOf" srcId="{C906F242-F163-49BF-9A18-0402BFD3B6F2}" destId="{D119653B-BCC0-404D-8C36-FC295DE9F07A}" srcOrd="4" destOrd="0" presId="urn:microsoft.com/office/officeart/2018/5/layout/CenteredIconLabelDescriptionList"/>
    <dgm:cxn modelId="{49C2703B-0EAB-4B93-B12E-100C42B18310}" type="presParOf" srcId="{1ADFEA65-AF6D-4337-BC75-36F7CA342E01}" destId="{4287B033-645E-42F9-9D19-40266B0C3C5E}" srcOrd="1" destOrd="0" presId="urn:microsoft.com/office/officeart/2018/5/layout/CenteredIconLabelDescriptionList"/>
    <dgm:cxn modelId="{FABEC6C8-7131-4205-BF59-C0E9C66A17E9}" type="presParOf" srcId="{1ADFEA65-AF6D-4337-BC75-36F7CA342E01}" destId="{DDEFCF8E-CF49-436E-BD46-113895B33408}" srcOrd="2" destOrd="0" presId="urn:microsoft.com/office/officeart/2018/5/layout/CenteredIconLabelDescriptionList"/>
    <dgm:cxn modelId="{216927BA-4DA7-4BFF-9B81-CEBFB432D296}" type="presParOf" srcId="{DDEFCF8E-CF49-436E-BD46-113895B33408}" destId="{CD02143C-67D1-4AB5-8BD5-830174281A8C}" srcOrd="0" destOrd="0" presId="urn:microsoft.com/office/officeart/2018/5/layout/CenteredIconLabelDescriptionList"/>
    <dgm:cxn modelId="{9AB30D5E-911E-4D47-8D98-6B87EDA861F7}" type="presParOf" srcId="{DDEFCF8E-CF49-436E-BD46-113895B33408}" destId="{88CF9974-28B3-496F-882C-2E3DBAC9E780}" srcOrd="1" destOrd="0" presId="urn:microsoft.com/office/officeart/2018/5/layout/CenteredIconLabelDescriptionList"/>
    <dgm:cxn modelId="{676AB7DF-15F9-455B-92BA-B5FE4FCF1A66}" type="presParOf" srcId="{DDEFCF8E-CF49-436E-BD46-113895B33408}" destId="{D888864C-5107-4950-B850-5815F7CDFE4F}" srcOrd="2" destOrd="0" presId="urn:microsoft.com/office/officeart/2018/5/layout/CenteredIconLabelDescriptionList"/>
    <dgm:cxn modelId="{251E14F0-969C-41B9-BEC8-2A7C560C201D}" type="presParOf" srcId="{DDEFCF8E-CF49-436E-BD46-113895B33408}" destId="{600FE5F3-1F89-4679-9F57-A0DD91556508}" srcOrd="3" destOrd="0" presId="urn:microsoft.com/office/officeart/2018/5/layout/CenteredIconLabelDescriptionList"/>
    <dgm:cxn modelId="{3D5BFEA4-B33B-4F2D-922F-BE852B0BB60A}" type="presParOf" srcId="{DDEFCF8E-CF49-436E-BD46-113895B33408}" destId="{943B6B3C-5C0E-46CC-91E9-62B70C4B0BEE}"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64C942-5D96-47CF-9A59-017FE0601B0F}"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E2C8012-3766-48AA-AAD3-6ABDE8F0B2E2}">
      <dgm:prSet/>
      <dgm:spPr/>
      <dgm:t>
        <a:bodyPr/>
        <a:lstStyle/>
        <a:p>
          <a:pPr>
            <a:defRPr b="1"/>
          </a:pPr>
          <a:r>
            <a:rPr lang="en-GB" b="1" i="0"/>
            <a:t>Docker</a:t>
          </a:r>
          <a:r>
            <a:rPr lang="en-GB" b="0" i="0"/>
            <a:t>:</a:t>
          </a:r>
          <a:endParaRPr lang="en-US"/>
        </a:p>
      </dgm:t>
    </dgm:pt>
    <dgm:pt modelId="{3A983853-82D7-4130-A2FE-AE72C3C91569}" type="parTrans" cxnId="{E1ED4759-44CA-4598-BFBC-89434E5AE9D4}">
      <dgm:prSet/>
      <dgm:spPr/>
      <dgm:t>
        <a:bodyPr/>
        <a:lstStyle/>
        <a:p>
          <a:endParaRPr lang="en-US"/>
        </a:p>
      </dgm:t>
    </dgm:pt>
    <dgm:pt modelId="{E585C911-709E-49CB-BBE1-C98B8B517E47}" type="sibTrans" cxnId="{E1ED4759-44CA-4598-BFBC-89434E5AE9D4}">
      <dgm:prSet/>
      <dgm:spPr/>
      <dgm:t>
        <a:bodyPr/>
        <a:lstStyle/>
        <a:p>
          <a:endParaRPr lang="en-US"/>
        </a:p>
      </dgm:t>
    </dgm:pt>
    <dgm:pt modelId="{9805A25E-5C59-4F31-B571-D43537219EDC}">
      <dgm:prSet/>
      <dgm:spPr/>
      <dgm:t>
        <a:bodyPr/>
        <a:lstStyle/>
        <a:p>
          <a:r>
            <a:rPr lang="en-GB" b="1" i="0"/>
            <a:t>Purpose</a:t>
          </a:r>
          <a:r>
            <a:rPr lang="en-GB" b="0" i="0"/>
            <a:t>: Containerizes applications for consistent deployment.</a:t>
          </a:r>
          <a:endParaRPr lang="en-US"/>
        </a:p>
      </dgm:t>
    </dgm:pt>
    <dgm:pt modelId="{C3C9B3C0-C63E-4A2C-A310-B8A795209234}" type="parTrans" cxnId="{6325CB2D-6BC7-4F45-B6B5-231B85E8AD9F}">
      <dgm:prSet/>
      <dgm:spPr/>
      <dgm:t>
        <a:bodyPr/>
        <a:lstStyle/>
        <a:p>
          <a:endParaRPr lang="en-US"/>
        </a:p>
      </dgm:t>
    </dgm:pt>
    <dgm:pt modelId="{BED9FE81-726F-43C5-AD99-CE2C639598F0}" type="sibTrans" cxnId="{6325CB2D-6BC7-4F45-B6B5-231B85E8AD9F}">
      <dgm:prSet/>
      <dgm:spPr/>
      <dgm:t>
        <a:bodyPr/>
        <a:lstStyle/>
        <a:p>
          <a:endParaRPr lang="en-US"/>
        </a:p>
      </dgm:t>
    </dgm:pt>
    <dgm:pt modelId="{5D847FD9-8E8C-468C-8BA3-39E5C3282C20}">
      <dgm:prSet/>
      <dgm:spPr/>
      <dgm:t>
        <a:bodyPr/>
        <a:lstStyle/>
        <a:p>
          <a:r>
            <a:rPr lang="en-GB" b="1" i="0"/>
            <a:t>Key Features</a:t>
          </a:r>
          <a:r>
            <a:rPr lang="en-GB" b="0" i="0"/>
            <a:t>: Containerization, isolation, and scalability.</a:t>
          </a:r>
          <a:endParaRPr lang="en-US"/>
        </a:p>
      </dgm:t>
    </dgm:pt>
    <dgm:pt modelId="{775583BA-9DF6-4753-8DAE-3748270887AD}" type="parTrans" cxnId="{503D99C3-932E-478C-B060-360567A4497A}">
      <dgm:prSet/>
      <dgm:spPr/>
      <dgm:t>
        <a:bodyPr/>
        <a:lstStyle/>
        <a:p>
          <a:endParaRPr lang="en-US"/>
        </a:p>
      </dgm:t>
    </dgm:pt>
    <dgm:pt modelId="{EAED3CD8-C7F9-4CD4-AE4A-6A2C39C22A5F}" type="sibTrans" cxnId="{503D99C3-932E-478C-B060-360567A4497A}">
      <dgm:prSet/>
      <dgm:spPr/>
      <dgm:t>
        <a:bodyPr/>
        <a:lstStyle/>
        <a:p>
          <a:endParaRPr lang="en-US"/>
        </a:p>
      </dgm:t>
    </dgm:pt>
    <dgm:pt modelId="{E368B0B7-421D-40DE-AC0C-E16BEE06AEC9}">
      <dgm:prSet/>
      <dgm:spPr/>
      <dgm:t>
        <a:bodyPr/>
        <a:lstStyle/>
        <a:p>
          <a:r>
            <a:rPr lang="en-GB" b="1" i="0"/>
            <a:t>Usage</a:t>
          </a:r>
          <a:r>
            <a:rPr lang="en-GB" b="0" i="0"/>
            <a:t>: Used to create container images of the application, ensuring consistency across different environments.</a:t>
          </a:r>
          <a:endParaRPr lang="en-US"/>
        </a:p>
      </dgm:t>
    </dgm:pt>
    <dgm:pt modelId="{AF028ED4-8FA7-467D-B011-FFB2CE3758D0}" type="parTrans" cxnId="{F84CA3D0-9A27-43FD-9DB0-E9CEECEA82CB}">
      <dgm:prSet/>
      <dgm:spPr/>
      <dgm:t>
        <a:bodyPr/>
        <a:lstStyle/>
        <a:p>
          <a:endParaRPr lang="en-US"/>
        </a:p>
      </dgm:t>
    </dgm:pt>
    <dgm:pt modelId="{5FF6940F-4343-4C21-8126-F649399A3A39}" type="sibTrans" cxnId="{F84CA3D0-9A27-43FD-9DB0-E9CEECEA82CB}">
      <dgm:prSet/>
      <dgm:spPr/>
      <dgm:t>
        <a:bodyPr/>
        <a:lstStyle/>
        <a:p>
          <a:endParaRPr lang="en-US"/>
        </a:p>
      </dgm:t>
    </dgm:pt>
    <dgm:pt modelId="{17667DD2-7DEF-46C1-B494-71DC46F6BDCF}">
      <dgm:prSet/>
      <dgm:spPr/>
      <dgm:t>
        <a:bodyPr/>
        <a:lstStyle/>
        <a:p>
          <a:pPr>
            <a:defRPr b="1"/>
          </a:pPr>
          <a:r>
            <a:rPr lang="en-GB" b="1" i="0"/>
            <a:t>Trivy</a:t>
          </a:r>
          <a:r>
            <a:rPr lang="en-GB" b="0" i="0"/>
            <a:t>:</a:t>
          </a:r>
          <a:endParaRPr lang="en-US"/>
        </a:p>
      </dgm:t>
    </dgm:pt>
    <dgm:pt modelId="{35C1A2E2-A8AB-41EC-8C4F-3F059A9FCD00}" type="parTrans" cxnId="{C894C597-0B3E-4249-A675-D7D82EC01266}">
      <dgm:prSet/>
      <dgm:spPr/>
      <dgm:t>
        <a:bodyPr/>
        <a:lstStyle/>
        <a:p>
          <a:endParaRPr lang="en-US"/>
        </a:p>
      </dgm:t>
    </dgm:pt>
    <dgm:pt modelId="{7561A4ED-3A16-4AAE-886C-7335455A5CAE}" type="sibTrans" cxnId="{C894C597-0B3E-4249-A675-D7D82EC01266}">
      <dgm:prSet/>
      <dgm:spPr/>
      <dgm:t>
        <a:bodyPr/>
        <a:lstStyle/>
        <a:p>
          <a:endParaRPr lang="en-US"/>
        </a:p>
      </dgm:t>
    </dgm:pt>
    <dgm:pt modelId="{2D81256F-FA85-45B5-96E8-DAC6710E8BD6}">
      <dgm:prSet/>
      <dgm:spPr/>
      <dgm:t>
        <a:bodyPr/>
        <a:lstStyle/>
        <a:p>
          <a:r>
            <a:rPr lang="en-GB" b="1" i="0"/>
            <a:t>Purpose</a:t>
          </a:r>
          <a:r>
            <a:rPr lang="en-GB" b="0" i="0"/>
            <a:t>: Scans containers for vulnerabilities.</a:t>
          </a:r>
          <a:endParaRPr lang="en-US"/>
        </a:p>
      </dgm:t>
    </dgm:pt>
    <dgm:pt modelId="{A2A2DB58-88DB-477B-9CA9-C70BE1A32D70}" type="parTrans" cxnId="{AC5E5EC6-8A22-4241-B602-55CA6895D3C1}">
      <dgm:prSet/>
      <dgm:spPr/>
      <dgm:t>
        <a:bodyPr/>
        <a:lstStyle/>
        <a:p>
          <a:endParaRPr lang="en-US"/>
        </a:p>
      </dgm:t>
    </dgm:pt>
    <dgm:pt modelId="{24010975-C1E7-4044-B8B6-E6B9CE8A320F}" type="sibTrans" cxnId="{AC5E5EC6-8A22-4241-B602-55CA6895D3C1}">
      <dgm:prSet/>
      <dgm:spPr/>
      <dgm:t>
        <a:bodyPr/>
        <a:lstStyle/>
        <a:p>
          <a:endParaRPr lang="en-US"/>
        </a:p>
      </dgm:t>
    </dgm:pt>
    <dgm:pt modelId="{387D130C-F74C-44B4-8FEF-4474AA46F0D5}">
      <dgm:prSet/>
      <dgm:spPr/>
      <dgm:t>
        <a:bodyPr/>
        <a:lstStyle/>
        <a:p>
          <a:r>
            <a:rPr lang="en-GB" b="1" i="0"/>
            <a:t>Key Features</a:t>
          </a:r>
          <a:r>
            <a:rPr lang="en-GB" b="0" i="0"/>
            <a:t>: Vulnerability scanning, compliance checks, and integration with CI/CD pipelines.</a:t>
          </a:r>
          <a:endParaRPr lang="en-US"/>
        </a:p>
      </dgm:t>
    </dgm:pt>
    <dgm:pt modelId="{F91C8A93-817C-422F-9A69-EECFEE232C76}" type="parTrans" cxnId="{6DA05D48-5DA8-4511-89DF-8B8B8C7EF11E}">
      <dgm:prSet/>
      <dgm:spPr/>
      <dgm:t>
        <a:bodyPr/>
        <a:lstStyle/>
        <a:p>
          <a:endParaRPr lang="en-US"/>
        </a:p>
      </dgm:t>
    </dgm:pt>
    <dgm:pt modelId="{93C06AB2-8BBB-4E2C-BA7E-9C5532574585}" type="sibTrans" cxnId="{6DA05D48-5DA8-4511-89DF-8B8B8C7EF11E}">
      <dgm:prSet/>
      <dgm:spPr/>
      <dgm:t>
        <a:bodyPr/>
        <a:lstStyle/>
        <a:p>
          <a:endParaRPr lang="en-US"/>
        </a:p>
      </dgm:t>
    </dgm:pt>
    <dgm:pt modelId="{162AC50D-9244-4CCF-A432-489E21DD1B23}">
      <dgm:prSet/>
      <dgm:spPr/>
      <dgm:t>
        <a:bodyPr/>
        <a:lstStyle/>
        <a:p>
          <a:r>
            <a:rPr lang="en-GB" b="1" i="0"/>
            <a:t>Usage</a:t>
          </a:r>
          <a:r>
            <a:rPr lang="en-GB" b="0" i="0"/>
            <a:t>: Integrated into the pipeline to scan Docker images for vulnerabilities before deployment.</a:t>
          </a:r>
          <a:endParaRPr lang="en-US"/>
        </a:p>
      </dgm:t>
    </dgm:pt>
    <dgm:pt modelId="{74E8BBF6-EF63-4B12-92B8-323EBE8DEA9D}" type="parTrans" cxnId="{9ACEE8BD-47B0-4EB2-A2B2-4B8021F7F645}">
      <dgm:prSet/>
      <dgm:spPr/>
      <dgm:t>
        <a:bodyPr/>
        <a:lstStyle/>
        <a:p>
          <a:endParaRPr lang="en-US"/>
        </a:p>
      </dgm:t>
    </dgm:pt>
    <dgm:pt modelId="{211B58F0-29E4-471E-9D99-9638B32CF36A}" type="sibTrans" cxnId="{9ACEE8BD-47B0-4EB2-A2B2-4B8021F7F645}">
      <dgm:prSet/>
      <dgm:spPr/>
      <dgm:t>
        <a:bodyPr/>
        <a:lstStyle/>
        <a:p>
          <a:endParaRPr lang="en-US"/>
        </a:p>
      </dgm:t>
    </dgm:pt>
    <dgm:pt modelId="{351411E2-4AE0-4DE7-B277-09E26E79ECCD}" type="pres">
      <dgm:prSet presAssocID="{6964C942-5D96-47CF-9A59-017FE0601B0F}" presName="root" presStyleCnt="0">
        <dgm:presLayoutVars>
          <dgm:dir/>
          <dgm:resizeHandles val="exact"/>
        </dgm:presLayoutVars>
      </dgm:prSet>
      <dgm:spPr/>
    </dgm:pt>
    <dgm:pt modelId="{C17CB14D-4DFF-4CF4-9C33-3B5F8F3393A2}" type="pres">
      <dgm:prSet presAssocID="{8E2C8012-3766-48AA-AAD3-6ABDE8F0B2E2}" presName="compNode" presStyleCnt="0"/>
      <dgm:spPr/>
    </dgm:pt>
    <dgm:pt modelId="{5FED3E48-EAA3-44D8-B2AA-96C18B55E358}" type="pres">
      <dgm:prSet presAssocID="{8E2C8012-3766-48AA-AAD3-6ABDE8F0B2E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ey"/>
        </a:ext>
      </dgm:extLst>
    </dgm:pt>
    <dgm:pt modelId="{D378A122-880D-42D7-8E9A-EFA1153472C6}" type="pres">
      <dgm:prSet presAssocID="{8E2C8012-3766-48AA-AAD3-6ABDE8F0B2E2}" presName="iconSpace" presStyleCnt="0"/>
      <dgm:spPr/>
    </dgm:pt>
    <dgm:pt modelId="{E445D695-7BD4-40BB-9714-287A32C08BD0}" type="pres">
      <dgm:prSet presAssocID="{8E2C8012-3766-48AA-AAD3-6ABDE8F0B2E2}" presName="parTx" presStyleLbl="revTx" presStyleIdx="0" presStyleCnt="4">
        <dgm:presLayoutVars>
          <dgm:chMax val="0"/>
          <dgm:chPref val="0"/>
        </dgm:presLayoutVars>
      </dgm:prSet>
      <dgm:spPr/>
    </dgm:pt>
    <dgm:pt modelId="{528E25FA-A9E4-4D6D-B965-1C4482A22E5E}" type="pres">
      <dgm:prSet presAssocID="{8E2C8012-3766-48AA-AAD3-6ABDE8F0B2E2}" presName="txSpace" presStyleCnt="0"/>
      <dgm:spPr/>
    </dgm:pt>
    <dgm:pt modelId="{6BFFCDF8-98B5-4FA3-B1AE-F0A3D77CDE22}" type="pres">
      <dgm:prSet presAssocID="{8E2C8012-3766-48AA-AAD3-6ABDE8F0B2E2}" presName="desTx" presStyleLbl="revTx" presStyleIdx="1" presStyleCnt="4">
        <dgm:presLayoutVars/>
      </dgm:prSet>
      <dgm:spPr/>
    </dgm:pt>
    <dgm:pt modelId="{04CBBF3D-F957-4B2F-82A8-D179CF890AEF}" type="pres">
      <dgm:prSet presAssocID="{E585C911-709E-49CB-BBE1-C98B8B517E47}" presName="sibTrans" presStyleCnt="0"/>
      <dgm:spPr/>
    </dgm:pt>
    <dgm:pt modelId="{1965D5CA-FE04-4A69-B6E3-32F2A6C9CEC7}" type="pres">
      <dgm:prSet presAssocID="{17667DD2-7DEF-46C1-B494-71DC46F6BDCF}" presName="compNode" presStyleCnt="0"/>
      <dgm:spPr/>
    </dgm:pt>
    <dgm:pt modelId="{F8834AF2-6878-4598-BD8D-8DE70F54F49A}" type="pres">
      <dgm:prSet presAssocID="{17667DD2-7DEF-46C1-B494-71DC46F6BDC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4024C1E2-8A4D-4B82-AB7E-BD9E5CB86863}" type="pres">
      <dgm:prSet presAssocID="{17667DD2-7DEF-46C1-B494-71DC46F6BDCF}" presName="iconSpace" presStyleCnt="0"/>
      <dgm:spPr/>
    </dgm:pt>
    <dgm:pt modelId="{062148EC-5895-44C1-AB94-2EAE57FFAC41}" type="pres">
      <dgm:prSet presAssocID="{17667DD2-7DEF-46C1-B494-71DC46F6BDCF}" presName="parTx" presStyleLbl="revTx" presStyleIdx="2" presStyleCnt="4">
        <dgm:presLayoutVars>
          <dgm:chMax val="0"/>
          <dgm:chPref val="0"/>
        </dgm:presLayoutVars>
      </dgm:prSet>
      <dgm:spPr/>
    </dgm:pt>
    <dgm:pt modelId="{6F887766-5E07-4AB4-A781-F1178715AECE}" type="pres">
      <dgm:prSet presAssocID="{17667DD2-7DEF-46C1-B494-71DC46F6BDCF}" presName="txSpace" presStyleCnt="0"/>
      <dgm:spPr/>
    </dgm:pt>
    <dgm:pt modelId="{60F5921F-1311-479B-A71A-8F786CA06FEA}" type="pres">
      <dgm:prSet presAssocID="{17667DD2-7DEF-46C1-B494-71DC46F6BDCF}" presName="desTx" presStyleLbl="revTx" presStyleIdx="3" presStyleCnt="4">
        <dgm:presLayoutVars/>
      </dgm:prSet>
      <dgm:spPr/>
    </dgm:pt>
  </dgm:ptLst>
  <dgm:cxnLst>
    <dgm:cxn modelId="{51828D01-B7D8-413D-9D03-06BCB5092734}" type="presOf" srcId="{E368B0B7-421D-40DE-AC0C-E16BEE06AEC9}" destId="{6BFFCDF8-98B5-4FA3-B1AE-F0A3D77CDE22}" srcOrd="0" destOrd="2" presId="urn:microsoft.com/office/officeart/2018/5/layout/CenteredIconLabelDescriptionList"/>
    <dgm:cxn modelId="{6325CB2D-6BC7-4F45-B6B5-231B85E8AD9F}" srcId="{8E2C8012-3766-48AA-AAD3-6ABDE8F0B2E2}" destId="{9805A25E-5C59-4F31-B571-D43537219EDC}" srcOrd="0" destOrd="0" parTransId="{C3C9B3C0-C63E-4A2C-A310-B8A795209234}" sibTransId="{BED9FE81-726F-43C5-AD99-CE2C639598F0}"/>
    <dgm:cxn modelId="{6DA05D48-5DA8-4511-89DF-8B8B8C7EF11E}" srcId="{17667DD2-7DEF-46C1-B494-71DC46F6BDCF}" destId="{387D130C-F74C-44B4-8FEF-4474AA46F0D5}" srcOrd="1" destOrd="0" parTransId="{F91C8A93-817C-422F-9A69-EECFEE232C76}" sibTransId="{93C06AB2-8BBB-4E2C-BA7E-9C5532574585}"/>
    <dgm:cxn modelId="{B811504B-3B3A-4917-851A-13CFD76B50E5}" type="presOf" srcId="{387D130C-F74C-44B4-8FEF-4474AA46F0D5}" destId="{60F5921F-1311-479B-A71A-8F786CA06FEA}" srcOrd="0" destOrd="1" presId="urn:microsoft.com/office/officeart/2018/5/layout/CenteredIconLabelDescriptionList"/>
    <dgm:cxn modelId="{A18BB756-CACC-43F4-B6E5-E109F451CF8D}" type="presOf" srcId="{2D81256F-FA85-45B5-96E8-DAC6710E8BD6}" destId="{60F5921F-1311-479B-A71A-8F786CA06FEA}" srcOrd="0" destOrd="0" presId="urn:microsoft.com/office/officeart/2018/5/layout/CenteredIconLabelDescriptionList"/>
    <dgm:cxn modelId="{E1ED4759-44CA-4598-BFBC-89434E5AE9D4}" srcId="{6964C942-5D96-47CF-9A59-017FE0601B0F}" destId="{8E2C8012-3766-48AA-AAD3-6ABDE8F0B2E2}" srcOrd="0" destOrd="0" parTransId="{3A983853-82D7-4130-A2FE-AE72C3C91569}" sibTransId="{E585C911-709E-49CB-BBE1-C98B8B517E47}"/>
    <dgm:cxn modelId="{C894C597-0B3E-4249-A675-D7D82EC01266}" srcId="{6964C942-5D96-47CF-9A59-017FE0601B0F}" destId="{17667DD2-7DEF-46C1-B494-71DC46F6BDCF}" srcOrd="1" destOrd="0" parTransId="{35C1A2E2-A8AB-41EC-8C4F-3F059A9FCD00}" sibTransId="{7561A4ED-3A16-4AAE-886C-7335455A5CAE}"/>
    <dgm:cxn modelId="{F3FC7D9F-9CB6-4B81-819B-01F729F76713}" type="presOf" srcId="{8E2C8012-3766-48AA-AAD3-6ABDE8F0B2E2}" destId="{E445D695-7BD4-40BB-9714-287A32C08BD0}" srcOrd="0" destOrd="0" presId="urn:microsoft.com/office/officeart/2018/5/layout/CenteredIconLabelDescriptionList"/>
    <dgm:cxn modelId="{4962B8A5-181D-413C-B2D2-4504AB64BDB7}" type="presOf" srcId="{9805A25E-5C59-4F31-B571-D43537219EDC}" destId="{6BFFCDF8-98B5-4FA3-B1AE-F0A3D77CDE22}" srcOrd="0" destOrd="0" presId="urn:microsoft.com/office/officeart/2018/5/layout/CenteredIconLabelDescriptionList"/>
    <dgm:cxn modelId="{5FDE3CAA-2008-45ED-B1F5-C0C3EC0541BC}" type="presOf" srcId="{17667DD2-7DEF-46C1-B494-71DC46F6BDCF}" destId="{062148EC-5895-44C1-AB94-2EAE57FFAC41}" srcOrd="0" destOrd="0" presId="urn:microsoft.com/office/officeart/2018/5/layout/CenteredIconLabelDescriptionList"/>
    <dgm:cxn modelId="{5C7C9DB7-4EA4-4075-9349-A130EF3EE987}" type="presOf" srcId="{5D847FD9-8E8C-468C-8BA3-39E5C3282C20}" destId="{6BFFCDF8-98B5-4FA3-B1AE-F0A3D77CDE22}" srcOrd="0" destOrd="1" presId="urn:microsoft.com/office/officeart/2018/5/layout/CenteredIconLabelDescriptionList"/>
    <dgm:cxn modelId="{9ACEE8BD-47B0-4EB2-A2B2-4B8021F7F645}" srcId="{17667DD2-7DEF-46C1-B494-71DC46F6BDCF}" destId="{162AC50D-9244-4CCF-A432-489E21DD1B23}" srcOrd="2" destOrd="0" parTransId="{74E8BBF6-EF63-4B12-92B8-323EBE8DEA9D}" sibTransId="{211B58F0-29E4-471E-9D99-9638B32CF36A}"/>
    <dgm:cxn modelId="{503D99C3-932E-478C-B060-360567A4497A}" srcId="{8E2C8012-3766-48AA-AAD3-6ABDE8F0B2E2}" destId="{5D847FD9-8E8C-468C-8BA3-39E5C3282C20}" srcOrd="1" destOrd="0" parTransId="{775583BA-9DF6-4753-8DAE-3748270887AD}" sibTransId="{EAED3CD8-C7F9-4CD4-AE4A-6A2C39C22A5F}"/>
    <dgm:cxn modelId="{AC5E5EC6-8A22-4241-B602-55CA6895D3C1}" srcId="{17667DD2-7DEF-46C1-B494-71DC46F6BDCF}" destId="{2D81256F-FA85-45B5-96E8-DAC6710E8BD6}" srcOrd="0" destOrd="0" parTransId="{A2A2DB58-88DB-477B-9CA9-C70BE1A32D70}" sibTransId="{24010975-C1E7-4044-B8B6-E6B9CE8A320F}"/>
    <dgm:cxn modelId="{F84CA3D0-9A27-43FD-9DB0-E9CEECEA82CB}" srcId="{8E2C8012-3766-48AA-AAD3-6ABDE8F0B2E2}" destId="{E368B0B7-421D-40DE-AC0C-E16BEE06AEC9}" srcOrd="2" destOrd="0" parTransId="{AF028ED4-8FA7-467D-B011-FFB2CE3758D0}" sibTransId="{5FF6940F-4343-4C21-8126-F649399A3A39}"/>
    <dgm:cxn modelId="{88BD79D1-51D8-47CA-A1D5-787895459BC2}" type="presOf" srcId="{162AC50D-9244-4CCF-A432-489E21DD1B23}" destId="{60F5921F-1311-479B-A71A-8F786CA06FEA}" srcOrd="0" destOrd="2" presId="urn:microsoft.com/office/officeart/2018/5/layout/CenteredIconLabelDescriptionList"/>
    <dgm:cxn modelId="{0B5E53F3-645F-42F7-AFF6-E68982B09F3C}" type="presOf" srcId="{6964C942-5D96-47CF-9A59-017FE0601B0F}" destId="{351411E2-4AE0-4DE7-B277-09E26E79ECCD}" srcOrd="0" destOrd="0" presId="urn:microsoft.com/office/officeart/2018/5/layout/CenteredIconLabelDescriptionList"/>
    <dgm:cxn modelId="{C4B0AA2E-5D55-4BAF-B2B7-AC44EF47C831}" type="presParOf" srcId="{351411E2-4AE0-4DE7-B277-09E26E79ECCD}" destId="{C17CB14D-4DFF-4CF4-9C33-3B5F8F3393A2}" srcOrd="0" destOrd="0" presId="urn:microsoft.com/office/officeart/2018/5/layout/CenteredIconLabelDescriptionList"/>
    <dgm:cxn modelId="{8FCBBEEB-0D7D-483F-846C-7AE08A4EC397}" type="presParOf" srcId="{C17CB14D-4DFF-4CF4-9C33-3B5F8F3393A2}" destId="{5FED3E48-EAA3-44D8-B2AA-96C18B55E358}" srcOrd="0" destOrd="0" presId="urn:microsoft.com/office/officeart/2018/5/layout/CenteredIconLabelDescriptionList"/>
    <dgm:cxn modelId="{C885985D-9790-4A04-B321-C5AE3C86EFDA}" type="presParOf" srcId="{C17CB14D-4DFF-4CF4-9C33-3B5F8F3393A2}" destId="{D378A122-880D-42D7-8E9A-EFA1153472C6}" srcOrd="1" destOrd="0" presId="urn:microsoft.com/office/officeart/2018/5/layout/CenteredIconLabelDescriptionList"/>
    <dgm:cxn modelId="{6A49BD3D-EC6B-4467-850D-C1F2BFD9A34D}" type="presParOf" srcId="{C17CB14D-4DFF-4CF4-9C33-3B5F8F3393A2}" destId="{E445D695-7BD4-40BB-9714-287A32C08BD0}" srcOrd="2" destOrd="0" presId="urn:microsoft.com/office/officeart/2018/5/layout/CenteredIconLabelDescriptionList"/>
    <dgm:cxn modelId="{A9D61885-F95F-45E0-A20A-AEFD74C154B1}" type="presParOf" srcId="{C17CB14D-4DFF-4CF4-9C33-3B5F8F3393A2}" destId="{528E25FA-A9E4-4D6D-B965-1C4482A22E5E}" srcOrd="3" destOrd="0" presId="urn:microsoft.com/office/officeart/2018/5/layout/CenteredIconLabelDescriptionList"/>
    <dgm:cxn modelId="{A0DB93B5-F49A-4992-B56F-F9657A78EB5E}" type="presParOf" srcId="{C17CB14D-4DFF-4CF4-9C33-3B5F8F3393A2}" destId="{6BFFCDF8-98B5-4FA3-B1AE-F0A3D77CDE22}" srcOrd="4" destOrd="0" presId="urn:microsoft.com/office/officeart/2018/5/layout/CenteredIconLabelDescriptionList"/>
    <dgm:cxn modelId="{EFD6F6AE-2599-4DA7-9D63-C1D23C396597}" type="presParOf" srcId="{351411E2-4AE0-4DE7-B277-09E26E79ECCD}" destId="{04CBBF3D-F957-4B2F-82A8-D179CF890AEF}" srcOrd="1" destOrd="0" presId="urn:microsoft.com/office/officeart/2018/5/layout/CenteredIconLabelDescriptionList"/>
    <dgm:cxn modelId="{074380E3-342A-491D-AC9F-4BEED5059149}" type="presParOf" srcId="{351411E2-4AE0-4DE7-B277-09E26E79ECCD}" destId="{1965D5CA-FE04-4A69-B6E3-32F2A6C9CEC7}" srcOrd="2" destOrd="0" presId="urn:microsoft.com/office/officeart/2018/5/layout/CenteredIconLabelDescriptionList"/>
    <dgm:cxn modelId="{437EA6C1-72AC-4501-B03B-6F2D30E8A2F9}" type="presParOf" srcId="{1965D5CA-FE04-4A69-B6E3-32F2A6C9CEC7}" destId="{F8834AF2-6878-4598-BD8D-8DE70F54F49A}" srcOrd="0" destOrd="0" presId="urn:microsoft.com/office/officeart/2018/5/layout/CenteredIconLabelDescriptionList"/>
    <dgm:cxn modelId="{31189A5F-6DFE-4E4A-A4BE-99D546EC7AA7}" type="presParOf" srcId="{1965D5CA-FE04-4A69-B6E3-32F2A6C9CEC7}" destId="{4024C1E2-8A4D-4B82-AB7E-BD9E5CB86863}" srcOrd="1" destOrd="0" presId="urn:microsoft.com/office/officeart/2018/5/layout/CenteredIconLabelDescriptionList"/>
    <dgm:cxn modelId="{B57CCC49-3597-4C8C-8619-4390EF615DFD}" type="presParOf" srcId="{1965D5CA-FE04-4A69-B6E3-32F2A6C9CEC7}" destId="{062148EC-5895-44C1-AB94-2EAE57FFAC41}" srcOrd="2" destOrd="0" presId="urn:microsoft.com/office/officeart/2018/5/layout/CenteredIconLabelDescriptionList"/>
    <dgm:cxn modelId="{E553A2D1-0F12-48A8-961C-00881FF02081}" type="presParOf" srcId="{1965D5CA-FE04-4A69-B6E3-32F2A6C9CEC7}" destId="{6F887766-5E07-4AB4-A781-F1178715AECE}" srcOrd="3" destOrd="0" presId="urn:microsoft.com/office/officeart/2018/5/layout/CenteredIconLabelDescriptionList"/>
    <dgm:cxn modelId="{FBD701CA-6723-4F27-BA0F-367C3F892013}" type="presParOf" srcId="{1965D5CA-FE04-4A69-B6E3-32F2A6C9CEC7}" destId="{60F5921F-1311-479B-A71A-8F786CA06FEA}"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9EF49-4608-4348-868D-DBF5BD596683}">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9C74A0-F17C-4BC5-9435-A6B59DC94548}">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b="0" i="0" kern="1200"/>
            <a:t>DevOps combines development (Dev) and operations (Ops) to increase the efficiency, speed, and security of software development and delivery compared to traditional processes. A more nimble software development lifecycle results in a competitive advantage for businesses and their customers.</a:t>
          </a:r>
          <a:endParaRPr lang="en-US" sz="2100" kern="1200"/>
        </a:p>
      </dsp:txBody>
      <dsp:txXfrm>
        <a:off x="608661" y="692298"/>
        <a:ext cx="4508047" cy="2799040"/>
      </dsp:txXfrm>
    </dsp:sp>
    <dsp:sp modelId="{FC00E6CC-E1FA-467B-BE23-0F296DF7369D}">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E401A1-153C-4187-B647-EA3BE19A6F9F}">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b="0" i="0" kern="1200"/>
            <a:t>CI/CD plays a crucial role in enabling faster release cycles. By automating the integration and deployment processes, teams can push out updates more regularly, often multiple times a day. This not only allows businesses to adapt to changes swiftly but also gives them a competitive edge.</a:t>
          </a:r>
          <a:endParaRPr lang="en-US" sz="2100" kern="1200"/>
        </a:p>
      </dsp:txBody>
      <dsp:txXfrm>
        <a:off x="6331365" y="692298"/>
        <a:ext cx="4508047" cy="2799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8F4B28-C67E-4249-8011-B0D77ACBA563}">
      <dsp:nvSpPr>
        <dsp:cNvPr id="0" name=""/>
        <dsp:cNvSpPr/>
      </dsp:nvSpPr>
      <dsp:spPr>
        <a:xfrm>
          <a:off x="0" y="675"/>
          <a:ext cx="6900512"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FB5A1A-FB76-43AB-B48C-1378B1D58DC8}">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b="1" i="0" kern="1200"/>
            <a:t>Manual Builds</a:t>
          </a:r>
          <a:r>
            <a:rPr lang="en-GB" sz="2200" b="0" i="0" kern="1200"/>
            <a:t>: Developers manually compile the code, which is time-consuming and prone to errors.</a:t>
          </a:r>
          <a:endParaRPr lang="en-US" sz="2200" kern="1200"/>
        </a:p>
      </dsp:txBody>
      <dsp:txXfrm>
        <a:off x="0" y="675"/>
        <a:ext cx="6900512" cy="1106957"/>
      </dsp:txXfrm>
    </dsp:sp>
    <dsp:sp modelId="{BE36B86A-F2A2-40A1-B8D3-85F49A605DDF}">
      <dsp:nvSpPr>
        <dsp:cNvPr id="0" name=""/>
        <dsp:cNvSpPr/>
      </dsp:nvSpPr>
      <dsp:spPr>
        <a:xfrm>
          <a:off x="0" y="1107633"/>
          <a:ext cx="6900512"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35D9AF-1CED-48F0-A30D-80162B44CFDB}">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b="1" i="0" kern="1200" dirty="0"/>
            <a:t>Manual Testing</a:t>
          </a:r>
          <a:r>
            <a:rPr lang="en-GB" sz="2200" b="0" i="0" kern="1200" dirty="0"/>
            <a:t>: Testing is done manually, leading to inconsistent results and longer feedback loops.</a:t>
          </a:r>
          <a:endParaRPr lang="en-US" sz="2200" kern="1200" dirty="0"/>
        </a:p>
      </dsp:txBody>
      <dsp:txXfrm>
        <a:off x="0" y="1107633"/>
        <a:ext cx="6900512" cy="1106957"/>
      </dsp:txXfrm>
    </dsp:sp>
    <dsp:sp modelId="{5EEC728F-6652-4B54-90D1-D361EA637844}">
      <dsp:nvSpPr>
        <dsp:cNvPr id="0" name=""/>
        <dsp:cNvSpPr/>
      </dsp:nvSpPr>
      <dsp:spPr>
        <a:xfrm>
          <a:off x="0" y="2214591"/>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901379-5C1F-4DBA-9CD1-8D3CAD3CF911}">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b="1" i="0" kern="1200"/>
            <a:t>Manual Deployments</a:t>
          </a:r>
          <a:r>
            <a:rPr lang="en-GB" sz="2200" b="0" i="0" kern="1200"/>
            <a:t>: Deployment to production is done manually, increasing the risk of errors and downtime.</a:t>
          </a:r>
          <a:endParaRPr lang="en-US" sz="2200" kern="1200"/>
        </a:p>
      </dsp:txBody>
      <dsp:txXfrm>
        <a:off x="0" y="2214591"/>
        <a:ext cx="6900512" cy="1106957"/>
      </dsp:txXfrm>
    </dsp:sp>
    <dsp:sp modelId="{4A4EB994-216E-48AA-BF19-BF2D3E9042EC}">
      <dsp:nvSpPr>
        <dsp:cNvPr id="0" name=""/>
        <dsp:cNvSpPr/>
      </dsp:nvSpPr>
      <dsp:spPr>
        <a:xfrm>
          <a:off x="0" y="3321549"/>
          <a:ext cx="6900512"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FE4C2C-B090-4BBD-BED4-F4B19A80AC23}">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b="1" i="0" kern="1200"/>
            <a:t>Siloed Teams</a:t>
          </a:r>
          <a:r>
            <a:rPr lang="en-GB" sz="2200" b="0" i="0" kern="1200"/>
            <a:t>: Development and operations teams work in isolation, causing delays and miscommunication.</a:t>
          </a:r>
          <a:endParaRPr lang="en-US" sz="2200" kern="1200"/>
        </a:p>
      </dsp:txBody>
      <dsp:txXfrm>
        <a:off x="0" y="3321549"/>
        <a:ext cx="6900512" cy="1106957"/>
      </dsp:txXfrm>
    </dsp:sp>
    <dsp:sp modelId="{ADE5AA24-7A87-4C81-AFAA-A698265048DA}">
      <dsp:nvSpPr>
        <dsp:cNvPr id="0" name=""/>
        <dsp:cNvSpPr/>
      </dsp:nvSpPr>
      <dsp:spPr>
        <a:xfrm>
          <a:off x="0" y="4428507"/>
          <a:ext cx="6900512" cy="0"/>
        </a:xfrm>
        <a:prstGeom prst="line">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87FBA2-4162-437E-917E-A03972772D91}">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b="1" i="0" kern="1200"/>
            <a:t>Limited Visibility</a:t>
          </a:r>
          <a:r>
            <a:rPr lang="en-GB" sz="2200" b="0" i="0" kern="1200"/>
            <a:t>: Tracking changes and their impacts is difficult, leading to potential issues going unnoticed.</a:t>
          </a:r>
          <a:endParaRPr lang="en-US" sz="2200" kern="1200"/>
        </a:p>
      </dsp:txBody>
      <dsp:txXfrm>
        <a:off x="0" y="4428507"/>
        <a:ext cx="6900512" cy="11069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49BBB-01BE-4F51-8F77-AB99A5660D36}">
      <dsp:nvSpPr>
        <dsp:cNvPr id="0" name=""/>
        <dsp:cNvSpPr/>
      </dsp:nvSpPr>
      <dsp:spPr>
        <a:xfrm>
          <a:off x="0" y="0"/>
          <a:ext cx="8331708" cy="672083"/>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a:t>Version Control: Developers use Git to manage the web app's code and create branches for specific infotainment adaptations like UI changes or integration with vehicle systems.</a:t>
          </a:r>
          <a:endParaRPr lang="en-US" sz="1200" kern="1200"/>
        </a:p>
      </dsp:txBody>
      <dsp:txXfrm>
        <a:off x="19685" y="19685"/>
        <a:ext cx="7527842" cy="632713"/>
      </dsp:txXfrm>
    </dsp:sp>
    <dsp:sp modelId="{A4FB864B-7CDB-46B6-8A94-2F49BADE7639}">
      <dsp:nvSpPr>
        <dsp:cNvPr id="0" name=""/>
        <dsp:cNvSpPr/>
      </dsp:nvSpPr>
      <dsp:spPr>
        <a:xfrm>
          <a:off x="1054588" y="1544152"/>
          <a:ext cx="8331708" cy="67208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dirty="0"/>
            <a:t>Containerization: The web app is containerized using Docker or a similar tool to ensure it works seamlessly across various car models with different infotainment hardware.</a:t>
          </a:r>
          <a:endParaRPr lang="en-US" sz="1200" kern="1200" dirty="0"/>
        </a:p>
      </dsp:txBody>
      <dsp:txXfrm>
        <a:off x="1074273" y="1563837"/>
        <a:ext cx="7233310" cy="632713"/>
      </dsp:txXfrm>
    </dsp:sp>
    <dsp:sp modelId="{332965AB-4579-4902-ABA7-C7A17991A96C}">
      <dsp:nvSpPr>
        <dsp:cNvPr id="0" name=""/>
        <dsp:cNvSpPr/>
      </dsp:nvSpPr>
      <dsp:spPr>
        <a:xfrm>
          <a:off x="457166" y="776376"/>
          <a:ext cx="8331708" cy="672083"/>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dirty="0"/>
            <a:t>Automated Testing: Every code change triggers automated tests (UI compatibility, performance, and security) to ensure smooth operation on infotainment systems.</a:t>
          </a:r>
          <a:endParaRPr lang="en-US" sz="1200" kern="1200" dirty="0"/>
        </a:p>
      </dsp:txBody>
      <dsp:txXfrm>
        <a:off x="476851" y="796061"/>
        <a:ext cx="7233310" cy="632713"/>
      </dsp:txXfrm>
    </dsp:sp>
    <dsp:sp modelId="{9BCD0AD1-B53A-411E-8081-E794A1E8ECB1}">
      <dsp:nvSpPr>
        <dsp:cNvPr id="0" name=""/>
        <dsp:cNvSpPr/>
      </dsp:nvSpPr>
      <dsp:spPr>
        <a:xfrm>
          <a:off x="1866518" y="2296286"/>
          <a:ext cx="8331708" cy="672083"/>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a:t>CI/CD Pipeline: Jenkins/GitLab CI pipelines automatically build, test, and prepare the app for deployment after each commit. The pipeline deploys the web app to an internal testing environment where it is validated on actual car infotainment systems.</a:t>
          </a:r>
          <a:endParaRPr lang="en-US" sz="1200" kern="1200"/>
        </a:p>
      </dsp:txBody>
      <dsp:txXfrm>
        <a:off x="1886203" y="2315971"/>
        <a:ext cx="7233310" cy="632713"/>
      </dsp:txXfrm>
    </dsp:sp>
    <dsp:sp modelId="{ACB5B099-4E64-4CED-B5EC-408B910E3D4A}">
      <dsp:nvSpPr>
        <dsp:cNvPr id="0" name=""/>
        <dsp:cNvSpPr/>
      </dsp:nvSpPr>
      <dsp:spPr>
        <a:xfrm>
          <a:off x="2488692" y="3061715"/>
          <a:ext cx="8331708" cy="672083"/>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a:t>Manual Deployment to Cars: Once validated, the app is manually deployed to production, installed directly into the car’s infotainment system for internal use, allowing users to start shopping for car parts and accessories.</a:t>
          </a:r>
          <a:endParaRPr lang="en-US" sz="1200" kern="1200"/>
        </a:p>
      </dsp:txBody>
      <dsp:txXfrm>
        <a:off x="2508377" y="3081400"/>
        <a:ext cx="7233310" cy="632713"/>
      </dsp:txXfrm>
    </dsp:sp>
    <dsp:sp modelId="{3EB6B43B-FB2F-4CB5-B8D7-209FD4C61227}">
      <dsp:nvSpPr>
        <dsp:cNvPr id="0" name=""/>
        <dsp:cNvSpPr/>
      </dsp:nvSpPr>
      <dsp:spPr>
        <a:xfrm>
          <a:off x="7894853" y="490994"/>
          <a:ext cx="436854" cy="436854"/>
        </a:xfrm>
        <a:prstGeom prst="downArrow">
          <a:avLst>
            <a:gd name="adj1" fmla="val 55000"/>
            <a:gd name="adj2" fmla="val 45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a:t>1</a:t>
          </a:r>
        </a:p>
      </dsp:txBody>
      <dsp:txXfrm>
        <a:off x="7993145" y="490994"/>
        <a:ext cx="240270" cy="328733"/>
      </dsp:txXfrm>
    </dsp:sp>
    <dsp:sp modelId="{9779F721-0313-433D-A0F2-35E74EC035AE}">
      <dsp:nvSpPr>
        <dsp:cNvPr id="0" name=""/>
        <dsp:cNvSpPr/>
      </dsp:nvSpPr>
      <dsp:spPr>
        <a:xfrm>
          <a:off x="8517026" y="1256423"/>
          <a:ext cx="436854" cy="436854"/>
        </a:xfrm>
        <a:prstGeom prst="downArrow">
          <a:avLst>
            <a:gd name="adj1" fmla="val 55000"/>
            <a:gd name="adj2" fmla="val 45000"/>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a:t>2</a:t>
          </a:r>
        </a:p>
      </dsp:txBody>
      <dsp:txXfrm>
        <a:off x="8615318" y="1256423"/>
        <a:ext cx="240270" cy="328733"/>
      </dsp:txXfrm>
    </dsp:sp>
    <dsp:sp modelId="{159C169E-6C86-40C0-8326-2C0F466186A3}">
      <dsp:nvSpPr>
        <dsp:cNvPr id="0" name=""/>
        <dsp:cNvSpPr/>
      </dsp:nvSpPr>
      <dsp:spPr>
        <a:xfrm>
          <a:off x="9139199" y="2010650"/>
          <a:ext cx="436854" cy="436854"/>
        </a:xfrm>
        <a:prstGeom prst="downArrow">
          <a:avLst>
            <a:gd name="adj1" fmla="val 55000"/>
            <a:gd name="adj2" fmla="val 45000"/>
          </a:avLst>
        </a:prstGeom>
        <a:solidFill>
          <a:schemeClr val="accent4">
            <a:tint val="40000"/>
            <a:alpha val="90000"/>
            <a:hueOff val="0"/>
            <a:satOff val="0"/>
            <a:lumOff val="0"/>
            <a:alphaOff val="0"/>
          </a:schemeClr>
        </a:solidFill>
        <a:ln w="1905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a:t>3</a:t>
          </a:r>
          <a:endParaRPr lang="en-US" sz="1900" kern="1200" dirty="0"/>
        </a:p>
      </dsp:txBody>
      <dsp:txXfrm>
        <a:off x="9237491" y="2010650"/>
        <a:ext cx="240270" cy="328733"/>
      </dsp:txXfrm>
    </dsp:sp>
    <dsp:sp modelId="{DD554C32-8309-48DB-8A4A-030CC5A3FF99}">
      <dsp:nvSpPr>
        <dsp:cNvPr id="0" name=""/>
        <dsp:cNvSpPr/>
      </dsp:nvSpPr>
      <dsp:spPr>
        <a:xfrm>
          <a:off x="9761372" y="2783547"/>
          <a:ext cx="436854" cy="436854"/>
        </a:xfrm>
        <a:prstGeom prst="downArrow">
          <a:avLst>
            <a:gd name="adj1" fmla="val 55000"/>
            <a:gd name="adj2" fmla="val 45000"/>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a:t>4</a:t>
          </a:r>
        </a:p>
      </dsp:txBody>
      <dsp:txXfrm>
        <a:off x="9859664" y="2783547"/>
        <a:ext cx="240270" cy="3287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A4EC62-9781-4B42-B389-99AAFD5624F7}">
      <dsp:nvSpPr>
        <dsp:cNvPr id="0" name=""/>
        <dsp:cNvSpPr/>
      </dsp:nvSpPr>
      <dsp:spPr>
        <a:xfrm>
          <a:off x="1765679" y="21923"/>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46D098-DC7D-44D8-B9D4-E445CCDC6376}">
      <dsp:nvSpPr>
        <dsp:cNvPr id="0" name=""/>
        <dsp:cNvSpPr/>
      </dsp:nvSpPr>
      <dsp:spPr>
        <a:xfrm>
          <a:off x="361679" y="173108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GB" sz="3600" b="1" i="0" kern="1200"/>
            <a:t>Git</a:t>
          </a:r>
          <a:r>
            <a:rPr lang="en-GB" sz="3600" b="0" i="0" kern="1200"/>
            <a:t>:</a:t>
          </a:r>
          <a:endParaRPr lang="en-US" sz="3600" kern="1200"/>
        </a:p>
      </dsp:txBody>
      <dsp:txXfrm>
        <a:off x="361679" y="1731080"/>
        <a:ext cx="4320000" cy="648000"/>
      </dsp:txXfrm>
    </dsp:sp>
    <dsp:sp modelId="{D119653B-BCC0-404D-8C36-FC295DE9F07A}">
      <dsp:nvSpPr>
        <dsp:cNvPr id="0" name=""/>
        <dsp:cNvSpPr/>
      </dsp:nvSpPr>
      <dsp:spPr>
        <a:xfrm>
          <a:off x="361679" y="2470781"/>
          <a:ext cx="4320000" cy="2136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GB" sz="1700" b="1" i="0" kern="1200"/>
            <a:t>Purpose</a:t>
          </a:r>
          <a:r>
            <a:rPr lang="en-GB" sz="1700" b="0" i="0" kern="1200"/>
            <a:t>: Version control system for tracking changes in source code.</a:t>
          </a:r>
          <a:endParaRPr lang="en-US" sz="1700" kern="1200"/>
        </a:p>
        <a:p>
          <a:pPr marL="0" lvl="0" indent="0" algn="ctr" defTabSz="755650">
            <a:lnSpc>
              <a:spcPct val="90000"/>
            </a:lnSpc>
            <a:spcBef>
              <a:spcPct val="0"/>
            </a:spcBef>
            <a:spcAft>
              <a:spcPct val="35000"/>
            </a:spcAft>
            <a:buNone/>
          </a:pPr>
          <a:r>
            <a:rPr lang="en-GB" sz="1700" b="1" i="0" kern="1200"/>
            <a:t>Key Features</a:t>
          </a:r>
          <a:r>
            <a:rPr lang="en-GB" sz="1700" b="0" i="0" kern="1200"/>
            <a:t>: Distributed version control, branching and merging, and collaboration support.</a:t>
          </a:r>
          <a:endParaRPr lang="en-US" sz="1700" kern="1200"/>
        </a:p>
        <a:p>
          <a:pPr marL="0" lvl="0" indent="0" algn="ctr" defTabSz="755650">
            <a:lnSpc>
              <a:spcPct val="90000"/>
            </a:lnSpc>
            <a:spcBef>
              <a:spcPct val="0"/>
            </a:spcBef>
            <a:spcAft>
              <a:spcPct val="35000"/>
            </a:spcAft>
            <a:buNone/>
          </a:pPr>
          <a:r>
            <a:rPr lang="en-GB" sz="1700" b="1" i="0" kern="1200"/>
            <a:t>Usage</a:t>
          </a:r>
          <a:r>
            <a:rPr lang="en-GB" sz="1700" b="0" i="0" kern="1200"/>
            <a:t>: Used to manage source code, track changes, and facilitate collaboration among developers.</a:t>
          </a:r>
          <a:endParaRPr lang="en-US" sz="1700" kern="1200"/>
        </a:p>
      </dsp:txBody>
      <dsp:txXfrm>
        <a:off x="361679" y="2470781"/>
        <a:ext cx="4320000" cy="2136179"/>
      </dsp:txXfrm>
    </dsp:sp>
    <dsp:sp modelId="{CD02143C-67D1-4AB5-8BD5-830174281A8C}">
      <dsp:nvSpPr>
        <dsp:cNvPr id="0" name=""/>
        <dsp:cNvSpPr/>
      </dsp:nvSpPr>
      <dsp:spPr>
        <a:xfrm>
          <a:off x="6841680" y="21923"/>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88864C-5107-4950-B850-5815F7CDFE4F}">
      <dsp:nvSpPr>
        <dsp:cNvPr id="0" name=""/>
        <dsp:cNvSpPr/>
      </dsp:nvSpPr>
      <dsp:spPr>
        <a:xfrm>
          <a:off x="5437679" y="173108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GB" sz="3600" b="1" i="0" kern="1200"/>
            <a:t>Jenkins</a:t>
          </a:r>
          <a:r>
            <a:rPr lang="en-GB" sz="3600" b="0" i="0" kern="1200"/>
            <a:t>:</a:t>
          </a:r>
          <a:endParaRPr lang="en-US" sz="3600" kern="1200"/>
        </a:p>
      </dsp:txBody>
      <dsp:txXfrm>
        <a:off x="5437679" y="1731080"/>
        <a:ext cx="4320000" cy="648000"/>
      </dsp:txXfrm>
    </dsp:sp>
    <dsp:sp modelId="{943B6B3C-5C0E-46CC-91E9-62B70C4B0BEE}">
      <dsp:nvSpPr>
        <dsp:cNvPr id="0" name=""/>
        <dsp:cNvSpPr/>
      </dsp:nvSpPr>
      <dsp:spPr>
        <a:xfrm>
          <a:off x="5437679" y="2470781"/>
          <a:ext cx="4320000" cy="2136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GB" sz="1700" b="1" i="0" kern="1200"/>
            <a:t>Purpose</a:t>
          </a:r>
          <a:r>
            <a:rPr lang="en-GB" sz="1700" b="0" i="0" kern="1200"/>
            <a:t>: Automates the build and deployment process.</a:t>
          </a:r>
          <a:endParaRPr lang="en-US" sz="1700" kern="1200"/>
        </a:p>
        <a:p>
          <a:pPr marL="0" lvl="0" indent="0" algn="ctr" defTabSz="755650">
            <a:lnSpc>
              <a:spcPct val="90000"/>
            </a:lnSpc>
            <a:spcBef>
              <a:spcPct val="0"/>
            </a:spcBef>
            <a:spcAft>
              <a:spcPct val="35000"/>
            </a:spcAft>
            <a:buNone/>
          </a:pPr>
          <a:r>
            <a:rPr lang="en-GB" sz="1700" b="1" i="0" kern="1200"/>
            <a:t>Key Features</a:t>
          </a:r>
          <a:r>
            <a:rPr lang="en-GB" sz="1700" b="0" i="0" kern="1200"/>
            <a:t>: Continuous integration, extensive plugin ecosystem, and easy configuration.</a:t>
          </a:r>
          <a:endParaRPr lang="en-US" sz="1700" kern="1200"/>
        </a:p>
        <a:p>
          <a:pPr marL="0" lvl="0" indent="0" algn="ctr" defTabSz="755650">
            <a:lnSpc>
              <a:spcPct val="90000"/>
            </a:lnSpc>
            <a:spcBef>
              <a:spcPct val="0"/>
            </a:spcBef>
            <a:spcAft>
              <a:spcPct val="35000"/>
            </a:spcAft>
            <a:buNone/>
          </a:pPr>
          <a:r>
            <a:rPr lang="en-GB" sz="1700" b="1" i="0" kern="1200"/>
            <a:t>Usage</a:t>
          </a:r>
          <a:r>
            <a:rPr lang="en-GB" sz="1700" b="0" i="0" kern="1200"/>
            <a:t>: Configured to trigger builds automatically on code commits, run tests, and deploy artifacts.</a:t>
          </a:r>
          <a:endParaRPr lang="en-US" sz="1700" kern="1200"/>
        </a:p>
      </dsp:txBody>
      <dsp:txXfrm>
        <a:off x="5437679" y="2470781"/>
        <a:ext cx="4320000" cy="21361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ED3E48-EAA3-44D8-B2AA-96C18B55E358}">
      <dsp:nvSpPr>
        <dsp:cNvPr id="0" name=""/>
        <dsp:cNvSpPr/>
      </dsp:nvSpPr>
      <dsp:spPr>
        <a:xfrm>
          <a:off x="2259155" y="0"/>
          <a:ext cx="1509048" cy="14720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45D695-7BD4-40BB-9714-287A32C08BD0}">
      <dsp:nvSpPr>
        <dsp:cNvPr id="0" name=""/>
        <dsp:cNvSpPr/>
      </dsp:nvSpPr>
      <dsp:spPr>
        <a:xfrm>
          <a:off x="857896" y="1646295"/>
          <a:ext cx="4311566" cy="630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GB" sz="3600" b="1" i="0" kern="1200"/>
            <a:t>Docker</a:t>
          </a:r>
          <a:r>
            <a:rPr lang="en-GB" sz="3600" b="0" i="0" kern="1200"/>
            <a:t>:</a:t>
          </a:r>
          <a:endParaRPr lang="en-US" sz="3600" kern="1200"/>
        </a:p>
      </dsp:txBody>
      <dsp:txXfrm>
        <a:off x="857896" y="1646295"/>
        <a:ext cx="4311566" cy="630885"/>
      </dsp:txXfrm>
    </dsp:sp>
    <dsp:sp modelId="{6BFFCDF8-98B5-4FA3-B1AE-F0A3D77CDE22}">
      <dsp:nvSpPr>
        <dsp:cNvPr id="0" name=""/>
        <dsp:cNvSpPr/>
      </dsp:nvSpPr>
      <dsp:spPr>
        <a:xfrm>
          <a:off x="857896" y="2358217"/>
          <a:ext cx="4311566" cy="1799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GB" sz="1700" b="1" i="0" kern="1200"/>
            <a:t>Purpose</a:t>
          </a:r>
          <a:r>
            <a:rPr lang="en-GB" sz="1700" b="0" i="0" kern="1200"/>
            <a:t>: Containerizes applications for consistent deployment.</a:t>
          </a:r>
          <a:endParaRPr lang="en-US" sz="1700" kern="1200"/>
        </a:p>
        <a:p>
          <a:pPr marL="0" lvl="0" indent="0" algn="ctr" defTabSz="755650">
            <a:lnSpc>
              <a:spcPct val="90000"/>
            </a:lnSpc>
            <a:spcBef>
              <a:spcPct val="0"/>
            </a:spcBef>
            <a:spcAft>
              <a:spcPct val="35000"/>
            </a:spcAft>
            <a:buNone/>
          </a:pPr>
          <a:r>
            <a:rPr lang="en-GB" sz="1700" b="1" i="0" kern="1200"/>
            <a:t>Key Features</a:t>
          </a:r>
          <a:r>
            <a:rPr lang="en-GB" sz="1700" b="0" i="0" kern="1200"/>
            <a:t>: Containerization, isolation, and scalability.</a:t>
          </a:r>
          <a:endParaRPr lang="en-US" sz="1700" kern="1200"/>
        </a:p>
        <a:p>
          <a:pPr marL="0" lvl="0" indent="0" algn="ctr" defTabSz="755650">
            <a:lnSpc>
              <a:spcPct val="90000"/>
            </a:lnSpc>
            <a:spcBef>
              <a:spcPct val="0"/>
            </a:spcBef>
            <a:spcAft>
              <a:spcPct val="35000"/>
            </a:spcAft>
            <a:buNone/>
          </a:pPr>
          <a:r>
            <a:rPr lang="en-GB" sz="1700" b="1" i="0" kern="1200"/>
            <a:t>Usage</a:t>
          </a:r>
          <a:r>
            <a:rPr lang="en-GB" sz="1700" b="0" i="0" kern="1200"/>
            <a:t>: Used to create container images of the application, ensuring consistency across different environments.</a:t>
          </a:r>
          <a:endParaRPr lang="en-US" sz="1700" kern="1200"/>
        </a:p>
      </dsp:txBody>
      <dsp:txXfrm>
        <a:off x="857896" y="2358217"/>
        <a:ext cx="4311566" cy="1799446"/>
      </dsp:txXfrm>
    </dsp:sp>
    <dsp:sp modelId="{F8834AF2-6878-4598-BD8D-8DE70F54F49A}">
      <dsp:nvSpPr>
        <dsp:cNvPr id="0" name=""/>
        <dsp:cNvSpPr/>
      </dsp:nvSpPr>
      <dsp:spPr>
        <a:xfrm>
          <a:off x="7325246" y="0"/>
          <a:ext cx="1509048" cy="14720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2148EC-5895-44C1-AB94-2EAE57FFAC41}">
      <dsp:nvSpPr>
        <dsp:cNvPr id="0" name=""/>
        <dsp:cNvSpPr/>
      </dsp:nvSpPr>
      <dsp:spPr>
        <a:xfrm>
          <a:off x="5923987" y="1646295"/>
          <a:ext cx="4311566" cy="630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GB" sz="3600" b="1" i="0" kern="1200"/>
            <a:t>Trivy</a:t>
          </a:r>
          <a:r>
            <a:rPr lang="en-GB" sz="3600" b="0" i="0" kern="1200"/>
            <a:t>:</a:t>
          </a:r>
          <a:endParaRPr lang="en-US" sz="3600" kern="1200"/>
        </a:p>
      </dsp:txBody>
      <dsp:txXfrm>
        <a:off x="5923987" y="1646295"/>
        <a:ext cx="4311566" cy="630885"/>
      </dsp:txXfrm>
    </dsp:sp>
    <dsp:sp modelId="{60F5921F-1311-479B-A71A-8F786CA06FEA}">
      <dsp:nvSpPr>
        <dsp:cNvPr id="0" name=""/>
        <dsp:cNvSpPr/>
      </dsp:nvSpPr>
      <dsp:spPr>
        <a:xfrm>
          <a:off x="5923987" y="2358217"/>
          <a:ext cx="4311566" cy="1799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GB" sz="1700" b="1" i="0" kern="1200"/>
            <a:t>Purpose</a:t>
          </a:r>
          <a:r>
            <a:rPr lang="en-GB" sz="1700" b="0" i="0" kern="1200"/>
            <a:t>: Scans containers for vulnerabilities.</a:t>
          </a:r>
          <a:endParaRPr lang="en-US" sz="1700" kern="1200"/>
        </a:p>
        <a:p>
          <a:pPr marL="0" lvl="0" indent="0" algn="ctr" defTabSz="755650">
            <a:lnSpc>
              <a:spcPct val="90000"/>
            </a:lnSpc>
            <a:spcBef>
              <a:spcPct val="0"/>
            </a:spcBef>
            <a:spcAft>
              <a:spcPct val="35000"/>
            </a:spcAft>
            <a:buNone/>
          </a:pPr>
          <a:r>
            <a:rPr lang="en-GB" sz="1700" b="1" i="0" kern="1200"/>
            <a:t>Key Features</a:t>
          </a:r>
          <a:r>
            <a:rPr lang="en-GB" sz="1700" b="0" i="0" kern="1200"/>
            <a:t>: Vulnerability scanning, compliance checks, and integration with CI/CD pipelines.</a:t>
          </a:r>
          <a:endParaRPr lang="en-US" sz="1700" kern="1200"/>
        </a:p>
        <a:p>
          <a:pPr marL="0" lvl="0" indent="0" algn="ctr" defTabSz="755650">
            <a:lnSpc>
              <a:spcPct val="90000"/>
            </a:lnSpc>
            <a:spcBef>
              <a:spcPct val="0"/>
            </a:spcBef>
            <a:spcAft>
              <a:spcPct val="35000"/>
            </a:spcAft>
            <a:buNone/>
          </a:pPr>
          <a:r>
            <a:rPr lang="en-GB" sz="1700" b="1" i="0" kern="1200"/>
            <a:t>Usage</a:t>
          </a:r>
          <a:r>
            <a:rPr lang="en-GB" sz="1700" b="0" i="0" kern="1200"/>
            <a:t>: Integrated into the pipeline to scan Docker images for vulnerabilities before deployment.</a:t>
          </a:r>
          <a:endParaRPr lang="en-US" sz="1700" kern="1200"/>
        </a:p>
      </dsp:txBody>
      <dsp:txXfrm>
        <a:off x="5923987" y="2358217"/>
        <a:ext cx="4311566" cy="179944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4CAD36-6FA6-40B1-B6C3-2B36DB37AFBC}" type="datetimeFigureOut">
              <a:rPr lang="en-GB" smtClean="0"/>
              <a:t>28/10/2024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43855C-F365-4A12-ACC7-42F728261A6F}" type="slidenum">
              <a:rPr lang="en-GB" smtClean="0"/>
              <a:t>‹#›</a:t>
            </a:fld>
            <a:endParaRPr lang="en-GB"/>
          </a:p>
        </p:txBody>
      </p:sp>
    </p:spTree>
    <p:extLst>
      <p:ext uri="{BB962C8B-B14F-4D97-AF65-F5344CB8AC3E}">
        <p14:creationId xmlns:p14="http://schemas.microsoft.com/office/powerpoint/2010/main" val="205869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843855C-F365-4A12-ACC7-42F728261A6F}" type="slidenum">
              <a:rPr lang="en-GB" smtClean="0"/>
              <a:t>2</a:t>
            </a:fld>
            <a:endParaRPr lang="en-GB"/>
          </a:p>
        </p:txBody>
      </p:sp>
    </p:spTree>
    <p:extLst>
      <p:ext uri="{BB962C8B-B14F-4D97-AF65-F5344CB8AC3E}">
        <p14:creationId xmlns:p14="http://schemas.microsoft.com/office/powerpoint/2010/main" val="2291561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95804-3F87-2A46-E891-142CFAA6A2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2291AEA-A108-9E18-41C1-52B9245B10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E278020-B8DC-4683-1CA8-CE3B8FC91ED7}"/>
              </a:ext>
            </a:extLst>
          </p:cNvPr>
          <p:cNvSpPr>
            <a:spLocks noGrp="1"/>
          </p:cNvSpPr>
          <p:nvPr>
            <p:ph type="dt" sz="half" idx="10"/>
          </p:nvPr>
        </p:nvSpPr>
        <p:spPr/>
        <p:txBody>
          <a:bodyPr/>
          <a:lstStyle/>
          <a:p>
            <a:fld id="{CDCFB225-AAF8-49B2-8736-7930E1E1CD0C}" type="datetimeFigureOut">
              <a:rPr lang="en-GB" smtClean="0"/>
              <a:t>28/10/2024</a:t>
            </a:fld>
            <a:endParaRPr lang="en-GB"/>
          </a:p>
        </p:txBody>
      </p:sp>
      <p:sp>
        <p:nvSpPr>
          <p:cNvPr id="5" name="Footer Placeholder 4">
            <a:extLst>
              <a:ext uri="{FF2B5EF4-FFF2-40B4-BE49-F238E27FC236}">
                <a16:creationId xmlns:a16="http://schemas.microsoft.com/office/drawing/2014/main" id="{9565FC8A-C5E5-5258-9D94-B7551E36197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D868D62-08A4-2AA3-821E-6D064E2470D3}"/>
              </a:ext>
            </a:extLst>
          </p:cNvPr>
          <p:cNvSpPr>
            <a:spLocks noGrp="1"/>
          </p:cNvSpPr>
          <p:nvPr>
            <p:ph type="sldNum" sz="quarter" idx="12"/>
          </p:nvPr>
        </p:nvSpPr>
        <p:spPr/>
        <p:txBody>
          <a:bodyPr/>
          <a:lstStyle/>
          <a:p>
            <a:fld id="{07CBE625-1C2F-420C-84B0-D6ED1DE92DF7}" type="slidenum">
              <a:rPr lang="en-GB" smtClean="0"/>
              <a:t>‹#›</a:t>
            </a:fld>
            <a:endParaRPr lang="en-GB"/>
          </a:p>
        </p:txBody>
      </p:sp>
    </p:spTree>
    <p:extLst>
      <p:ext uri="{BB962C8B-B14F-4D97-AF65-F5344CB8AC3E}">
        <p14:creationId xmlns:p14="http://schemas.microsoft.com/office/powerpoint/2010/main" val="4233565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03E24-6AB3-EF6E-2B9C-72905A51703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EBE09CA-EF37-9E7F-2076-1E30504F61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B9FAC3-0CB8-6895-7EC7-53675DEC3D70}"/>
              </a:ext>
            </a:extLst>
          </p:cNvPr>
          <p:cNvSpPr>
            <a:spLocks noGrp="1"/>
          </p:cNvSpPr>
          <p:nvPr>
            <p:ph type="dt" sz="half" idx="10"/>
          </p:nvPr>
        </p:nvSpPr>
        <p:spPr/>
        <p:txBody>
          <a:bodyPr/>
          <a:lstStyle/>
          <a:p>
            <a:fld id="{CDCFB225-AAF8-49B2-8736-7930E1E1CD0C}" type="datetimeFigureOut">
              <a:rPr lang="en-GB" smtClean="0"/>
              <a:t>28/10/2024</a:t>
            </a:fld>
            <a:endParaRPr lang="en-GB"/>
          </a:p>
        </p:txBody>
      </p:sp>
      <p:sp>
        <p:nvSpPr>
          <p:cNvPr id="5" name="Footer Placeholder 4">
            <a:extLst>
              <a:ext uri="{FF2B5EF4-FFF2-40B4-BE49-F238E27FC236}">
                <a16:creationId xmlns:a16="http://schemas.microsoft.com/office/drawing/2014/main" id="{89D77A17-56BE-70D0-386E-5092180ADDC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A48595-34EE-0E9E-1B81-0DCE60692A7F}"/>
              </a:ext>
            </a:extLst>
          </p:cNvPr>
          <p:cNvSpPr>
            <a:spLocks noGrp="1"/>
          </p:cNvSpPr>
          <p:nvPr>
            <p:ph type="sldNum" sz="quarter" idx="12"/>
          </p:nvPr>
        </p:nvSpPr>
        <p:spPr/>
        <p:txBody>
          <a:bodyPr/>
          <a:lstStyle/>
          <a:p>
            <a:fld id="{07CBE625-1C2F-420C-84B0-D6ED1DE92DF7}" type="slidenum">
              <a:rPr lang="en-GB" smtClean="0"/>
              <a:t>‹#›</a:t>
            </a:fld>
            <a:endParaRPr lang="en-GB"/>
          </a:p>
        </p:txBody>
      </p:sp>
    </p:spTree>
    <p:extLst>
      <p:ext uri="{BB962C8B-B14F-4D97-AF65-F5344CB8AC3E}">
        <p14:creationId xmlns:p14="http://schemas.microsoft.com/office/powerpoint/2010/main" val="1835993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2EB0AF-8D8E-7591-2ABD-A564BCF49C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C7D9F3D-94DA-4601-1AB6-46CB2FEE4E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DEC47F-ABC6-6216-9EEA-492C8A0C24D0}"/>
              </a:ext>
            </a:extLst>
          </p:cNvPr>
          <p:cNvSpPr>
            <a:spLocks noGrp="1"/>
          </p:cNvSpPr>
          <p:nvPr>
            <p:ph type="dt" sz="half" idx="10"/>
          </p:nvPr>
        </p:nvSpPr>
        <p:spPr/>
        <p:txBody>
          <a:bodyPr/>
          <a:lstStyle/>
          <a:p>
            <a:fld id="{CDCFB225-AAF8-49B2-8736-7930E1E1CD0C}" type="datetimeFigureOut">
              <a:rPr lang="en-GB" smtClean="0"/>
              <a:t>28/10/2024</a:t>
            </a:fld>
            <a:endParaRPr lang="en-GB"/>
          </a:p>
        </p:txBody>
      </p:sp>
      <p:sp>
        <p:nvSpPr>
          <p:cNvPr id="5" name="Footer Placeholder 4">
            <a:extLst>
              <a:ext uri="{FF2B5EF4-FFF2-40B4-BE49-F238E27FC236}">
                <a16:creationId xmlns:a16="http://schemas.microsoft.com/office/drawing/2014/main" id="{6CF1FC85-CFED-6131-7C75-3B654B79035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F13D0C-27BF-1483-FEF3-DC50B489AC5C}"/>
              </a:ext>
            </a:extLst>
          </p:cNvPr>
          <p:cNvSpPr>
            <a:spLocks noGrp="1"/>
          </p:cNvSpPr>
          <p:nvPr>
            <p:ph type="sldNum" sz="quarter" idx="12"/>
          </p:nvPr>
        </p:nvSpPr>
        <p:spPr/>
        <p:txBody>
          <a:bodyPr/>
          <a:lstStyle/>
          <a:p>
            <a:fld id="{07CBE625-1C2F-420C-84B0-D6ED1DE92DF7}" type="slidenum">
              <a:rPr lang="en-GB" smtClean="0"/>
              <a:t>‹#›</a:t>
            </a:fld>
            <a:endParaRPr lang="en-GB"/>
          </a:p>
        </p:txBody>
      </p:sp>
    </p:spTree>
    <p:extLst>
      <p:ext uri="{BB962C8B-B14F-4D97-AF65-F5344CB8AC3E}">
        <p14:creationId xmlns:p14="http://schemas.microsoft.com/office/powerpoint/2010/main" val="626568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92D2-A082-5F39-8032-00BA895EEDA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F43608F-49F0-CD33-4FC3-45103A8AA8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12D341F-3ECB-CCD8-88D5-67F3F3054F66}"/>
              </a:ext>
            </a:extLst>
          </p:cNvPr>
          <p:cNvSpPr>
            <a:spLocks noGrp="1"/>
          </p:cNvSpPr>
          <p:nvPr>
            <p:ph type="dt" sz="half" idx="10"/>
          </p:nvPr>
        </p:nvSpPr>
        <p:spPr/>
        <p:txBody>
          <a:bodyPr/>
          <a:lstStyle/>
          <a:p>
            <a:fld id="{CDCFB225-AAF8-49B2-8736-7930E1E1CD0C}" type="datetimeFigureOut">
              <a:rPr lang="en-GB" smtClean="0"/>
              <a:t>28/10/2024</a:t>
            </a:fld>
            <a:endParaRPr lang="en-GB"/>
          </a:p>
        </p:txBody>
      </p:sp>
      <p:sp>
        <p:nvSpPr>
          <p:cNvPr id="5" name="Footer Placeholder 4">
            <a:extLst>
              <a:ext uri="{FF2B5EF4-FFF2-40B4-BE49-F238E27FC236}">
                <a16:creationId xmlns:a16="http://schemas.microsoft.com/office/drawing/2014/main" id="{62E4D73C-1373-85B0-AD90-CF62A03810F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4097771-2EF7-5542-4AE9-1C0366FB1175}"/>
              </a:ext>
            </a:extLst>
          </p:cNvPr>
          <p:cNvSpPr>
            <a:spLocks noGrp="1"/>
          </p:cNvSpPr>
          <p:nvPr>
            <p:ph type="sldNum" sz="quarter" idx="12"/>
          </p:nvPr>
        </p:nvSpPr>
        <p:spPr/>
        <p:txBody>
          <a:bodyPr/>
          <a:lstStyle/>
          <a:p>
            <a:fld id="{07CBE625-1C2F-420C-84B0-D6ED1DE92DF7}" type="slidenum">
              <a:rPr lang="en-GB" smtClean="0"/>
              <a:t>‹#›</a:t>
            </a:fld>
            <a:endParaRPr lang="en-GB"/>
          </a:p>
        </p:txBody>
      </p:sp>
    </p:spTree>
    <p:extLst>
      <p:ext uri="{BB962C8B-B14F-4D97-AF65-F5344CB8AC3E}">
        <p14:creationId xmlns:p14="http://schemas.microsoft.com/office/powerpoint/2010/main" val="1326741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DACF8-EF00-698B-E774-C422C7E6F1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E33AB76-A6D6-E97A-9EDA-8DAD373B66F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7925DB-9096-A28E-B028-21E734D0ED1C}"/>
              </a:ext>
            </a:extLst>
          </p:cNvPr>
          <p:cNvSpPr>
            <a:spLocks noGrp="1"/>
          </p:cNvSpPr>
          <p:nvPr>
            <p:ph type="dt" sz="half" idx="10"/>
          </p:nvPr>
        </p:nvSpPr>
        <p:spPr/>
        <p:txBody>
          <a:bodyPr/>
          <a:lstStyle/>
          <a:p>
            <a:fld id="{CDCFB225-AAF8-49B2-8736-7930E1E1CD0C}" type="datetimeFigureOut">
              <a:rPr lang="en-GB" smtClean="0"/>
              <a:t>28/10/2024</a:t>
            </a:fld>
            <a:endParaRPr lang="en-GB"/>
          </a:p>
        </p:txBody>
      </p:sp>
      <p:sp>
        <p:nvSpPr>
          <p:cNvPr id="5" name="Footer Placeholder 4">
            <a:extLst>
              <a:ext uri="{FF2B5EF4-FFF2-40B4-BE49-F238E27FC236}">
                <a16:creationId xmlns:a16="http://schemas.microsoft.com/office/drawing/2014/main" id="{F2E23C81-22C4-D0E1-4397-A7CADFFB8B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38F5AE6-33AD-E619-AC9B-B360A1E1CA08}"/>
              </a:ext>
            </a:extLst>
          </p:cNvPr>
          <p:cNvSpPr>
            <a:spLocks noGrp="1"/>
          </p:cNvSpPr>
          <p:nvPr>
            <p:ph type="sldNum" sz="quarter" idx="12"/>
          </p:nvPr>
        </p:nvSpPr>
        <p:spPr/>
        <p:txBody>
          <a:bodyPr/>
          <a:lstStyle/>
          <a:p>
            <a:fld id="{07CBE625-1C2F-420C-84B0-D6ED1DE92DF7}" type="slidenum">
              <a:rPr lang="en-GB" smtClean="0"/>
              <a:t>‹#›</a:t>
            </a:fld>
            <a:endParaRPr lang="en-GB"/>
          </a:p>
        </p:txBody>
      </p:sp>
    </p:spTree>
    <p:extLst>
      <p:ext uri="{BB962C8B-B14F-4D97-AF65-F5344CB8AC3E}">
        <p14:creationId xmlns:p14="http://schemas.microsoft.com/office/powerpoint/2010/main" val="1925402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9A75E-7CAE-B53A-1223-5B825F28A9A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6ADF88-4727-5898-73B0-C8E461D8E1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9AB856D-6952-5FD6-2751-93C26BEA7B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FDB2FDA-EAB9-6E09-A9DE-21676B4170C3}"/>
              </a:ext>
            </a:extLst>
          </p:cNvPr>
          <p:cNvSpPr>
            <a:spLocks noGrp="1"/>
          </p:cNvSpPr>
          <p:nvPr>
            <p:ph type="dt" sz="half" idx="10"/>
          </p:nvPr>
        </p:nvSpPr>
        <p:spPr/>
        <p:txBody>
          <a:bodyPr/>
          <a:lstStyle/>
          <a:p>
            <a:fld id="{CDCFB225-AAF8-49B2-8736-7930E1E1CD0C}" type="datetimeFigureOut">
              <a:rPr lang="en-GB" smtClean="0"/>
              <a:t>28/10/2024</a:t>
            </a:fld>
            <a:endParaRPr lang="en-GB"/>
          </a:p>
        </p:txBody>
      </p:sp>
      <p:sp>
        <p:nvSpPr>
          <p:cNvPr id="6" name="Footer Placeholder 5">
            <a:extLst>
              <a:ext uri="{FF2B5EF4-FFF2-40B4-BE49-F238E27FC236}">
                <a16:creationId xmlns:a16="http://schemas.microsoft.com/office/drawing/2014/main" id="{5DCE9F4C-761B-B8C1-0E59-6351A1D4861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B426B52-1A1D-42FB-5101-1AF53F7A93BA}"/>
              </a:ext>
            </a:extLst>
          </p:cNvPr>
          <p:cNvSpPr>
            <a:spLocks noGrp="1"/>
          </p:cNvSpPr>
          <p:nvPr>
            <p:ph type="sldNum" sz="quarter" idx="12"/>
          </p:nvPr>
        </p:nvSpPr>
        <p:spPr/>
        <p:txBody>
          <a:bodyPr/>
          <a:lstStyle/>
          <a:p>
            <a:fld id="{07CBE625-1C2F-420C-84B0-D6ED1DE92DF7}" type="slidenum">
              <a:rPr lang="en-GB" smtClean="0"/>
              <a:t>‹#›</a:t>
            </a:fld>
            <a:endParaRPr lang="en-GB"/>
          </a:p>
        </p:txBody>
      </p:sp>
    </p:spTree>
    <p:extLst>
      <p:ext uri="{BB962C8B-B14F-4D97-AF65-F5344CB8AC3E}">
        <p14:creationId xmlns:p14="http://schemas.microsoft.com/office/powerpoint/2010/main" val="4257303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6D9F6-78CC-3203-1CE0-472BEA5ACCD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0AFB1B-3599-EACE-9AD1-D48615C7F0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C1408D-6453-DAC6-99AD-B9D3695CA8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14546FD-7D22-4A0A-B5D1-720563085A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827777-DDA6-2887-1236-49D8CB6D34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D0D8B71-E4EA-1D4C-ACA8-EA849F26EE50}"/>
              </a:ext>
            </a:extLst>
          </p:cNvPr>
          <p:cNvSpPr>
            <a:spLocks noGrp="1"/>
          </p:cNvSpPr>
          <p:nvPr>
            <p:ph type="dt" sz="half" idx="10"/>
          </p:nvPr>
        </p:nvSpPr>
        <p:spPr/>
        <p:txBody>
          <a:bodyPr/>
          <a:lstStyle/>
          <a:p>
            <a:fld id="{CDCFB225-AAF8-49B2-8736-7930E1E1CD0C}" type="datetimeFigureOut">
              <a:rPr lang="en-GB" smtClean="0"/>
              <a:t>28/10/2024</a:t>
            </a:fld>
            <a:endParaRPr lang="en-GB"/>
          </a:p>
        </p:txBody>
      </p:sp>
      <p:sp>
        <p:nvSpPr>
          <p:cNvPr id="8" name="Footer Placeholder 7">
            <a:extLst>
              <a:ext uri="{FF2B5EF4-FFF2-40B4-BE49-F238E27FC236}">
                <a16:creationId xmlns:a16="http://schemas.microsoft.com/office/drawing/2014/main" id="{401029C9-AD64-67CF-74D0-925D35FEF12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584056D-6DF0-262F-36CD-733788F2FBA2}"/>
              </a:ext>
            </a:extLst>
          </p:cNvPr>
          <p:cNvSpPr>
            <a:spLocks noGrp="1"/>
          </p:cNvSpPr>
          <p:nvPr>
            <p:ph type="sldNum" sz="quarter" idx="12"/>
          </p:nvPr>
        </p:nvSpPr>
        <p:spPr/>
        <p:txBody>
          <a:bodyPr/>
          <a:lstStyle/>
          <a:p>
            <a:fld id="{07CBE625-1C2F-420C-84B0-D6ED1DE92DF7}" type="slidenum">
              <a:rPr lang="en-GB" smtClean="0"/>
              <a:t>‹#›</a:t>
            </a:fld>
            <a:endParaRPr lang="en-GB"/>
          </a:p>
        </p:txBody>
      </p:sp>
    </p:spTree>
    <p:extLst>
      <p:ext uri="{BB962C8B-B14F-4D97-AF65-F5344CB8AC3E}">
        <p14:creationId xmlns:p14="http://schemas.microsoft.com/office/powerpoint/2010/main" val="673538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BDF69-0097-9819-1F1A-F6F3E567430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BA1E8FF-7110-B114-B32E-671ACFF0DE60}"/>
              </a:ext>
            </a:extLst>
          </p:cNvPr>
          <p:cNvSpPr>
            <a:spLocks noGrp="1"/>
          </p:cNvSpPr>
          <p:nvPr>
            <p:ph type="dt" sz="half" idx="10"/>
          </p:nvPr>
        </p:nvSpPr>
        <p:spPr/>
        <p:txBody>
          <a:bodyPr/>
          <a:lstStyle/>
          <a:p>
            <a:fld id="{CDCFB225-AAF8-49B2-8736-7930E1E1CD0C}" type="datetimeFigureOut">
              <a:rPr lang="en-GB" smtClean="0"/>
              <a:t>28/10/2024</a:t>
            </a:fld>
            <a:endParaRPr lang="en-GB"/>
          </a:p>
        </p:txBody>
      </p:sp>
      <p:sp>
        <p:nvSpPr>
          <p:cNvPr id="4" name="Footer Placeholder 3">
            <a:extLst>
              <a:ext uri="{FF2B5EF4-FFF2-40B4-BE49-F238E27FC236}">
                <a16:creationId xmlns:a16="http://schemas.microsoft.com/office/drawing/2014/main" id="{CA076C30-1189-B6FD-E03A-F0020AC9079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EBD6976-6E91-4A51-2C4F-5B1DAD1E761C}"/>
              </a:ext>
            </a:extLst>
          </p:cNvPr>
          <p:cNvSpPr>
            <a:spLocks noGrp="1"/>
          </p:cNvSpPr>
          <p:nvPr>
            <p:ph type="sldNum" sz="quarter" idx="12"/>
          </p:nvPr>
        </p:nvSpPr>
        <p:spPr/>
        <p:txBody>
          <a:bodyPr/>
          <a:lstStyle/>
          <a:p>
            <a:fld id="{07CBE625-1C2F-420C-84B0-D6ED1DE92DF7}" type="slidenum">
              <a:rPr lang="en-GB" smtClean="0"/>
              <a:t>‹#›</a:t>
            </a:fld>
            <a:endParaRPr lang="en-GB"/>
          </a:p>
        </p:txBody>
      </p:sp>
    </p:spTree>
    <p:extLst>
      <p:ext uri="{BB962C8B-B14F-4D97-AF65-F5344CB8AC3E}">
        <p14:creationId xmlns:p14="http://schemas.microsoft.com/office/powerpoint/2010/main" val="1769283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F36B5C-DC7F-224A-76AE-5068B7FE5CB5}"/>
              </a:ext>
            </a:extLst>
          </p:cNvPr>
          <p:cNvSpPr>
            <a:spLocks noGrp="1"/>
          </p:cNvSpPr>
          <p:nvPr>
            <p:ph type="dt" sz="half" idx="10"/>
          </p:nvPr>
        </p:nvSpPr>
        <p:spPr/>
        <p:txBody>
          <a:bodyPr/>
          <a:lstStyle/>
          <a:p>
            <a:fld id="{CDCFB225-AAF8-49B2-8736-7930E1E1CD0C}" type="datetimeFigureOut">
              <a:rPr lang="en-GB" smtClean="0"/>
              <a:t>28/10/2024</a:t>
            </a:fld>
            <a:endParaRPr lang="en-GB"/>
          </a:p>
        </p:txBody>
      </p:sp>
      <p:sp>
        <p:nvSpPr>
          <p:cNvPr id="3" name="Footer Placeholder 2">
            <a:extLst>
              <a:ext uri="{FF2B5EF4-FFF2-40B4-BE49-F238E27FC236}">
                <a16:creationId xmlns:a16="http://schemas.microsoft.com/office/drawing/2014/main" id="{601ECC48-65A1-66DD-C1DA-AF95913648F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FC8A98D-4C68-1DB6-61F1-716EBCFE02DF}"/>
              </a:ext>
            </a:extLst>
          </p:cNvPr>
          <p:cNvSpPr>
            <a:spLocks noGrp="1"/>
          </p:cNvSpPr>
          <p:nvPr>
            <p:ph type="sldNum" sz="quarter" idx="12"/>
          </p:nvPr>
        </p:nvSpPr>
        <p:spPr/>
        <p:txBody>
          <a:bodyPr/>
          <a:lstStyle/>
          <a:p>
            <a:fld id="{07CBE625-1C2F-420C-84B0-D6ED1DE92DF7}" type="slidenum">
              <a:rPr lang="en-GB" smtClean="0"/>
              <a:t>‹#›</a:t>
            </a:fld>
            <a:endParaRPr lang="en-GB"/>
          </a:p>
        </p:txBody>
      </p:sp>
    </p:spTree>
    <p:extLst>
      <p:ext uri="{BB962C8B-B14F-4D97-AF65-F5344CB8AC3E}">
        <p14:creationId xmlns:p14="http://schemas.microsoft.com/office/powerpoint/2010/main" val="107783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24DAF-534D-B4EA-C74B-3865C1543C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696DBF9-E471-8032-8D6F-18D0ABA6ED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B338328-5B7E-3E47-A09E-7B7C692881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9A3C9E-D53D-5E4E-4A4A-9E2D2368E3BC}"/>
              </a:ext>
            </a:extLst>
          </p:cNvPr>
          <p:cNvSpPr>
            <a:spLocks noGrp="1"/>
          </p:cNvSpPr>
          <p:nvPr>
            <p:ph type="dt" sz="half" idx="10"/>
          </p:nvPr>
        </p:nvSpPr>
        <p:spPr/>
        <p:txBody>
          <a:bodyPr/>
          <a:lstStyle/>
          <a:p>
            <a:fld id="{CDCFB225-AAF8-49B2-8736-7930E1E1CD0C}" type="datetimeFigureOut">
              <a:rPr lang="en-GB" smtClean="0"/>
              <a:t>28/10/2024</a:t>
            </a:fld>
            <a:endParaRPr lang="en-GB"/>
          </a:p>
        </p:txBody>
      </p:sp>
      <p:sp>
        <p:nvSpPr>
          <p:cNvPr id="6" name="Footer Placeholder 5">
            <a:extLst>
              <a:ext uri="{FF2B5EF4-FFF2-40B4-BE49-F238E27FC236}">
                <a16:creationId xmlns:a16="http://schemas.microsoft.com/office/drawing/2014/main" id="{D6B138AB-78CA-DB43-6A94-60B26193CF3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7138354-C371-88F9-2062-8D00039046EC}"/>
              </a:ext>
            </a:extLst>
          </p:cNvPr>
          <p:cNvSpPr>
            <a:spLocks noGrp="1"/>
          </p:cNvSpPr>
          <p:nvPr>
            <p:ph type="sldNum" sz="quarter" idx="12"/>
          </p:nvPr>
        </p:nvSpPr>
        <p:spPr/>
        <p:txBody>
          <a:bodyPr/>
          <a:lstStyle/>
          <a:p>
            <a:fld id="{07CBE625-1C2F-420C-84B0-D6ED1DE92DF7}" type="slidenum">
              <a:rPr lang="en-GB" smtClean="0"/>
              <a:t>‹#›</a:t>
            </a:fld>
            <a:endParaRPr lang="en-GB"/>
          </a:p>
        </p:txBody>
      </p:sp>
    </p:spTree>
    <p:extLst>
      <p:ext uri="{BB962C8B-B14F-4D97-AF65-F5344CB8AC3E}">
        <p14:creationId xmlns:p14="http://schemas.microsoft.com/office/powerpoint/2010/main" val="665867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5703B-153B-CEE3-24AB-D61549FCE6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724B6F5-15AB-CA2A-E049-F12AC8F64B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5917402-845E-A22B-EA00-1C207E5742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6C1F08-7A0C-75E6-4DDC-90EB6CC00392}"/>
              </a:ext>
            </a:extLst>
          </p:cNvPr>
          <p:cNvSpPr>
            <a:spLocks noGrp="1"/>
          </p:cNvSpPr>
          <p:nvPr>
            <p:ph type="dt" sz="half" idx="10"/>
          </p:nvPr>
        </p:nvSpPr>
        <p:spPr/>
        <p:txBody>
          <a:bodyPr/>
          <a:lstStyle/>
          <a:p>
            <a:fld id="{CDCFB225-AAF8-49B2-8736-7930E1E1CD0C}" type="datetimeFigureOut">
              <a:rPr lang="en-GB" smtClean="0"/>
              <a:t>28/10/2024</a:t>
            </a:fld>
            <a:endParaRPr lang="en-GB"/>
          </a:p>
        </p:txBody>
      </p:sp>
      <p:sp>
        <p:nvSpPr>
          <p:cNvPr id="6" name="Footer Placeholder 5">
            <a:extLst>
              <a:ext uri="{FF2B5EF4-FFF2-40B4-BE49-F238E27FC236}">
                <a16:creationId xmlns:a16="http://schemas.microsoft.com/office/drawing/2014/main" id="{9B5A9F1A-243C-69ED-B56C-5DDA07D8093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A098DFC-91E9-8486-008D-6227A27D25FE}"/>
              </a:ext>
            </a:extLst>
          </p:cNvPr>
          <p:cNvSpPr>
            <a:spLocks noGrp="1"/>
          </p:cNvSpPr>
          <p:nvPr>
            <p:ph type="sldNum" sz="quarter" idx="12"/>
          </p:nvPr>
        </p:nvSpPr>
        <p:spPr/>
        <p:txBody>
          <a:bodyPr/>
          <a:lstStyle/>
          <a:p>
            <a:fld id="{07CBE625-1C2F-420C-84B0-D6ED1DE92DF7}" type="slidenum">
              <a:rPr lang="en-GB" smtClean="0"/>
              <a:t>‹#›</a:t>
            </a:fld>
            <a:endParaRPr lang="en-GB"/>
          </a:p>
        </p:txBody>
      </p:sp>
    </p:spTree>
    <p:extLst>
      <p:ext uri="{BB962C8B-B14F-4D97-AF65-F5344CB8AC3E}">
        <p14:creationId xmlns:p14="http://schemas.microsoft.com/office/powerpoint/2010/main" val="628784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F175C0-97C4-EE43-2158-9318D81441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76BC2B4-6990-D927-F47A-FFEADB04B5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0337BEB-D335-DD17-F5CE-E188140AD3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DCFB225-AAF8-49B2-8736-7930E1E1CD0C}" type="datetimeFigureOut">
              <a:rPr lang="en-GB" smtClean="0"/>
              <a:t>28/10/2024</a:t>
            </a:fld>
            <a:endParaRPr lang="en-GB"/>
          </a:p>
        </p:txBody>
      </p:sp>
      <p:sp>
        <p:nvSpPr>
          <p:cNvPr id="5" name="Footer Placeholder 4">
            <a:extLst>
              <a:ext uri="{FF2B5EF4-FFF2-40B4-BE49-F238E27FC236}">
                <a16:creationId xmlns:a16="http://schemas.microsoft.com/office/drawing/2014/main" id="{42F10F5C-1964-C9B2-5060-8F17B0A2C3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06091B90-60DE-B8AF-4015-E1FBB7E4B9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7CBE625-1C2F-420C-84B0-D6ED1DE92DF7}" type="slidenum">
              <a:rPr lang="en-GB" smtClean="0"/>
              <a:t>‹#›</a:t>
            </a:fld>
            <a:endParaRPr lang="en-GB"/>
          </a:p>
        </p:txBody>
      </p:sp>
    </p:spTree>
    <p:extLst>
      <p:ext uri="{BB962C8B-B14F-4D97-AF65-F5344CB8AC3E}">
        <p14:creationId xmlns:p14="http://schemas.microsoft.com/office/powerpoint/2010/main" val="3271074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123523-C80E-B391-9CD4-A34328646799}"/>
              </a:ext>
            </a:extLst>
          </p:cNvPr>
          <p:cNvSpPr>
            <a:spLocks noGrp="1"/>
          </p:cNvSpPr>
          <p:nvPr>
            <p:ph type="ctrTitle"/>
          </p:nvPr>
        </p:nvSpPr>
        <p:spPr>
          <a:xfrm>
            <a:off x="1386865" y="818984"/>
            <a:ext cx="6596245" cy="3268520"/>
          </a:xfrm>
        </p:spPr>
        <p:txBody>
          <a:bodyPr>
            <a:normAutofit fontScale="90000"/>
          </a:bodyPr>
          <a:lstStyle/>
          <a:p>
            <a:pPr algn="l"/>
            <a:r>
              <a:rPr lang="en-GB" sz="4800" dirty="0">
                <a:solidFill>
                  <a:srgbClr val="FFFFFF"/>
                </a:solidFill>
              </a:rPr>
              <a:t>DevOps Pipeline Implementation to Enhance Infotainment Software Delivery In Modern Vehicles. </a:t>
            </a:r>
          </a:p>
        </p:txBody>
      </p:sp>
      <p:sp>
        <p:nvSpPr>
          <p:cNvPr id="73" name="Rectangle 7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D021923-1DCB-C09C-5981-63BEDBA79DC3}"/>
              </a:ext>
            </a:extLst>
          </p:cNvPr>
          <p:cNvSpPr>
            <a:spLocks noGrp="1"/>
          </p:cNvSpPr>
          <p:nvPr>
            <p:ph type="subTitle" idx="1"/>
          </p:nvPr>
        </p:nvSpPr>
        <p:spPr>
          <a:xfrm>
            <a:off x="1386865" y="4906487"/>
            <a:ext cx="6332372" cy="1424841"/>
          </a:xfrm>
        </p:spPr>
        <p:txBody>
          <a:bodyPr>
            <a:noAutofit/>
          </a:bodyPr>
          <a:lstStyle/>
          <a:p>
            <a:pPr algn="l"/>
            <a:r>
              <a:rPr lang="en-GB" sz="2000" dirty="0">
                <a:solidFill>
                  <a:srgbClr val="FFFFFF"/>
                </a:solidFill>
              </a:rPr>
              <a:t>A Comprehensive Overview of Technologies and Use Case </a:t>
            </a:r>
          </a:p>
          <a:p>
            <a:pPr algn="l"/>
            <a:r>
              <a:rPr lang="en-GB" sz="2000" dirty="0">
                <a:solidFill>
                  <a:srgbClr val="FFFFFF"/>
                </a:solidFill>
              </a:rPr>
              <a:t>Presented By : Ashish Rahane</a:t>
            </a:r>
          </a:p>
          <a:p>
            <a:pPr algn="l"/>
            <a:r>
              <a:rPr lang="en-GB" sz="2000" dirty="0">
                <a:solidFill>
                  <a:srgbClr val="FFFFFF"/>
                </a:solidFill>
              </a:rPr>
              <a:t>In Guidance of : Shripad Sathe Sir, Nikhil Muley.</a:t>
            </a:r>
          </a:p>
        </p:txBody>
      </p:sp>
      <p:sp>
        <p:nvSpPr>
          <p:cNvPr id="74" name="Rectangle 73">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36965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93F382-A92B-5835-FF3A-743B94783D7B}"/>
              </a:ext>
            </a:extLst>
          </p:cNvPr>
          <p:cNvSpPr>
            <a:spLocks noGrp="1"/>
          </p:cNvSpPr>
          <p:nvPr>
            <p:ph idx="1"/>
          </p:nvPr>
        </p:nvSpPr>
        <p:spPr>
          <a:xfrm>
            <a:off x="838200" y="1929384"/>
            <a:ext cx="10515600" cy="4251960"/>
          </a:xfrm>
        </p:spPr>
        <p:txBody>
          <a:bodyPr>
            <a:normAutofit/>
          </a:bodyPr>
          <a:lstStyle/>
          <a:p>
            <a:pPr>
              <a:buFont typeface="Arial" panose="020B0604020202020204" pitchFamily="34" charset="0"/>
              <a:buChar char="•"/>
            </a:pPr>
            <a:r>
              <a:rPr lang="en-GB" sz="2200" b="1" i="0">
                <a:effectLst/>
                <a:latin typeface="-apple-system"/>
              </a:rPr>
              <a:t>Use Case</a:t>
            </a:r>
            <a:r>
              <a:rPr lang="en-GB" sz="2200" b="0" i="0">
                <a:effectLst/>
                <a:latin typeface="-apple-system"/>
              </a:rPr>
              <a:t>:</a:t>
            </a:r>
          </a:p>
          <a:p>
            <a:pPr marL="742950" lvl="1" indent="-285750">
              <a:buFont typeface="Arial" panose="020B0604020202020204" pitchFamily="34" charset="0"/>
              <a:buChar char="•"/>
            </a:pPr>
            <a:endParaRPr lang="en-GB" sz="2200" b="1" i="0">
              <a:effectLst/>
              <a:latin typeface="-apple-system"/>
            </a:endParaRPr>
          </a:p>
          <a:p>
            <a:pPr marL="742950" lvl="1" indent="-285750">
              <a:buFont typeface="Arial" panose="020B0604020202020204" pitchFamily="34" charset="0"/>
              <a:buChar char="•"/>
            </a:pPr>
            <a:endParaRPr lang="en-GB" sz="2200" b="1">
              <a:latin typeface="-apple-system"/>
            </a:endParaRPr>
          </a:p>
          <a:p>
            <a:pPr marL="742950" lvl="1" indent="-285750">
              <a:buFont typeface="Arial" panose="020B0604020202020204" pitchFamily="34" charset="0"/>
              <a:buChar char="•"/>
            </a:pPr>
            <a:r>
              <a:rPr lang="en-GB" sz="2200" b="1" i="0">
                <a:effectLst/>
                <a:latin typeface="-apple-system"/>
              </a:rPr>
              <a:t>Scenario</a:t>
            </a:r>
            <a:r>
              <a:rPr lang="en-GB" sz="2200" b="0" i="0">
                <a:effectLst/>
                <a:latin typeface="-apple-system"/>
              </a:rPr>
              <a:t>: The current manual deployment process for the car’s infotainment application is slow and error-prone.</a:t>
            </a:r>
          </a:p>
          <a:p>
            <a:pPr marL="457200" lvl="1" indent="0">
              <a:buNone/>
            </a:pPr>
            <a:endParaRPr lang="en-GB" sz="2200">
              <a:latin typeface="-apple-system"/>
            </a:endParaRPr>
          </a:p>
          <a:p>
            <a:pPr marL="742950" lvl="1" indent="-285750">
              <a:buFont typeface="Arial" panose="020B0604020202020204" pitchFamily="34" charset="0"/>
              <a:buChar char="•"/>
            </a:pPr>
            <a:endParaRPr lang="en-GB" sz="2200" b="0" i="0">
              <a:effectLst/>
              <a:latin typeface="-apple-system"/>
            </a:endParaRPr>
          </a:p>
          <a:p>
            <a:pPr marL="742950" lvl="1" indent="-285750">
              <a:buFont typeface="Arial" panose="020B0604020202020204" pitchFamily="34" charset="0"/>
              <a:buChar char="•"/>
            </a:pPr>
            <a:r>
              <a:rPr lang="en-GB" sz="2200" b="1" i="0">
                <a:effectLst/>
                <a:latin typeface="-apple-system"/>
              </a:rPr>
              <a:t>Solution</a:t>
            </a:r>
            <a:r>
              <a:rPr lang="en-GB" sz="2200" b="0" i="0">
                <a:effectLst/>
                <a:latin typeface="-apple-system"/>
              </a:rPr>
              <a:t>: Implementing a CI/CD pipeline automates these processes, significantly reducing deployment times and errors, and improving efficiency for developers.</a:t>
            </a:r>
          </a:p>
        </p:txBody>
      </p:sp>
    </p:spTree>
    <p:extLst>
      <p:ext uri="{BB962C8B-B14F-4D97-AF65-F5344CB8AC3E}">
        <p14:creationId xmlns:p14="http://schemas.microsoft.com/office/powerpoint/2010/main" val="15744627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AA12EABF-DDAD-5688-0E72-92F30ACBDF92}"/>
              </a:ext>
            </a:extLst>
          </p:cNvPr>
          <p:cNvSpPr>
            <a:spLocks noGrp="1"/>
          </p:cNvSpPr>
          <p:nvPr>
            <p:ph type="title"/>
          </p:nvPr>
        </p:nvSpPr>
        <p:spPr>
          <a:xfrm>
            <a:off x="635000" y="640823"/>
            <a:ext cx="3418659" cy="5583148"/>
          </a:xfrm>
        </p:spPr>
        <p:txBody>
          <a:bodyPr anchor="ctr">
            <a:normAutofit/>
          </a:bodyPr>
          <a:lstStyle/>
          <a:p>
            <a:r>
              <a:rPr lang="en-GB" sz="4200" b="1" i="0">
                <a:effectLst/>
                <a:latin typeface="-apple-system"/>
              </a:rPr>
              <a:t>Current Development Process</a:t>
            </a:r>
            <a:r>
              <a:rPr lang="en-GB" sz="4200" b="0" i="0">
                <a:effectLst/>
                <a:latin typeface="-apple-system"/>
              </a:rPr>
              <a:t>:</a:t>
            </a:r>
            <a:br>
              <a:rPr lang="en-GB" sz="4200" b="0" i="0">
                <a:effectLst/>
                <a:latin typeface="-apple-system"/>
              </a:rPr>
            </a:br>
            <a:endParaRPr lang="en-GB" sz="4200"/>
          </a:p>
        </p:txBody>
      </p:sp>
      <p:sp>
        <p:nvSpPr>
          <p:cNvPr id="14"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2">
            <a:extLst>
              <a:ext uri="{FF2B5EF4-FFF2-40B4-BE49-F238E27FC236}">
                <a16:creationId xmlns:a16="http://schemas.microsoft.com/office/drawing/2014/main" id="{2C709E80-D213-EBEC-D309-4F55650D3E78}"/>
              </a:ext>
            </a:extLst>
          </p:cNvPr>
          <p:cNvGraphicFramePr>
            <a:graphicFrameLocks noGrp="1"/>
          </p:cNvGraphicFramePr>
          <p:nvPr>
            <p:ph idx="1"/>
            <p:extLst>
              <p:ext uri="{D42A27DB-BD31-4B8C-83A1-F6EECF244321}">
                <p14:modId xmlns:p14="http://schemas.microsoft.com/office/powerpoint/2010/main" val="381715520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13526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26B635-9FB9-9FCC-1A7E-8B35AD0935B2}"/>
              </a:ext>
            </a:extLst>
          </p:cNvPr>
          <p:cNvSpPr>
            <a:spLocks noGrp="1"/>
          </p:cNvSpPr>
          <p:nvPr>
            <p:ph type="title"/>
          </p:nvPr>
        </p:nvSpPr>
        <p:spPr>
          <a:xfrm>
            <a:off x="841248" y="548640"/>
            <a:ext cx="3600860" cy="5431536"/>
          </a:xfrm>
        </p:spPr>
        <p:txBody>
          <a:bodyPr>
            <a:normAutofit/>
          </a:bodyPr>
          <a:lstStyle/>
          <a:p>
            <a:r>
              <a:rPr lang="en-GB" sz="5400" b="1" i="0">
                <a:effectLst/>
                <a:latin typeface="-apple-system"/>
              </a:rPr>
              <a:t>Benefits and Use Case of CI/CD Pipeline</a:t>
            </a:r>
            <a:br>
              <a:rPr lang="en-GB" sz="5400" b="1" i="0">
                <a:effectLst/>
                <a:latin typeface="-apple-system"/>
              </a:rPr>
            </a:br>
            <a:endParaRPr lang="en-GB" sz="5400"/>
          </a:p>
        </p:txBody>
      </p:sp>
      <p:sp>
        <p:nvSpPr>
          <p:cNvPr id="1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CCD454-9EAB-D49D-F356-868FFAE6DF81}"/>
              </a:ext>
            </a:extLst>
          </p:cNvPr>
          <p:cNvSpPr>
            <a:spLocks noGrp="1"/>
          </p:cNvSpPr>
          <p:nvPr>
            <p:ph idx="1"/>
          </p:nvPr>
        </p:nvSpPr>
        <p:spPr>
          <a:xfrm>
            <a:off x="5126418" y="552091"/>
            <a:ext cx="6224335" cy="5431536"/>
          </a:xfrm>
        </p:spPr>
        <p:txBody>
          <a:bodyPr anchor="ctr">
            <a:normAutofit lnSpcReduction="10000"/>
          </a:bodyPr>
          <a:lstStyle/>
          <a:p>
            <a:pPr marL="0" indent="0">
              <a:buNone/>
            </a:pPr>
            <a:endParaRPr lang="en-GB" sz="1700" b="0" i="0" dirty="0">
              <a:effectLst/>
              <a:latin typeface="-apple-system"/>
            </a:endParaRPr>
          </a:p>
          <a:p>
            <a:pPr marL="742950" lvl="1" indent="-285750">
              <a:buFont typeface="Arial" panose="020B0604020202020204" pitchFamily="34" charset="0"/>
              <a:buChar char="•"/>
            </a:pPr>
            <a:r>
              <a:rPr lang="en-GB" sz="2000" b="1" i="0" dirty="0">
                <a:effectLst/>
                <a:latin typeface="-apple-system"/>
              </a:rPr>
              <a:t>Automation</a:t>
            </a:r>
            <a:r>
              <a:rPr lang="en-GB" sz="2000" b="0" i="0" dirty="0">
                <a:effectLst/>
                <a:latin typeface="-apple-system"/>
              </a:rPr>
              <a:t>: Streamlines the build, test, and deployment processes, reducing manual tasks and errors.</a:t>
            </a:r>
          </a:p>
          <a:p>
            <a:pPr marL="742950" lvl="1" indent="-285750">
              <a:buFont typeface="Arial" panose="020B0604020202020204" pitchFamily="34" charset="0"/>
              <a:buChar char="•"/>
            </a:pPr>
            <a:endParaRPr lang="en-GB" sz="2000" b="0" i="0" dirty="0">
              <a:effectLst/>
              <a:latin typeface="-apple-system"/>
            </a:endParaRPr>
          </a:p>
          <a:p>
            <a:pPr marL="742950" lvl="1" indent="-285750">
              <a:buFont typeface="Arial" panose="020B0604020202020204" pitchFamily="34" charset="0"/>
              <a:buChar char="•"/>
            </a:pPr>
            <a:r>
              <a:rPr lang="en-GB" sz="2000" b="1" i="0" dirty="0">
                <a:effectLst/>
                <a:latin typeface="-apple-system"/>
              </a:rPr>
              <a:t>Continuous Integration/Continuous Deployment (CI/CD)</a:t>
            </a:r>
            <a:r>
              <a:rPr lang="en-GB" sz="2000" b="0" i="0" dirty="0">
                <a:effectLst/>
                <a:latin typeface="-apple-system"/>
              </a:rPr>
              <a:t>: Accelerates deployment cycles, allowing for faster delivery of updates and features.</a:t>
            </a:r>
          </a:p>
          <a:p>
            <a:pPr marL="742950" lvl="1" indent="-285750">
              <a:buFont typeface="Arial" panose="020B0604020202020204" pitchFamily="34" charset="0"/>
              <a:buChar char="•"/>
            </a:pPr>
            <a:endParaRPr lang="en-GB" sz="2000" b="0" i="0" dirty="0">
              <a:effectLst/>
              <a:latin typeface="-apple-system"/>
            </a:endParaRPr>
          </a:p>
          <a:p>
            <a:pPr marL="742950" lvl="1" indent="-285750">
              <a:buFont typeface="Arial" panose="020B0604020202020204" pitchFamily="34" charset="0"/>
              <a:buChar char="•"/>
            </a:pPr>
            <a:r>
              <a:rPr lang="en-GB" sz="2000" b="1" i="0" dirty="0">
                <a:effectLst/>
                <a:latin typeface="-apple-system"/>
              </a:rPr>
              <a:t>Improved Collaboration</a:t>
            </a:r>
            <a:r>
              <a:rPr lang="en-GB" sz="2000" b="0" i="0" dirty="0">
                <a:effectLst/>
                <a:latin typeface="-apple-system"/>
              </a:rPr>
              <a:t>: Enhances teamwork and communication between development and operations teams.</a:t>
            </a:r>
          </a:p>
          <a:p>
            <a:pPr marL="742950" lvl="1" indent="-285750">
              <a:buFont typeface="Arial" panose="020B0604020202020204" pitchFamily="34" charset="0"/>
              <a:buChar char="•"/>
            </a:pPr>
            <a:endParaRPr lang="en-GB" sz="2000" b="0" i="0" dirty="0">
              <a:effectLst/>
              <a:latin typeface="-apple-system"/>
            </a:endParaRPr>
          </a:p>
          <a:p>
            <a:pPr marL="742950" lvl="1" indent="-285750">
              <a:buFont typeface="Arial" panose="020B0604020202020204" pitchFamily="34" charset="0"/>
              <a:buChar char="•"/>
            </a:pPr>
            <a:r>
              <a:rPr lang="en-GB" sz="2000" b="1" i="0" dirty="0">
                <a:effectLst/>
                <a:latin typeface="-apple-system"/>
              </a:rPr>
              <a:t>Scalability</a:t>
            </a:r>
            <a:r>
              <a:rPr lang="en-GB" sz="2000" b="0" i="0" dirty="0">
                <a:effectLst/>
                <a:latin typeface="-apple-system"/>
              </a:rPr>
              <a:t>: Adapts to the growing complexity and size of the infotainment application.</a:t>
            </a:r>
          </a:p>
          <a:p>
            <a:pPr marL="742950" lvl="1" indent="-285750">
              <a:buFont typeface="Arial" panose="020B0604020202020204" pitchFamily="34" charset="0"/>
              <a:buChar char="•"/>
            </a:pPr>
            <a:endParaRPr lang="en-GB" sz="2000" b="0" i="0" dirty="0">
              <a:effectLst/>
              <a:latin typeface="-apple-system"/>
            </a:endParaRPr>
          </a:p>
          <a:p>
            <a:pPr marL="742950" lvl="1" indent="-285750">
              <a:buFont typeface="Arial" panose="020B0604020202020204" pitchFamily="34" charset="0"/>
              <a:buChar char="•"/>
            </a:pPr>
            <a:r>
              <a:rPr lang="en-GB" sz="2000" b="1" i="0" dirty="0">
                <a:effectLst/>
                <a:latin typeface="-apple-system"/>
              </a:rPr>
              <a:t>Monitoring and Logging</a:t>
            </a:r>
            <a:r>
              <a:rPr lang="en-GB" sz="2000" b="0" i="0" dirty="0">
                <a:effectLst/>
                <a:latin typeface="-apple-system"/>
              </a:rPr>
              <a:t>: Provides better insights and faster issue resolution, improving overall system reliability.</a:t>
            </a:r>
          </a:p>
          <a:p>
            <a:endParaRPr lang="en-GB" sz="1700" dirty="0"/>
          </a:p>
        </p:txBody>
      </p:sp>
    </p:spTree>
    <p:extLst>
      <p:ext uri="{BB962C8B-B14F-4D97-AF65-F5344CB8AC3E}">
        <p14:creationId xmlns:p14="http://schemas.microsoft.com/office/powerpoint/2010/main" val="16112665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0DCF4D-5658-3114-5330-F8F7B655D218}"/>
            </a:ext>
          </a:extLst>
        </p:cNvPr>
        <p:cNvGrpSpPr/>
        <p:nvPr/>
      </p:nvGrpSpPr>
      <p:grpSpPr>
        <a:xfrm>
          <a:off x="0" y="0"/>
          <a:ext cx="0" cy="0"/>
          <a:chOff x="0" y="0"/>
          <a:chExt cx="0" cy="0"/>
        </a:xfrm>
      </p:grpSpPr>
      <p:pic>
        <p:nvPicPr>
          <p:cNvPr id="7" name="Picture 6" descr="A diagram of a computer&#10;&#10;Description automatically generated">
            <a:extLst>
              <a:ext uri="{FF2B5EF4-FFF2-40B4-BE49-F238E27FC236}">
                <a16:creationId xmlns:a16="http://schemas.microsoft.com/office/drawing/2014/main" id="{452E260D-8A39-F190-3BB9-FECF12144D0E}"/>
              </a:ext>
            </a:extLst>
          </p:cNvPr>
          <p:cNvPicPr>
            <a:picLocks noChangeAspect="1"/>
          </p:cNvPicPr>
          <p:nvPr/>
        </p:nvPicPr>
        <p:blipFill>
          <a:blip r:embed="rId2">
            <a:extLst>
              <a:ext uri="{28A0092B-C50C-407E-A947-70E740481C1C}">
                <a14:useLocalDpi xmlns:a14="http://schemas.microsoft.com/office/drawing/2010/main" val="0"/>
              </a:ext>
            </a:extLst>
          </a:blip>
          <a:srcRect t="1524" b="1525"/>
          <a:stretch/>
        </p:blipFill>
        <p:spPr>
          <a:xfrm>
            <a:off x="838200" y="754148"/>
            <a:ext cx="10515600" cy="4995575"/>
          </a:xfrm>
          <a:prstGeom prst="rect">
            <a:avLst/>
          </a:prstGeom>
        </p:spPr>
      </p:pic>
      <p:sp>
        <p:nvSpPr>
          <p:cNvPr id="2" name="TextBox 1">
            <a:extLst>
              <a:ext uri="{FF2B5EF4-FFF2-40B4-BE49-F238E27FC236}">
                <a16:creationId xmlns:a16="http://schemas.microsoft.com/office/drawing/2014/main" id="{424242B3-28C3-239E-080E-1DFE821B24F8}"/>
              </a:ext>
            </a:extLst>
          </p:cNvPr>
          <p:cNvSpPr txBox="1"/>
          <p:nvPr/>
        </p:nvSpPr>
        <p:spPr>
          <a:xfrm>
            <a:off x="2760452" y="6072996"/>
            <a:ext cx="7039155" cy="369332"/>
          </a:xfrm>
          <a:prstGeom prst="rect">
            <a:avLst/>
          </a:prstGeom>
          <a:noFill/>
        </p:spPr>
        <p:txBody>
          <a:bodyPr wrap="square" rtlCol="0">
            <a:spAutoFit/>
          </a:bodyPr>
          <a:lstStyle/>
          <a:p>
            <a:r>
              <a:rPr lang="en-US" dirty="0"/>
              <a:t>                    Graphical Overview of CI/CD Pipeline</a:t>
            </a:r>
            <a:endParaRPr lang="en-GB" dirty="0"/>
          </a:p>
        </p:txBody>
      </p:sp>
    </p:spTree>
    <p:extLst>
      <p:ext uri="{BB962C8B-B14F-4D97-AF65-F5344CB8AC3E}">
        <p14:creationId xmlns:p14="http://schemas.microsoft.com/office/powerpoint/2010/main" val="4242934213"/>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Shape 7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6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2" name="Isosceles Triangle 7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Isosceles Triangle 7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5D32A0-18C4-2FE6-8685-C734D74CBC46}"/>
              </a:ext>
            </a:extLst>
          </p:cNvPr>
          <p:cNvSpPr>
            <a:spLocks noGrp="1"/>
          </p:cNvSpPr>
          <p:nvPr>
            <p:ph type="title"/>
          </p:nvPr>
        </p:nvSpPr>
        <p:spPr>
          <a:xfrm>
            <a:off x="1143000" y="990599"/>
            <a:ext cx="9906000" cy="685800"/>
          </a:xfrm>
        </p:spPr>
        <p:txBody>
          <a:bodyPr anchor="t">
            <a:normAutofit/>
          </a:bodyPr>
          <a:lstStyle/>
          <a:p>
            <a:r>
              <a:rPr lang="en-GB" sz="3400"/>
              <a:t>3. DevOps CI/CD Pipeline Overview to Deploy Web App:</a:t>
            </a:r>
          </a:p>
        </p:txBody>
      </p:sp>
      <p:graphicFrame>
        <p:nvGraphicFramePr>
          <p:cNvPr id="5" name="Content Placeholder 2">
            <a:extLst>
              <a:ext uri="{FF2B5EF4-FFF2-40B4-BE49-F238E27FC236}">
                <a16:creationId xmlns:a16="http://schemas.microsoft.com/office/drawing/2014/main" id="{AB0E63B7-2D41-8ED4-B82D-CB8B3306000D}"/>
              </a:ext>
            </a:extLst>
          </p:cNvPr>
          <p:cNvGraphicFramePr>
            <a:graphicFrameLocks noGrp="1"/>
          </p:cNvGraphicFramePr>
          <p:nvPr>
            <p:ph idx="1"/>
            <p:extLst>
              <p:ext uri="{D42A27DB-BD31-4B8C-83A1-F6EECF244321}">
                <p14:modId xmlns:p14="http://schemas.microsoft.com/office/powerpoint/2010/main" val="1059642609"/>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7905385"/>
      </p:ext>
    </p:extLst>
  </p:cSld>
  <p:clrMapOvr>
    <a:masterClrMapping/>
  </p:clrMapOvr>
  <p:transition spd="slow">
    <p:wheel spokes="1"/>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4" name="Rectangle 2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606416-8C9C-0B38-0B49-F596261BF616}"/>
              </a:ext>
            </a:extLst>
          </p:cNvPr>
          <p:cNvSpPr>
            <a:spLocks noGrp="1"/>
          </p:cNvSpPr>
          <p:nvPr>
            <p:ph type="title"/>
          </p:nvPr>
        </p:nvSpPr>
        <p:spPr>
          <a:xfrm>
            <a:off x="1043631" y="809898"/>
            <a:ext cx="9942716" cy="1554480"/>
          </a:xfrm>
        </p:spPr>
        <p:txBody>
          <a:bodyPr anchor="ctr">
            <a:normAutofit/>
          </a:bodyPr>
          <a:lstStyle/>
          <a:p>
            <a:r>
              <a:rPr lang="en-GB" sz="4800" b="1" i="0">
                <a:effectLst/>
                <a:latin typeface="-apple-system"/>
              </a:rPr>
              <a:t>Tools Used in the CI/CD Pipeline</a:t>
            </a:r>
            <a:endParaRPr lang="en-GB" sz="4800"/>
          </a:p>
        </p:txBody>
      </p:sp>
      <p:sp>
        <p:nvSpPr>
          <p:cNvPr id="3" name="Content Placeholder 2">
            <a:extLst>
              <a:ext uri="{FF2B5EF4-FFF2-40B4-BE49-F238E27FC236}">
                <a16:creationId xmlns:a16="http://schemas.microsoft.com/office/drawing/2014/main" id="{C525B7CB-877E-8DE2-9C9E-9C4E9842450D}"/>
              </a:ext>
            </a:extLst>
          </p:cNvPr>
          <p:cNvSpPr>
            <a:spLocks noGrp="1"/>
          </p:cNvSpPr>
          <p:nvPr>
            <p:ph idx="1"/>
          </p:nvPr>
        </p:nvSpPr>
        <p:spPr>
          <a:xfrm>
            <a:off x="1045028" y="3017522"/>
            <a:ext cx="9941319" cy="3124658"/>
          </a:xfrm>
        </p:spPr>
        <p:txBody>
          <a:bodyPr anchor="ctr">
            <a:normAutofit fontScale="62500" lnSpcReduction="20000"/>
          </a:bodyPr>
          <a:lstStyle/>
          <a:p>
            <a:pPr>
              <a:buFont typeface="Arial" panose="020B0604020202020204" pitchFamily="34" charset="0"/>
              <a:buChar char="•"/>
            </a:pPr>
            <a:endParaRPr lang="en-GB" sz="1300" b="0" i="0" dirty="0">
              <a:effectLst/>
              <a:latin typeface="-apple-system"/>
            </a:endParaRPr>
          </a:p>
          <a:p>
            <a:pPr marL="742950" lvl="1" indent="-285750">
              <a:buFont typeface="Arial" panose="020B0604020202020204" pitchFamily="34" charset="0"/>
              <a:buChar char="•"/>
            </a:pPr>
            <a:r>
              <a:rPr lang="en-GB" sz="2800" b="1" i="0" dirty="0">
                <a:effectLst/>
                <a:latin typeface="-apple-system"/>
              </a:rPr>
              <a:t>SonarQube</a:t>
            </a:r>
            <a:r>
              <a:rPr lang="en-GB" sz="2800" b="0" i="0" dirty="0">
                <a:effectLst/>
                <a:latin typeface="-apple-system"/>
              </a:rPr>
              <a:t>:</a:t>
            </a:r>
          </a:p>
          <a:p>
            <a:pPr marL="1143000" lvl="2" indent="-228600">
              <a:buFont typeface="Arial" panose="020B0604020202020204" pitchFamily="34" charset="0"/>
              <a:buChar char="•"/>
            </a:pPr>
            <a:r>
              <a:rPr lang="en-GB" sz="2800" b="1" i="0" dirty="0">
                <a:effectLst/>
                <a:latin typeface="-apple-system"/>
              </a:rPr>
              <a:t>Purpose</a:t>
            </a:r>
            <a:r>
              <a:rPr lang="en-GB" sz="2800" b="0" i="0" dirty="0">
                <a:effectLst/>
                <a:latin typeface="-apple-system"/>
              </a:rPr>
              <a:t>: Analyses code quality and security.</a:t>
            </a:r>
          </a:p>
          <a:p>
            <a:pPr marL="1143000" lvl="2" indent="-228600">
              <a:buFont typeface="Arial" panose="020B0604020202020204" pitchFamily="34" charset="0"/>
              <a:buChar char="•"/>
            </a:pPr>
            <a:r>
              <a:rPr lang="en-GB" sz="2800" b="1" i="0" dirty="0">
                <a:effectLst/>
                <a:latin typeface="-apple-system"/>
              </a:rPr>
              <a:t>Key Features</a:t>
            </a:r>
            <a:r>
              <a:rPr lang="en-GB" sz="2800" b="0" i="0" dirty="0">
                <a:effectLst/>
                <a:latin typeface="-apple-system"/>
              </a:rPr>
              <a:t>: Static code analysis, bug detection, and code quality metrics.</a:t>
            </a:r>
          </a:p>
          <a:p>
            <a:pPr marL="1143000" lvl="2" indent="-228600">
              <a:buFont typeface="Arial" panose="020B0604020202020204" pitchFamily="34" charset="0"/>
              <a:buChar char="•"/>
            </a:pPr>
            <a:r>
              <a:rPr lang="en-GB" sz="2800" b="1" i="0" dirty="0">
                <a:effectLst/>
                <a:latin typeface="-apple-system"/>
              </a:rPr>
              <a:t>Usage</a:t>
            </a:r>
            <a:r>
              <a:rPr lang="en-GB" sz="2800" b="0" i="0" dirty="0">
                <a:effectLst/>
                <a:latin typeface="-apple-system"/>
              </a:rPr>
              <a:t>: Configured to run after each build to provide feedback on code quality and potential vulnerabilities.</a:t>
            </a:r>
          </a:p>
          <a:p>
            <a:pPr marL="1143000" lvl="2" indent="-228600">
              <a:buFont typeface="Arial" panose="020B0604020202020204" pitchFamily="34" charset="0"/>
              <a:buChar char="•"/>
            </a:pPr>
            <a:endParaRPr lang="en-GB" sz="2800" b="0" i="0" dirty="0">
              <a:effectLst/>
              <a:latin typeface="-apple-system"/>
            </a:endParaRPr>
          </a:p>
          <a:p>
            <a:pPr marL="742950" lvl="1" indent="-285750">
              <a:buFont typeface="Arial" panose="020B0604020202020204" pitchFamily="34" charset="0"/>
              <a:buChar char="•"/>
            </a:pPr>
            <a:r>
              <a:rPr lang="en-GB" sz="2800" b="1" i="0" dirty="0">
                <a:effectLst/>
                <a:latin typeface="-apple-system"/>
              </a:rPr>
              <a:t>Nexus</a:t>
            </a:r>
            <a:r>
              <a:rPr lang="en-GB" sz="2800" b="0" i="0" dirty="0">
                <a:effectLst/>
                <a:latin typeface="-apple-system"/>
              </a:rPr>
              <a:t>:</a:t>
            </a:r>
          </a:p>
          <a:p>
            <a:pPr marL="1143000" lvl="2" indent="-228600">
              <a:buFont typeface="Arial" panose="020B0604020202020204" pitchFamily="34" charset="0"/>
              <a:buChar char="•"/>
            </a:pPr>
            <a:r>
              <a:rPr lang="en-GB" sz="2800" b="1" i="0" dirty="0">
                <a:effectLst/>
                <a:latin typeface="-apple-system"/>
              </a:rPr>
              <a:t>Purpose</a:t>
            </a:r>
            <a:r>
              <a:rPr lang="en-GB" sz="2800" b="0" i="0" dirty="0">
                <a:effectLst/>
                <a:latin typeface="-apple-system"/>
              </a:rPr>
              <a:t>: Manages artifacts and dependencies.</a:t>
            </a:r>
          </a:p>
          <a:p>
            <a:pPr marL="1143000" lvl="2" indent="-228600">
              <a:buFont typeface="Arial" panose="020B0604020202020204" pitchFamily="34" charset="0"/>
              <a:buChar char="•"/>
            </a:pPr>
            <a:r>
              <a:rPr lang="en-GB" sz="2800" b="1" i="0" dirty="0">
                <a:effectLst/>
                <a:latin typeface="-apple-system"/>
              </a:rPr>
              <a:t>Key Features</a:t>
            </a:r>
            <a:r>
              <a:rPr lang="en-GB" sz="2800" b="0" i="0" dirty="0">
                <a:effectLst/>
                <a:latin typeface="-apple-system"/>
              </a:rPr>
              <a:t>: Repository management, artifact storage, and version control.</a:t>
            </a:r>
          </a:p>
          <a:p>
            <a:pPr lvl="2"/>
            <a:r>
              <a:rPr lang="en-GB" sz="2800" b="1" i="0" dirty="0">
                <a:effectLst/>
                <a:latin typeface="-apple-system"/>
              </a:rPr>
              <a:t>Usage</a:t>
            </a:r>
            <a:r>
              <a:rPr lang="en-GB" sz="2800" b="0" i="0" dirty="0">
                <a:effectLst/>
                <a:latin typeface="-apple-system"/>
              </a:rPr>
              <a:t>:</a:t>
            </a:r>
            <a:r>
              <a:rPr lang="en-GB" sz="2800" dirty="0">
                <a:latin typeface="-apple-system"/>
              </a:rPr>
              <a:t>. Stores build artifacts and dependencies, ensuring consistent and reliable access for builds and deployments</a:t>
            </a:r>
            <a:br>
              <a:rPr lang="en-GB" sz="1300" dirty="0"/>
            </a:br>
            <a:endParaRPr lang="en-GB" sz="1300" dirty="0"/>
          </a:p>
        </p:txBody>
      </p:sp>
      <p:cxnSp>
        <p:nvCxnSpPr>
          <p:cNvPr id="30" name="Straight Connector 2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2030775"/>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8410A352-043D-3457-452D-88C34B9FD5CE}"/>
              </a:ext>
            </a:extLst>
          </p:cNvPr>
          <p:cNvSpPr>
            <a:spLocks noGrp="1"/>
          </p:cNvSpPr>
          <p:nvPr>
            <p:ph type="title"/>
          </p:nvPr>
        </p:nvSpPr>
        <p:spPr>
          <a:xfrm>
            <a:off x="804672" y="457200"/>
            <a:ext cx="10579608" cy="1188720"/>
          </a:xfrm>
        </p:spPr>
        <p:txBody>
          <a:bodyPr>
            <a:normAutofit/>
          </a:bodyPr>
          <a:lstStyle/>
          <a:p>
            <a:r>
              <a:rPr lang="en-GB" sz="3700" b="1" i="0" dirty="0">
                <a:solidFill>
                  <a:schemeClr val="tx2"/>
                </a:solidFill>
                <a:effectLst/>
                <a:latin typeface="-apple-system"/>
              </a:rPr>
              <a:t>Tools Used in the CI/CD Pipeline</a:t>
            </a:r>
            <a:br>
              <a:rPr lang="en-GB" sz="3700" b="1" i="0" dirty="0">
                <a:solidFill>
                  <a:schemeClr val="tx2"/>
                </a:solidFill>
                <a:effectLst/>
                <a:latin typeface="-apple-system"/>
              </a:rPr>
            </a:br>
            <a:endParaRPr lang="en-GB" sz="3700" dirty="0">
              <a:solidFill>
                <a:schemeClr val="tx2"/>
              </a:solidFill>
            </a:endParaRPr>
          </a:p>
        </p:txBody>
      </p:sp>
      <p:grpSp>
        <p:nvGrpSpPr>
          <p:cNvPr id="25" name="Group 24">
            <a:extLst>
              <a:ext uri="{FF2B5EF4-FFF2-40B4-BE49-F238E27FC236}">
                <a16:creationId xmlns:a16="http://schemas.microsoft.com/office/drawing/2014/main" id="{B441F8D5-EBCE-4FB9-91A9-3425971C1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262397" y="134260"/>
            <a:ext cx="3142400" cy="2716805"/>
            <a:chOff x="-305" y="-4155"/>
            <a:chExt cx="2514948" cy="2174333"/>
          </a:xfrm>
        </p:grpSpPr>
        <p:sp>
          <p:nvSpPr>
            <p:cNvPr id="14" name="Freeform: Shape 13">
              <a:extLst>
                <a:ext uri="{FF2B5EF4-FFF2-40B4-BE49-F238E27FC236}">
                  <a16:creationId xmlns:a16="http://schemas.microsoft.com/office/drawing/2014/main" id="{9A5E80E2-35F9-41F3-A2B8-A2F17D956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988BDEEE-0C30-49F3-8D05-B062EF890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1E0C27-19E6-45DC-B154-493480207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7" name="Freeform: Shape 16">
              <a:extLst>
                <a:ext uri="{FF2B5EF4-FFF2-40B4-BE49-F238E27FC236}">
                  <a16:creationId xmlns:a16="http://schemas.microsoft.com/office/drawing/2014/main" id="{A3A55340-18E0-4A23-B406-BD1221643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08701F99-7E4C-4B92-A4B5-307CDFB7A4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5047906"/>
            <a:ext cx="2412221" cy="1810094"/>
            <a:chOff x="-305" y="-1"/>
            <a:chExt cx="3832880" cy="2876136"/>
          </a:xfrm>
        </p:grpSpPr>
        <p:sp>
          <p:nvSpPr>
            <p:cNvPr id="20" name="Freeform: Shape 19">
              <a:extLst>
                <a:ext uri="{FF2B5EF4-FFF2-40B4-BE49-F238E27FC236}">
                  <a16:creationId xmlns:a16="http://schemas.microsoft.com/office/drawing/2014/main" id="{441E616B-C319-43C1-9A9C-A2074B2E8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C86BD2B-CA73-48DF-9CC8-0152EA6B1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9C1AA9D-3FCF-4B84-94D1-51F0E1517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1D7CE92F-1DE7-4252-A62C-77ACF8C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7" name="Content Placeholder 2">
            <a:extLst>
              <a:ext uri="{FF2B5EF4-FFF2-40B4-BE49-F238E27FC236}">
                <a16:creationId xmlns:a16="http://schemas.microsoft.com/office/drawing/2014/main" id="{E7101246-7578-8C9D-BA6E-C79F8FA268D7}"/>
              </a:ext>
            </a:extLst>
          </p:cNvPr>
          <p:cNvGraphicFramePr>
            <a:graphicFrameLocks noGrp="1"/>
          </p:cNvGraphicFramePr>
          <p:nvPr>
            <p:ph idx="1"/>
            <p:extLst>
              <p:ext uri="{D42A27DB-BD31-4B8C-83A1-F6EECF244321}">
                <p14:modId xmlns:p14="http://schemas.microsoft.com/office/powerpoint/2010/main" val="2165410445"/>
              </p:ext>
            </p:extLst>
          </p:nvPr>
        </p:nvGraphicFramePr>
        <p:xfrm>
          <a:off x="1036320" y="1771914"/>
          <a:ext cx="10119360" cy="46288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476335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8F59A4-4431-460D-8E49-6E65C189A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8A919B9C-5C01-47E4-B2F2-45F589208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E85A82CE-D835-4542-BE8D-62A8F5A94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63D7EF0-3AC8-4029-B55D-EBDD733D3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4933D01-0CE8-6EE4-DC28-15A8DAB5B016}"/>
              </a:ext>
            </a:extLst>
          </p:cNvPr>
          <p:cNvSpPr>
            <a:spLocks noGrp="1"/>
          </p:cNvSpPr>
          <p:nvPr>
            <p:ph type="title"/>
          </p:nvPr>
        </p:nvSpPr>
        <p:spPr>
          <a:xfrm>
            <a:off x="550863" y="365125"/>
            <a:ext cx="11090274" cy="1325563"/>
          </a:xfrm>
        </p:spPr>
        <p:txBody>
          <a:bodyPr>
            <a:normAutofit/>
          </a:bodyPr>
          <a:lstStyle/>
          <a:p>
            <a:r>
              <a:rPr lang="en-GB" sz="4000" b="1" i="0">
                <a:effectLst/>
                <a:latin typeface="-apple-system"/>
              </a:rPr>
              <a:t>Tools Used in the CI/CD Pipeline</a:t>
            </a:r>
            <a:endParaRPr lang="en-GB" sz="4000"/>
          </a:p>
        </p:txBody>
      </p:sp>
      <p:graphicFrame>
        <p:nvGraphicFramePr>
          <p:cNvPr id="5" name="Content Placeholder 2">
            <a:extLst>
              <a:ext uri="{FF2B5EF4-FFF2-40B4-BE49-F238E27FC236}">
                <a16:creationId xmlns:a16="http://schemas.microsoft.com/office/drawing/2014/main" id="{705C134B-E9AD-0EF5-393A-A72F563CEB7A}"/>
              </a:ext>
            </a:extLst>
          </p:cNvPr>
          <p:cNvGraphicFramePr>
            <a:graphicFrameLocks noGrp="1"/>
          </p:cNvGraphicFramePr>
          <p:nvPr>
            <p:ph idx="1"/>
            <p:extLst>
              <p:ext uri="{D42A27DB-BD31-4B8C-83A1-F6EECF244321}">
                <p14:modId xmlns:p14="http://schemas.microsoft.com/office/powerpoint/2010/main" val="3858816268"/>
              </p:ext>
            </p:extLst>
          </p:nvPr>
        </p:nvGraphicFramePr>
        <p:xfrm>
          <a:off x="547688" y="2133600"/>
          <a:ext cx="11093450" cy="4157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1074751"/>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B1B4D93-7AA6-98AC-6911-D2699AD9E932}"/>
              </a:ext>
            </a:extLst>
          </p:cNvPr>
          <p:cNvSpPr>
            <a:spLocks noGrp="1"/>
          </p:cNvSpPr>
          <p:nvPr>
            <p:ph type="title"/>
          </p:nvPr>
        </p:nvSpPr>
        <p:spPr>
          <a:xfrm>
            <a:off x="838200" y="365125"/>
            <a:ext cx="10515600" cy="1325563"/>
          </a:xfrm>
        </p:spPr>
        <p:txBody>
          <a:bodyPr>
            <a:normAutofit/>
          </a:bodyPr>
          <a:lstStyle/>
          <a:p>
            <a:r>
              <a:rPr lang="en-GB" b="1" i="0" dirty="0">
                <a:effectLst/>
                <a:latin typeface="-apple-system"/>
              </a:rPr>
              <a:t>Tools Used in the CI/CD Pipeline</a:t>
            </a:r>
            <a:endParaRPr lang="en-GB"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55536E8-A217-D0ED-B0E9-AF6C4DA650D1}"/>
              </a:ext>
            </a:extLst>
          </p:cNvPr>
          <p:cNvSpPr>
            <a:spLocks noGrp="1"/>
          </p:cNvSpPr>
          <p:nvPr>
            <p:ph idx="1"/>
          </p:nvPr>
        </p:nvSpPr>
        <p:spPr>
          <a:xfrm>
            <a:off x="838200" y="1825625"/>
            <a:ext cx="10515600" cy="4351338"/>
          </a:xfrm>
        </p:spPr>
        <p:txBody>
          <a:bodyPr>
            <a:normAutofit/>
          </a:bodyPr>
          <a:lstStyle/>
          <a:p>
            <a:endParaRPr lang="en-US" dirty="0"/>
          </a:p>
          <a:p>
            <a:pPr marL="0" indent="0">
              <a:buNone/>
            </a:pPr>
            <a:endParaRPr lang="en-GB" dirty="0"/>
          </a:p>
          <a:p>
            <a:pPr>
              <a:buFont typeface="Arial" panose="020B0604020202020204" pitchFamily="34" charset="0"/>
              <a:buChar char="•"/>
            </a:pPr>
            <a:r>
              <a:rPr lang="en-GB" b="1" i="0" dirty="0">
                <a:effectLst/>
                <a:latin typeface="-apple-system"/>
              </a:rPr>
              <a:t>Kubernetes</a:t>
            </a:r>
            <a:r>
              <a:rPr lang="en-GB" b="0" i="0" dirty="0">
                <a:effectLst/>
                <a:latin typeface="-apple-system"/>
              </a:rPr>
              <a:t>:</a:t>
            </a:r>
          </a:p>
          <a:p>
            <a:pPr marL="742950" lvl="1" indent="-285750">
              <a:buFont typeface="Arial" panose="020B0604020202020204" pitchFamily="34" charset="0"/>
              <a:buChar char="•"/>
            </a:pPr>
            <a:r>
              <a:rPr lang="en-GB" b="1" i="0" dirty="0">
                <a:effectLst/>
                <a:latin typeface="-apple-system"/>
              </a:rPr>
              <a:t>Purpose</a:t>
            </a:r>
            <a:r>
              <a:rPr lang="en-GB" b="0" i="0" dirty="0">
                <a:effectLst/>
                <a:latin typeface="-apple-system"/>
              </a:rPr>
              <a:t>: Orchestrates containerized applications.</a:t>
            </a:r>
          </a:p>
          <a:p>
            <a:pPr marL="742950" lvl="1" indent="-285750">
              <a:buFont typeface="Arial" panose="020B0604020202020204" pitchFamily="34" charset="0"/>
              <a:buChar char="•"/>
            </a:pPr>
            <a:r>
              <a:rPr lang="en-GB" b="1" i="0" dirty="0">
                <a:effectLst/>
                <a:latin typeface="-apple-system"/>
              </a:rPr>
              <a:t>Key Features</a:t>
            </a:r>
            <a:r>
              <a:rPr lang="en-GB" b="0" i="0" dirty="0">
                <a:effectLst/>
                <a:latin typeface="-apple-system"/>
              </a:rPr>
              <a:t>: Container orchestration, scaling, and automated deployment.</a:t>
            </a:r>
          </a:p>
          <a:p>
            <a:pPr marL="742950" lvl="1" indent="-285750">
              <a:buFont typeface="Arial" panose="020B0604020202020204" pitchFamily="34" charset="0"/>
              <a:buChar char="•"/>
            </a:pPr>
            <a:r>
              <a:rPr lang="en-GB" b="1" i="0" dirty="0">
                <a:effectLst/>
                <a:latin typeface="-apple-system"/>
              </a:rPr>
              <a:t>Usage</a:t>
            </a:r>
            <a:r>
              <a:rPr lang="en-GB" b="0" i="0" dirty="0">
                <a:effectLst/>
                <a:latin typeface="-apple-system"/>
              </a:rPr>
              <a:t>: Manages the deployment, scaling, and operation of containerized applications, ensuring high availability and reliability.</a:t>
            </a:r>
          </a:p>
          <a:p>
            <a:endParaRPr lang="en-GB" dirty="0"/>
          </a:p>
        </p:txBody>
      </p:sp>
    </p:spTree>
    <p:extLst>
      <p:ext uri="{BB962C8B-B14F-4D97-AF65-F5344CB8AC3E}">
        <p14:creationId xmlns:p14="http://schemas.microsoft.com/office/powerpoint/2010/main" val="44386173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9C0065-A2F2-1F34-CED9-37E501E45CD3}"/>
              </a:ext>
            </a:extLst>
          </p:cNvPr>
          <p:cNvSpPr>
            <a:spLocks noGrp="1"/>
          </p:cNvSpPr>
          <p:nvPr>
            <p:ph type="title"/>
          </p:nvPr>
        </p:nvSpPr>
        <p:spPr>
          <a:xfrm>
            <a:off x="808638" y="386930"/>
            <a:ext cx="9236700" cy="1188950"/>
          </a:xfrm>
        </p:spPr>
        <p:txBody>
          <a:bodyPr anchor="b">
            <a:normAutofit/>
          </a:bodyPr>
          <a:lstStyle/>
          <a:p>
            <a:r>
              <a:rPr lang="en-GB" sz="3800" b="1" i="0">
                <a:effectLst/>
                <a:latin typeface="-apple-system"/>
              </a:rPr>
              <a:t>Branching Strategies</a:t>
            </a:r>
            <a:br>
              <a:rPr lang="en-GB" sz="3800" b="1" i="0">
                <a:effectLst/>
                <a:latin typeface="-apple-system"/>
              </a:rPr>
            </a:br>
            <a:endParaRPr lang="en-GB" sz="38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099A7A-507D-B280-1DFE-43A005B502EC}"/>
              </a:ext>
            </a:extLst>
          </p:cNvPr>
          <p:cNvSpPr>
            <a:spLocks noGrp="1"/>
          </p:cNvSpPr>
          <p:nvPr>
            <p:ph idx="1"/>
          </p:nvPr>
        </p:nvSpPr>
        <p:spPr>
          <a:xfrm>
            <a:off x="793660" y="2599509"/>
            <a:ext cx="10143668" cy="3435531"/>
          </a:xfrm>
        </p:spPr>
        <p:txBody>
          <a:bodyPr anchor="ctr">
            <a:normAutofit/>
          </a:bodyPr>
          <a:lstStyle/>
          <a:p>
            <a:pPr>
              <a:buFont typeface="Arial" panose="020B0604020202020204" pitchFamily="34" charset="0"/>
              <a:buChar char="•"/>
            </a:pPr>
            <a:endParaRPr lang="en-GB" sz="2200" b="0" i="0">
              <a:effectLst/>
              <a:latin typeface="-apple-system"/>
            </a:endParaRPr>
          </a:p>
          <a:p>
            <a:pPr marL="285750" indent="-285750"/>
            <a:r>
              <a:rPr lang="en-GB" sz="2200" b="1" i="0">
                <a:effectLst/>
                <a:latin typeface="-apple-system"/>
              </a:rPr>
              <a:t>Git Flow</a:t>
            </a:r>
            <a:r>
              <a:rPr lang="en-GB" sz="2200" b="0" i="0">
                <a:effectLst/>
                <a:latin typeface="-apple-system"/>
              </a:rPr>
              <a:t>: A robust branching model that uses feature branches and multiple primary branches (main and develop).</a:t>
            </a:r>
          </a:p>
          <a:p>
            <a:pPr lvl="1"/>
            <a:r>
              <a:rPr lang="en-GB" sz="2200" b="1" i="0">
                <a:effectLst/>
                <a:latin typeface="-apple-system"/>
              </a:rPr>
              <a:t>Feature Branches</a:t>
            </a:r>
            <a:r>
              <a:rPr lang="en-GB" sz="2200" b="0" i="0">
                <a:effectLst/>
                <a:latin typeface="-apple-system"/>
              </a:rPr>
              <a:t>: Used for developing new features. Each feature is developed in its own branch, which is eventually merged back into the develop branch.</a:t>
            </a:r>
          </a:p>
          <a:p>
            <a:pPr lvl="1"/>
            <a:r>
              <a:rPr lang="en-GB" sz="2200" b="1" i="0">
                <a:effectLst/>
                <a:latin typeface="-apple-system"/>
              </a:rPr>
              <a:t>Develop Branch</a:t>
            </a:r>
            <a:r>
              <a:rPr lang="en-GB" sz="2200" b="0" i="0">
                <a:effectLst/>
                <a:latin typeface="-apple-system"/>
              </a:rPr>
              <a:t>: Integrates features for the next release. It is the main branch for ongoing development.</a:t>
            </a:r>
          </a:p>
          <a:p>
            <a:pPr lvl="1"/>
            <a:r>
              <a:rPr lang="en-GB" sz="2200" b="1" i="0">
                <a:effectLst/>
                <a:latin typeface="-apple-system"/>
              </a:rPr>
              <a:t>Main Branch</a:t>
            </a:r>
            <a:r>
              <a:rPr lang="en-GB" sz="2200" b="0" i="0">
                <a:effectLst/>
                <a:latin typeface="-apple-system"/>
              </a:rPr>
              <a:t>: Contains production-ready code. Only stable releases are merged into this branch.</a:t>
            </a:r>
          </a:p>
          <a:p>
            <a:endParaRPr lang="en-GB" sz="2200"/>
          </a:p>
        </p:txBody>
      </p:sp>
    </p:spTree>
    <p:extLst>
      <p:ext uri="{BB962C8B-B14F-4D97-AF65-F5344CB8AC3E}">
        <p14:creationId xmlns:p14="http://schemas.microsoft.com/office/powerpoint/2010/main" val="12985949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20">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0E6371-07F0-EF95-8519-B024E3DBAB1F}"/>
              </a:ext>
            </a:extLst>
          </p:cNvPr>
          <p:cNvSpPr>
            <a:spLocks noGrp="1"/>
          </p:cNvSpPr>
          <p:nvPr>
            <p:ph type="title"/>
          </p:nvPr>
        </p:nvSpPr>
        <p:spPr>
          <a:xfrm>
            <a:off x="1115568" y="548640"/>
            <a:ext cx="10168128" cy="1179576"/>
          </a:xfrm>
        </p:spPr>
        <p:txBody>
          <a:bodyPr>
            <a:normAutofit/>
          </a:bodyPr>
          <a:lstStyle/>
          <a:p>
            <a:r>
              <a:rPr lang="en-US" sz="4000"/>
              <a:t>Index</a:t>
            </a:r>
            <a:endParaRPr lang="en-GB"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339BBD9-4383-38BE-6B8B-425FE2E98FC6}"/>
              </a:ext>
            </a:extLst>
          </p:cNvPr>
          <p:cNvSpPr>
            <a:spLocks noGrp="1"/>
          </p:cNvSpPr>
          <p:nvPr>
            <p:ph idx="1"/>
          </p:nvPr>
        </p:nvSpPr>
        <p:spPr>
          <a:xfrm>
            <a:off x="1115568" y="2216989"/>
            <a:ext cx="11167447" cy="4641011"/>
          </a:xfrm>
        </p:spPr>
        <p:txBody>
          <a:bodyPr>
            <a:normAutofit/>
          </a:bodyPr>
          <a:lstStyle/>
          <a:p>
            <a:pPr marL="514350" indent="-514350">
              <a:buAutoNum type="arabicPeriod"/>
            </a:pPr>
            <a:r>
              <a:rPr lang="en-US" sz="1600" dirty="0"/>
              <a:t>Goal</a:t>
            </a:r>
          </a:p>
          <a:p>
            <a:pPr marL="514350" indent="-514350">
              <a:buAutoNum type="arabicPeriod"/>
            </a:pPr>
            <a:r>
              <a:rPr lang="en-US" sz="1600" dirty="0"/>
              <a:t>Introduction to DevOps</a:t>
            </a:r>
          </a:p>
          <a:p>
            <a:pPr marL="514350" indent="-514350">
              <a:buAutoNum type="arabicPeriod"/>
            </a:pPr>
            <a:r>
              <a:rPr lang="en-US" sz="1600" dirty="0"/>
              <a:t>Objective</a:t>
            </a:r>
            <a:r>
              <a:rPr lang="en-GB" sz="1600" dirty="0"/>
              <a:t>s</a:t>
            </a:r>
          </a:p>
          <a:p>
            <a:pPr marL="514350" indent="-514350">
              <a:buAutoNum type="arabicPeriod"/>
            </a:pPr>
            <a:r>
              <a:rPr lang="en-GB" sz="1600" dirty="0"/>
              <a:t>Use case of the Project</a:t>
            </a:r>
          </a:p>
          <a:p>
            <a:pPr marL="514350" indent="-514350">
              <a:buAutoNum type="arabicPeriod"/>
            </a:pPr>
            <a:r>
              <a:rPr lang="en-GB" sz="1600" dirty="0"/>
              <a:t>Current Development Process</a:t>
            </a:r>
          </a:p>
          <a:p>
            <a:pPr marL="514350" indent="-514350">
              <a:buAutoNum type="arabicPeriod"/>
            </a:pPr>
            <a:r>
              <a:rPr lang="en-GB" sz="1600" dirty="0"/>
              <a:t>Benefits Of CI/CD over Current Process</a:t>
            </a:r>
          </a:p>
          <a:p>
            <a:pPr marL="514350" indent="-514350">
              <a:buAutoNum type="arabicPeriod"/>
            </a:pPr>
            <a:r>
              <a:rPr lang="en-GB" sz="1600" dirty="0"/>
              <a:t>Graphical Representation of CICD Pipeline</a:t>
            </a:r>
          </a:p>
          <a:p>
            <a:pPr marL="514350" indent="-514350">
              <a:buAutoNum type="arabicPeriod"/>
            </a:pPr>
            <a:r>
              <a:rPr lang="en-GB" sz="1600" dirty="0"/>
              <a:t>Overview Of CICD Pipeline</a:t>
            </a:r>
          </a:p>
          <a:p>
            <a:pPr marL="514350" indent="-514350">
              <a:buAutoNum type="arabicPeriod"/>
            </a:pPr>
            <a:r>
              <a:rPr lang="en-GB" sz="1600" dirty="0"/>
              <a:t>Tools Used in Pipeline</a:t>
            </a:r>
          </a:p>
          <a:p>
            <a:pPr marL="514350" indent="-514350">
              <a:buAutoNum type="arabicPeriod"/>
            </a:pPr>
            <a:r>
              <a:rPr lang="en-GB" sz="1600" dirty="0"/>
              <a:t>Challenges and Solutions</a:t>
            </a:r>
          </a:p>
          <a:p>
            <a:pPr marL="514350" indent="-514350">
              <a:buAutoNum type="arabicPeriod"/>
            </a:pPr>
            <a:r>
              <a:rPr lang="en-GB" sz="1600" dirty="0"/>
              <a:t>Conclusion</a:t>
            </a:r>
          </a:p>
          <a:p>
            <a:pPr marL="514350" indent="-514350">
              <a:buAutoNum type="arabicPeriod"/>
            </a:pPr>
            <a:r>
              <a:rPr lang="en-GB" sz="1600" dirty="0"/>
              <a:t>Future Consideration</a:t>
            </a:r>
          </a:p>
          <a:p>
            <a:pPr marL="514350" indent="-514350">
              <a:buAutoNum type="arabicPeriod"/>
            </a:pPr>
            <a:r>
              <a:rPr lang="en-GB" sz="1600" dirty="0"/>
              <a:t>Thank You.</a:t>
            </a:r>
          </a:p>
          <a:p>
            <a:pPr marL="514350" indent="-514350">
              <a:buAutoNum type="arabicPeriod"/>
            </a:pPr>
            <a:endParaRPr lang="en-GB" sz="1000" dirty="0"/>
          </a:p>
          <a:p>
            <a:pPr marL="514350" indent="-514350">
              <a:buAutoNum type="arabicPeriod"/>
            </a:pPr>
            <a:endParaRPr lang="en-GB" sz="1000" dirty="0"/>
          </a:p>
          <a:p>
            <a:pPr marL="514350" indent="-514350">
              <a:buAutoNum type="arabicPeriod"/>
            </a:pPr>
            <a:endParaRPr lang="en-GB" sz="1000" dirty="0"/>
          </a:p>
          <a:p>
            <a:pPr marL="514350" indent="-514350">
              <a:buAutoNum type="arabicPeriod"/>
            </a:pPr>
            <a:endParaRPr lang="en-GB" sz="1000" dirty="0"/>
          </a:p>
          <a:p>
            <a:pPr marL="514350" indent="-514350">
              <a:buAutoNum type="arabicPeriod"/>
            </a:pPr>
            <a:endParaRPr lang="en-GB" sz="1000" dirty="0"/>
          </a:p>
          <a:p>
            <a:pPr marL="514350" indent="-514350">
              <a:buAutoNum type="arabicPeriod"/>
            </a:pPr>
            <a:endParaRPr lang="en-GB" sz="1000" dirty="0"/>
          </a:p>
          <a:p>
            <a:pPr marL="514350" indent="-514350">
              <a:buAutoNum type="arabicPeriod"/>
            </a:pPr>
            <a:endParaRPr lang="en-US" sz="1000" dirty="0"/>
          </a:p>
        </p:txBody>
      </p:sp>
    </p:spTree>
    <p:extLst>
      <p:ext uri="{BB962C8B-B14F-4D97-AF65-F5344CB8AC3E}">
        <p14:creationId xmlns:p14="http://schemas.microsoft.com/office/powerpoint/2010/main" val="3184884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8" name="Rectangle 17">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FC088CF-4879-94DF-3C69-025C01F8A31B}"/>
              </a:ext>
            </a:extLst>
          </p:cNvPr>
          <p:cNvSpPr>
            <a:spLocks noGrp="1"/>
          </p:cNvSpPr>
          <p:nvPr>
            <p:ph idx="1"/>
          </p:nvPr>
        </p:nvSpPr>
        <p:spPr>
          <a:xfrm>
            <a:off x="793660" y="2599509"/>
            <a:ext cx="10143668" cy="3435531"/>
          </a:xfrm>
        </p:spPr>
        <p:txBody>
          <a:bodyPr anchor="ctr">
            <a:normAutofit/>
          </a:bodyPr>
          <a:lstStyle/>
          <a:p>
            <a:pPr>
              <a:buFont typeface="Arial" panose="020B0604020202020204" pitchFamily="34" charset="0"/>
              <a:buChar char="•"/>
            </a:pPr>
            <a:endParaRPr lang="en-GB" sz="2200" b="0" i="0" dirty="0">
              <a:effectLst/>
              <a:latin typeface="-apple-system"/>
            </a:endParaRPr>
          </a:p>
          <a:p>
            <a:pPr marL="742950" lvl="1" indent="-285750">
              <a:buFont typeface="Arial" panose="020B0604020202020204" pitchFamily="34" charset="0"/>
              <a:buChar char="•"/>
            </a:pPr>
            <a:r>
              <a:rPr lang="en-GB" sz="2200" b="1" i="0" dirty="0">
                <a:effectLst/>
                <a:latin typeface="-apple-system"/>
              </a:rPr>
              <a:t>Importance of Managing Feature Development in the Automotive Domain</a:t>
            </a:r>
            <a:r>
              <a:rPr lang="en-GB" sz="2200" b="0" i="0" dirty="0">
                <a:effectLst/>
                <a:latin typeface="-apple-system"/>
              </a:rPr>
              <a:t>:</a:t>
            </a:r>
          </a:p>
          <a:p>
            <a:pPr marL="1143000" lvl="2" indent="-228600">
              <a:buFont typeface="Arial" panose="020B0604020202020204" pitchFamily="34" charset="0"/>
              <a:buChar char="•"/>
            </a:pPr>
            <a:r>
              <a:rPr lang="en-GB" sz="2200" b="1" i="0" dirty="0">
                <a:effectLst/>
                <a:latin typeface="-apple-system"/>
              </a:rPr>
              <a:t>Safety and Reliability</a:t>
            </a:r>
            <a:r>
              <a:rPr lang="en-GB" sz="2200" b="0" i="0" dirty="0">
                <a:effectLst/>
                <a:latin typeface="-apple-system"/>
              </a:rPr>
              <a:t>: Ensures that new features are thoroughly tested and do not introduce bugs or vulnerabilities.</a:t>
            </a:r>
          </a:p>
          <a:p>
            <a:pPr marL="1143000" lvl="2" indent="-228600">
              <a:buFont typeface="Arial" panose="020B0604020202020204" pitchFamily="34" charset="0"/>
              <a:buChar char="•"/>
            </a:pPr>
            <a:r>
              <a:rPr lang="en-GB" sz="2200" b="1" i="0" dirty="0">
                <a:effectLst/>
                <a:latin typeface="-apple-system"/>
              </a:rPr>
              <a:t>Parallel Development</a:t>
            </a:r>
            <a:r>
              <a:rPr lang="en-GB" sz="2200" b="0" i="0" dirty="0">
                <a:effectLst/>
                <a:latin typeface="-apple-system"/>
              </a:rPr>
              <a:t>: Allows multiple features to be developed simultaneously without interfering with each other.</a:t>
            </a:r>
          </a:p>
          <a:p>
            <a:pPr marL="1143000" lvl="2" indent="-228600">
              <a:buFont typeface="Arial" panose="020B0604020202020204" pitchFamily="34" charset="0"/>
              <a:buChar char="•"/>
            </a:pPr>
            <a:r>
              <a:rPr lang="en-GB" sz="2200" b="1" i="0" dirty="0">
                <a:effectLst/>
                <a:latin typeface="-apple-system"/>
              </a:rPr>
              <a:t>Traceability</a:t>
            </a:r>
            <a:r>
              <a:rPr lang="en-GB" sz="2200" b="0" i="0" dirty="0">
                <a:effectLst/>
                <a:latin typeface="-apple-system"/>
              </a:rPr>
              <a:t>: Provides a clear history of changes, making it easier to track and manage the development process.</a:t>
            </a:r>
          </a:p>
          <a:p>
            <a:pPr marL="1143000" lvl="2" indent="-228600">
              <a:buFont typeface="Arial" panose="020B0604020202020204" pitchFamily="34" charset="0"/>
              <a:buChar char="•"/>
            </a:pPr>
            <a:r>
              <a:rPr lang="en-GB" sz="2200" b="1" i="0" dirty="0">
                <a:effectLst/>
                <a:latin typeface="-apple-system"/>
              </a:rPr>
              <a:t>Collaboration</a:t>
            </a:r>
            <a:r>
              <a:rPr lang="en-GB" sz="2200" b="0" i="0" dirty="0">
                <a:effectLst/>
                <a:latin typeface="-apple-system"/>
              </a:rPr>
              <a:t>: Facilitates better collaboration among team members by isolating feature development.</a:t>
            </a:r>
          </a:p>
          <a:p>
            <a:pPr marL="0" indent="0">
              <a:buNone/>
            </a:pPr>
            <a:endParaRPr lang="en-GB" sz="2200" dirty="0"/>
          </a:p>
        </p:txBody>
      </p:sp>
    </p:spTree>
    <p:extLst>
      <p:ext uri="{BB962C8B-B14F-4D97-AF65-F5344CB8AC3E}">
        <p14:creationId xmlns:p14="http://schemas.microsoft.com/office/powerpoint/2010/main" val="431857741"/>
      </p:ext>
    </p:extLst>
  </p:cSld>
  <p:clrMapOvr>
    <a:masterClrMapping/>
  </p:clrMapOvr>
  <p:transition spd="slow">
    <p:comb/>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E5539EC-8CB8-002F-68C6-678840282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12" name="Rectangle 11">
              <a:extLst>
                <a:ext uri="{FF2B5EF4-FFF2-40B4-BE49-F238E27FC236}">
                  <a16:creationId xmlns:a16="http://schemas.microsoft.com/office/drawing/2014/main" id="{6C5D55A6-9EFD-CDA3-20CC-A99812CE1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5B6E73B-6DFD-AE6C-1628-DF8DC30085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0E00FC4-DDBC-F424-CF71-73AF7A28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25455FE-BB77-3992-4517-9C6C2DF3D07F}"/>
              </a:ext>
            </a:extLst>
          </p:cNvPr>
          <p:cNvSpPr>
            <a:spLocks noGrp="1"/>
          </p:cNvSpPr>
          <p:nvPr>
            <p:ph type="title"/>
          </p:nvPr>
        </p:nvSpPr>
        <p:spPr>
          <a:xfrm>
            <a:off x="876691" y="301843"/>
            <a:ext cx="10477109" cy="1003532"/>
          </a:xfrm>
        </p:spPr>
        <p:txBody>
          <a:bodyPr anchor="ctr">
            <a:normAutofit/>
          </a:bodyPr>
          <a:lstStyle/>
          <a:p>
            <a:r>
              <a:rPr lang="en-GB" sz="3200" b="1" i="0">
                <a:solidFill>
                  <a:srgbClr val="FFFFFF"/>
                </a:solidFill>
                <a:effectLst/>
                <a:latin typeface="-apple-system"/>
              </a:rPr>
              <a:t>Challenges and Solutions</a:t>
            </a:r>
            <a:br>
              <a:rPr lang="en-GB" sz="3200" b="1" i="0">
                <a:solidFill>
                  <a:srgbClr val="FFFFFF"/>
                </a:solidFill>
                <a:effectLst/>
                <a:latin typeface="-apple-system"/>
              </a:rPr>
            </a:br>
            <a:endParaRPr lang="en-GB" sz="3200">
              <a:solidFill>
                <a:srgbClr val="FFFFFF"/>
              </a:solidFill>
            </a:endParaRPr>
          </a:p>
        </p:txBody>
      </p:sp>
      <p:graphicFrame>
        <p:nvGraphicFramePr>
          <p:cNvPr id="6" name="Content Placeholder 5">
            <a:extLst>
              <a:ext uri="{FF2B5EF4-FFF2-40B4-BE49-F238E27FC236}">
                <a16:creationId xmlns:a16="http://schemas.microsoft.com/office/drawing/2014/main" id="{E1A4695E-7D28-C582-80F7-FE47ECF13987}"/>
              </a:ext>
            </a:extLst>
          </p:cNvPr>
          <p:cNvGraphicFramePr>
            <a:graphicFrameLocks noGrp="1"/>
          </p:cNvGraphicFramePr>
          <p:nvPr>
            <p:ph idx="1"/>
            <p:extLst>
              <p:ext uri="{D42A27DB-BD31-4B8C-83A1-F6EECF244321}">
                <p14:modId xmlns:p14="http://schemas.microsoft.com/office/powerpoint/2010/main" val="2027075686"/>
              </p:ext>
            </p:extLst>
          </p:nvPr>
        </p:nvGraphicFramePr>
        <p:xfrm>
          <a:off x="579120" y="1808964"/>
          <a:ext cx="11074401" cy="4622313"/>
        </p:xfrm>
        <a:graphic>
          <a:graphicData uri="http://schemas.openxmlformats.org/drawingml/2006/table">
            <a:tbl>
              <a:tblPr>
                <a:tableStyleId>{5C22544A-7EE6-4342-B048-85BDC9FD1C3A}</a:tableStyleId>
              </a:tblPr>
              <a:tblGrid>
                <a:gridCol w="2780767">
                  <a:extLst>
                    <a:ext uri="{9D8B030D-6E8A-4147-A177-3AD203B41FA5}">
                      <a16:colId xmlns:a16="http://schemas.microsoft.com/office/drawing/2014/main" val="4271302248"/>
                    </a:ext>
                  </a:extLst>
                </a:gridCol>
                <a:gridCol w="8293634">
                  <a:extLst>
                    <a:ext uri="{9D8B030D-6E8A-4147-A177-3AD203B41FA5}">
                      <a16:colId xmlns:a16="http://schemas.microsoft.com/office/drawing/2014/main" val="2186495745"/>
                    </a:ext>
                  </a:extLst>
                </a:gridCol>
              </a:tblGrid>
              <a:tr h="1046728">
                <a:tc>
                  <a:txBody>
                    <a:bodyPr/>
                    <a:lstStyle/>
                    <a:p>
                      <a:pPr algn="l" fontAlgn="b"/>
                      <a:r>
                        <a:rPr lang="en-GB" sz="1800" b="1" i="0" kern="1200">
                          <a:solidFill>
                            <a:schemeClr val="dk1"/>
                          </a:solidFill>
                          <a:effectLst/>
                          <a:latin typeface="+mn-lt"/>
                          <a:ea typeface="+mn-ea"/>
                          <a:cs typeface="+mn-cs"/>
                        </a:rPr>
                        <a:t>Key Challenges Faced During Implementation</a:t>
                      </a:r>
                      <a:endParaRPr lang="en-GB" sz="2000" b="1" i="0" u="none" strike="noStrike" dirty="0">
                        <a:solidFill>
                          <a:srgbClr val="000000"/>
                        </a:solidFill>
                        <a:effectLst/>
                        <a:latin typeface="Calibri" panose="020F0502020204030204" pitchFamily="34" charset="0"/>
                      </a:endParaRPr>
                    </a:p>
                  </a:txBody>
                  <a:tcPr marL="6305" marR="6305" marT="6305" marB="0" anchor="b"/>
                </a:tc>
                <a:tc>
                  <a:txBody>
                    <a:bodyPr/>
                    <a:lstStyle/>
                    <a:p>
                      <a:pPr algn="l" fontAlgn="b"/>
                      <a:r>
                        <a:rPr lang="en-GB" sz="1800" b="1" i="0" kern="1200" dirty="0">
                          <a:solidFill>
                            <a:schemeClr val="dk1"/>
                          </a:solidFill>
                          <a:effectLst/>
                          <a:latin typeface="+mn-lt"/>
                          <a:ea typeface="+mn-ea"/>
                          <a:cs typeface="+mn-cs"/>
                        </a:rPr>
                        <a:t>Solutions and Lessons Learned</a:t>
                      </a:r>
                      <a:r>
                        <a:rPr lang="en-GB" sz="1800" b="0" i="0" kern="1200" dirty="0">
                          <a:solidFill>
                            <a:schemeClr val="dk1"/>
                          </a:solidFill>
                          <a:effectLst/>
                          <a:latin typeface="+mn-lt"/>
                          <a:ea typeface="+mn-ea"/>
                          <a:cs typeface="+mn-cs"/>
                        </a:rPr>
                        <a:t>:</a:t>
                      </a:r>
                      <a:endParaRPr lang="en-GB" sz="2000" b="1" i="0" u="none" strike="noStrike" dirty="0">
                        <a:solidFill>
                          <a:srgbClr val="000000"/>
                        </a:solidFill>
                        <a:effectLst/>
                        <a:latin typeface="Calibri" panose="020F0502020204030204" pitchFamily="34" charset="0"/>
                      </a:endParaRPr>
                    </a:p>
                  </a:txBody>
                  <a:tcPr marL="6305" marR="6305" marT="6305" marB="0" anchor="b"/>
                </a:tc>
                <a:extLst>
                  <a:ext uri="{0D108BD9-81ED-4DB2-BD59-A6C34878D82A}">
                    <a16:rowId xmlns:a16="http://schemas.microsoft.com/office/drawing/2014/main" val="2468331788"/>
                  </a:ext>
                </a:extLst>
              </a:tr>
              <a:tr h="788809">
                <a:tc>
                  <a:txBody>
                    <a:bodyPr/>
                    <a:lstStyle/>
                    <a:p>
                      <a:pPr algn="l" fontAlgn="b"/>
                      <a:r>
                        <a:rPr lang="en-GB" sz="2000" u="none" strike="noStrike" dirty="0">
                          <a:effectLst/>
                        </a:rPr>
                        <a:t>Integration Complexities</a:t>
                      </a:r>
                      <a:endParaRPr lang="en-GB" sz="2000" b="0" i="0" u="none" strike="noStrike" dirty="0">
                        <a:solidFill>
                          <a:srgbClr val="000000"/>
                        </a:solidFill>
                        <a:effectLst/>
                        <a:latin typeface="Calibri" panose="020F0502020204030204" pitchFamily="34" charset="0"/>
                      </a:endParaRPr>
                    </a:p>
                  </a:txBody>
                  <a:tcPr marL="6305" marR="6305" marT="6305" marB="0" anchor="b"/>
                </a:tc>
                <a:tc>
                  <a:txBody>
                    <a:bodyPr/>
                    <a:lstStyle/>
                    <a:p>
                      <a:pPr algn="l" fontAlgn="b"/>
                      <a:r>
                        <a:rPr lang="en-GB" sz="2000" u="none" strike="noStrike" dirty="0">
                          <a:effectLst/>
                        </a:rPr>
                        <a:t>Conducted thorough research and planning, used plugins and APIs for compatibility.</a:t>
                      </a:r>
                      <a:endParaRPr lang="en-GB" sz="2000" b="0" i="0" u="none" strike="noStrike" dirty="0">
                        <a:solidFill>
                          <a:srgbClr val="000000"/>
                        </a:solidFill>
                        <a:effectLst/>
                        <a:latin typeface="Calibri" panose="020F0502020204030204" pitchFamily="34" charset="0"/>
                      </a:endParaRPr>
                    </a:p>
                  </a:txBody>
                  <a:tcPr marL="6305" marR="6305" marT="6305" marB="0" anchor="b"/>
                </a:tc>
                <a:extLst>
                  <a:ext uri="{0D108BD9-81ED-4DB2-BD59-A6C34878D82A}">
                    <a16:rowId xmlns:a16="http://schemas.microsoft.com/office/drawing/2014/main" val="220522976"/>
                  </a:ext>
                </a:extLst>
              </a:tr>
              <a:tr h="788809">
                <a:tc>
                  <a:txBody>
                    <a:bodyPr/>
                    <a:lstStyle/>
                    <a:p>
                      <a:pPr algn="l" fontAlgn="b"/>
                      <a:r>
                        <a:rPr lang="en-GB" sz="2000" u="none" strike="noStrike">
                          <a:effectLst/>
                        </a:rPr>
                        <a:t>Tool Selection</a:t>
                      </a:r>
                      <a:endParaRPr lang="en-GB" sz="2000" b="0" i="0" u="none" strike="noStrike">
                        <a:solidFill>
                          <a:srgbClr val="000000"/>
                        </a:solidFill>
                        <a:effectLst/>
                        <a:latin typeface="Calibri" panose="020F0502020204030204" pitchFamily="34" charset="0"/>
                      </a:endParaRPr>
                    </a:p>
                  </a:txBody>
                  <a:tcPr marL="6305" marR="6305" marT="6305" marB="0" anchor="b"/>
                </a:tc>
                <a:tc>
                  <a:txBody>
                    <a:bodyPr/>
                    <a:lstStyle/>
                    <a:p>
                      <a:pPr algn="l" fontAlgn="b"/>
                      <a:r>
                        <a:rPr lang="en-GB" sz="2000" u="none" strike="noStrike">
                          <a:effectLst/>
                        </a:rPr>
                        <a:t>Evaluated multiple tools and conducted pilot tests to choose the best fit.</a:t>
                      </a:r>
                      <a:endParaRPr lang="en-GB" sz="2000" b="0" i="0" u="none" strike="noStrike" dirty="0">
                        <a:solidFill>
                          <a:srgbClr val="000000"/>
                        </a:solidFill>
                        <a:effectLst/>
                        <a:latin typeface="Calibri" panose="020F0502020204030204" pitchFamily="34" charset="0"/>
                      </a:endParaRPr>
                    </a:p>
                  </a:txBody>
                  <a:tcPr marL="6305" marR="6305" marT="6305" marB="0" anchor="b"/>
                </a:tc>
                <a:extLst>
                  <a:ext uri="{0D108BD9-81ED-4DB2-BD59-A6C34878D82A}">
                    <a16:rowId xmlns:a16="http://schemas.microsoft.com/office/drawing/2014/main" val="1889430301"/>
                  </a:ext>
                </a:extLst>
              </a:tr>
              <a:tr h="788809">
                <a:tc>
                  <a:txBody>
                    <a:bodyPr/>
                    <a:lstStyle/>
                    <a:p>
                      <a:pPr algn="l" fontAlgn="b"/>
                      <a:r>
                        <a:rPr lang="en-GB" sz="2000" u="none" strike="noStrike">
                          <a:effectLst/>
                        </a:rPr>
                        <a:t>Team Adaptation</a:t>
                      </a:r>
                      <a:endParaRPr lang="en-GB" sz="2000" b="0" i="0" u="none" strike="noStrike">
                        <a:solidFill>
                          <a:srgbClr val="000000"/>
                        </a:solidFill>
                        <a:effectLst/>
                        <a:latin typeface="Calibri" panose="020F0502020204030204" pitchFamily="34" charset="0"/>
                      </a:endParaRPr>
                    </a:p>
                  </a:txBody>
                  <a:tcPr marL="6305" marR="6305" marT="6305" marB="0" anchor="b"/>
                </a:tc>
                <a:tc>
                  <a:txBody>
                    <a:bodyPr/>
                    <a:lstStyle/>
                    <a:p>
                      <a:pPr algn="l" fontAlgn="b"/>
                      <a:r>
                        <a:rPr lang="en-GB" sz="2000" u="none" strike="noStrike" dirty="0">
                          <a:effectLst/>
                        </a:rPr>
                        <a:t>Provided comprehensive detailed documentation.</a:t>
                      </a:r>
                      <a:endParaRPr lang="en-GB" sz="2000" b="0" i="0" u="none" strike="noStrike" dirty="0">
                        <a:solidFill>
                          <a:srgbClr val="000000"/>
                        </a:solidFill>
                        <a:effectLst/>
                        <a:latin typeface="Calibri" panose="020F0502020204030204" pitchFamily="34" charset="0"/>
                      </a:endParaRPr>
                    </a:p>
                  </a:txBody>
                  <a:tcPr marL="6305" marR="6305" marT="6305" marB="0" anchor="b"/>
                </a:tc>
                <a:extLst>
                  <a:ext uri="{0D108BD9-81ED-4DB2-BD59-A6C34878D82A}">
                    <a16:rowId xmlns:a16="http://schemas.microsoft.com/office/drawing/2014/main" val="595907184"/>
                  </a:ext>
                </a:extLst>
              </a:tr>
              <a:tr h="420349">
                <a:tc>
                  <a:txBody>
                    <a:bodyPr/>
                    <a:lstStyle/>
                    <a:p>
                      <a:pPr algn="l" fontAlgn="b"/>
                      <a:r>
                        <a:rPr lang="en-GB" sz="2000" u="none" strike="noStrike">
                          <a:effectLst/>
                        </a:rPr>
                        <a:t>Initial Setup Time</a:t>
                      </a:r>
                      <a:endParaRPr lang="en-GB" sz="2000" b="0" i="0" u="none" strike="noStrike">
                        <a:solidFill>
                          <a:srgbClr val="000000"/>
                        </a:solidFill>
                        <a:effectLst/>
                        <a:latin typeface="Calibri" panose="020F0502020204030204" pitchFamily="34" charset="0"/>
                      </a:endParaRPr>
                    </a:p>
                  </a:txBody>
                  <a:tcPr marL="6305" marR="6305" marT="6305" marB="0" anchor="b"/>
                </a:tc>
                <a:tc>
                  <a:txBody>
                    <a:bodyPr/>
                    <a:lstStyle/>
                    <a:p>
                      <a:pPr algn="l" fontAlgn="b"/>
                      <a:r>
                        <a:rPr lang="en-GB" sz="2000" u="none" strike="noStrike" dirty="0">
                          <a:effectLst/>
                        </a:rPr>
                        <a:t>Allocated dedicated resources and time for setup.</a:t>
                      </a:r>
                      <a:endParaRPr lang="en-GB" sz="2000" b="0" i="0" u="none" strike="noStrike" dirty="0">
                        <a:solidFill>
                          <a:srgbClr val="000000"/>
                        </a:solidFill>
                        <a:effectLst/>
                        <a:latin typeface="Calibri" panose="020F0502020204030204" pitchFamily="34" charset="0"/>
                      </a:endParaRPr>
                    </a:p>
                  </a:txBody>
                  <a:tcPr marL="6305" marR="6305" marT="6305" marB="0" anchor="b"/>
                </a:tc>
                <a:extLst>
                  <a:ext uri="{0D108BD9-81ED-4DB2-BD59-A6C34878D82A}">
                    <a16:rowId xmlns:a16="http://schemas.microsoft.com/office/drawing/2014/main" val="4023838550"/>
                  </a:ext>
                </a:extLst>
              </a:tr>
              <a:tr h="788809">
                <a:tc>
                  <a:txBody>
                    <a:bodyPr/>
                    <a:lstStyle/>
                    <a:p>
                      <a:pPr algn="l" fontAlgn="b"/>
                      <a:r>
                        <a:rPr lang="en-GB" sz="2000" u="none" strike="noStrike">
                          <a:effectLst/>
                        </a:rPr>
                        <a:t>Security Concerns</a:t>
                      </a:r>
                      <a:endParaRPr lang="en-GB" sz="2000" b="0" i="0" u="none" strike="noStrike">
                        <a:solidFill>
                          <a:srgbClr val="000000"/>
                        </a:solidFill>
                        <a:effectLst/>
                        <a:latin typeface="Calibri" panose="020F0502020204030204" pitchFamily="34" charset="0"/>
                      </a:endParaRPr>
                    </a:p>
                  </a:txBody>
                  <a:tcPr marL="6305" marR="6305" marT="6305" marB="0" anchor="b"/>
                </a:tc>
                <a:tc>
                  <a:txBody>
                    <a:bodyPr/>
                    <a:lstStyle/>
                    <a:p>
                      <a:pPr algn="l" fontAlgn="b"/>
                      <a:r>
                        <a:rPr lang="en-GB" sz="2000" u="none" strike="noStrike" dirty="0">
                          <a:effectLst/>
                        </a:rPr>
                        <a:t>Implemented security best practices and regular vulnerability scans.</a:t>
                      </a:r>
                      <a:endParaRPr lang="en-GB" sz="2000" b="0" i="0" u="none" strike="noStrike" dirty="0">
                        <a:solidFill>
                          <a:srgbClr val="000000"/>
                        </a:solidFill>
                        <a:effectLst/>
                        <a:latin typeface="Calibri" panose="020F0502020204030204" pitchFamily="34" charset="0"/>
                      </a:endParaRPr>
                    </a:p>
                  </a:txBody>
                  <a:tcPr marL="6305" marR="6305" marT="6305" marB="0" anchor="b"/>
                </a:tc>
                <a:extLst>
                  <a:ext uri="{0D108BD9-81ED-4DB2-BD59-A6C34878D82A}">
                    <a16:rowId xmlns:a16="http://schemas.microsoft.com/office/drawing/2014/main" val="2958448619"/>
                  </a:ext>
                </a:extLst>
              </a:tr>
            </a:tbl>
          </a:graphicData>
        </a:graphic>
      </p:graphicFrame>
    </p:spTree>
    <p:extLst>
      <p:ext uri="{BB962C8B-B14F-4D97-AF65-F5344CB8AC3E}">
        <p14:creationId xmlns:p14="http://schemas.microsoft.com/office/powerpoint/2010/main" val="4229112971"/>
      </p:ext>
    </p:extLst>
  </p:cSld>
  <p:clrMapOvr>
    <a:masterClrMapping/>
  </p:clrMapOvr>
  <p:transition spd="slow">
    <p:wheel spokes="1"/>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390FC3-DC98-2533-6CCC-DE8A80EBAE78}"/>
              </a:ext>
            </a:extLst>
          </p:cNvPr>
          <p:cNvSpPr>
            <a:spLocks noGrp="1"/>
          </p:cNvSpPr>
          <p:nvPr>
            <p:ph type="title"/>
          </p:nvPr>
        </p:nvSpPr>
        <p:spPr>
          <a:xfrm>
            <a:off x="838200" y="365125"/>
            <a:ext cx="10515600" cy="1325563"/>
          </a:xfrm>
        </p:spPr>
        <p:txBody>
          <a:bodyPr>
            <a:normAutofit/>
          </a:bodyPr>
          <a:lstStyle/>
          <a:p>
            <a:r>
              <a:rPr lang="en-GB" sz="5400" b="1" i="0">
                <a:effectLst/>
                <a:latin typeface="-apple-system"/>
              </a:rPr>
              <a:t>Conclusion</a:t>
            </a:r>
            <a:endParaRPr lang="en-GB" sz="5400"/>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9E41583-E7AB-49FE-AD9A-506EE0EF63C5}"/>
              </a:ext>
            </a:extLst>
          </p:cNvPr>
          <p:cNvSpPr>
            <a:spLocks noGrp="1"/>
          </p:cNvSpPr>
          <p:nvPr>
            <p:ph idx="1"/>
          </p:nvPr>
        </p:nvSpPr>
        <p:spPr>
          <a:xfrm>
            <a:off x="838200" y="1929384"/>
            <a:ext cx="10515600" cy="4251960"/>
          </a:xfrm>
        </p:spPr>
        <p:txBody>
          <a:bodyPr>
            <a:noAutofit/>
          </a:bodyPr>
          <a:lstStyle/>
          <a:p>
            <a:r>
              <a:rPr lang="en-GB" sz="1800" b="0" i="0" dirty="0">
                <a:effectLst/>
                <a:latin typeface="-apple-system"/>
              </a:rPr>
              <a:t>The implementation of a CI/CD pipeline for the car’s infotainment application will brought significant improvements to our development process. By automating the build, test, and deployment stages, we </a:t>
            </a:r>
            <a:r>
              <a:rPr lang="en-GB" sz="1800" dirty="0">
                <a:latin typeface="-apple-system"/>
              </a:rPr>
              <a:t>will</a:t>
            </a:r>
            <a:r>
              <a:rPr lang="en-GB" sz="1800" b="0" i="0" dirty="0">
                <a:effectLst/>
                <a:latin typeface="-apple-system"/>
              </a:rPr>
              <a:t> achieved:</a:t>
            </a:r>
          </a:p>
          <a:p>
            <a:pPr marL="0" indent="0">
              <a:buNone/>
            </a:pPr>
            <a:endParaRPr lang="en-GB" sz="1800" b="0" i="0" dirty="0">
              <a:effectLst/>
              <a:latin typeface="-apple-system"/>
            </a:endParaRPr>
          </a:p>
          <a:p>
            <a:pPr>
              <a:buFont typeface="Arial" panose="020B0604020202020204" pitchFamily="34" charset="0"/>
              <a:buChar char="•"/>
            </a:pPr>
            <a:r>
              <a:rPr lang="en-GB" sz="1800" b="1" i="0" dirty="0">
                <a:effectLst/>
                <a:latin typeface="-apple-system"/>
              </a:rPr>
              <a:t>Increased Efficiency</a:t>
            </a:r>
            <a:r>
              <a:rPr lang="en-GB" sz="1800" b="0" i="0" dirty="0">
                <a:effectLst/>
                <a:latin typeface="-apple-system"/>
              </a:rPr>
              <a:t>: Automation has reduced manual errors and speed up the development cycle, allowing us to deliver updates and new features more quickly.</a:t>
            </a:r>
          </a:p>
          <a:p>
            <a:pPr>
              <a:buFont typeface="Arial" panose="020B0604020202020204" pitchFamily="34" charset="0"/>
              <a:buChar char="•"/>
            </a:pPr>
            <a:r>
              <a:rPr lang="en-GB" sz="1800" b="1" i="0" dirty="0">
                <a:effectLst/>
                <a:latin typeface="-apple-system"/>
              </a:rPr>
              <a:t>Enhanced Collaboration</a:t>
            </a:r>
            <a:r>
              <a:rPr lang="en-GB" sz="1800" b="0" i="0" dirty="0">
                <a:effectLst/>
                <a:latin typeface="-apple-system"/>
              </a:rPr>
              <a:t>: The pipeline has fostered better communication and collaboration between development and operations teams, breaking down silos and improving overall workflow.</a:t>
            </a:r>
          </a:p>
          <a:p>
            <a:pPr>
              <a:buFont typeface="Arial" panose="020B0604020202020204" pitchFamily="34" charset="0"/>
              <a:buChar char="•"/>
            </a:pPr>
            <a:r>
              <a:rPr lang="en-GB" sz="1800" b="1" i="0" dirty="0">
                <a:effectLst/>
                <a:latin typeface="-apple-system"/>
              </a:rPr>
              <a:t>Faster Deployment</a:t>
            </a:r>
            <a:r>
              <a:rPr lang="en-GB" sz="1800" b="0" i="0" dirty="0">
                <a:effectLst/>
                <a:latin typeface="-apple-system"/>
              </a:rPr>
              <a:t>: Continuous integration and continuous deployment (CI/CD) practices have enabled us to deploy changes more frequently and reliably, ensuring that our application remains up-to-date and responsive to user needs.</a:t>
            </a:r>
          </a:p>
          <a:p>
            <a:pPr>
              <a:buFont typeface="Arial" panose="020B0604020202020204" pitchFamily="34" charset="0"/>
              <a:buChar char="•"/>
            </a:pPr>
            <a:r>
              <a:rPr lang="en-GB" sz="1800" b="1" i="0" dirty="0">
                <a:effectLst/>
                <a:latin typeface="-apple-system"/>
              </a:rPr>
              <a:t>Improved Security and Quality</a:t>
            </a:r>
            <a:r>
              <a:rPr lang="en-GB" sz="1800" b="0" i="0" dirty="0">
                <a:effectLst/>
                <a:latin typeface="-apple-system"/>
              </a:rPr>
              <a:t>: Regular security scans and code quality checks have ensured that our application is robust and secure, minimizing vulnerabilities and maintaining high standards of code quality.</a:t>
            </a:r>
          </a:p>
          <a:p>
            <a:pPr>
              <a:buFont typeface="Arial" panose="020B0604020202020204" pitchFamily="34" charset="0"/>
              <a:buChar char="•"/>
            </a:pPr>
            <a:r>
              <a:rPr lang="en-GB" sz="1800" b="1" i="0" dirty="0">
                <a:effectLst/>
                <a:latin typeface="-apple-system"/>
              </a:rPr>
              <a:t>Scalability</a:t>
            </a:r>
            <a:r>
              <a:rPr lang="en-GB" sz="1800" b="0" i="0" dirty="0">
                <a:effectLst/>
                <a:latin typeface="-apple-system"/>
              </a:rPr>
              <a:t>: The pipeline is designed to scale with the growing complexity and size of the infotainment application, ensuring that it can handle increased demand and new features seamlessly.</a:t>
            </a:r>
          </a:p>
        </p:txBody>
      </p:sp>
    </p:spTree>
    <p:extLst>
      <p:ext uri="{BB962C8B-B14F-4D97-AF65-F5344CB8AC3E}">
        <p14:creationId xmlns:p14="http://schemas.microsoft.com/office/powerpoint/2010/main" val="1170892246"/>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E6A92D-4951-808D-6C42-A4B107A43EB7}"/>
              </a:ext>
            </a:extLst>
          </p:cNvPr>
          <p:cNvSpPr>
            <a:spLocks noGrp="1"/>
          </p:cNvSpPr>
          <p:nvPr>
            <p:ph type="title"/>
          </p:nvPr>
        </p:nvSpPr>
        <p:spPr>
          <a:xfrm>
            <a:off x="838200" y="365125"/>
            <a:ext cx="10515600" cy="1325563"/>
          </a:xfrm>
        </p:spPr>
        <p:txBody>
          <a:bodyPr>
            <a:normAutofit/>
          </a:bodyPr>
          <a:lstStyle/>
          <a:p>
            <a:r>
              <a:rPr lang="en-US" sz="5400"/>
              <a:t>Future Consideration</a:t>
            </a:r>
            <a:endParaRPr lang="en-GB" sz="5400"/>
          </a:p>
        </p:txBody>
      </p:sp>
      <p:sp>
        <p:nvSpPr>
          <p:cNvPr id="2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636F33F-4A2F-0A7F-004E-03B6E439EFFC}"/>
              </a:ext>
            </a:extLst>
          </p:cNvPr>
          <p:cNvSpPr>
            <a:spLocks noGrp="1"/>
          </p:cNvSpPr>
          <p:nvPr>
            <p:ph idx="1"/>
          </p:nvPr>
        </p:nvSpPr>
        <p:spPr>
          <a:xfrm>
            <a:off x="838200" y="1929384"/>
            <a:ext cx="10515600" cy="4251960"/>
          </a:xfrm>
        </p:spPr>
        <p:txBody>
          <a:bodyPr>
            <a:normAutofit/>
          </a:bodyPr>
          <a:lstStyle/>
          <a:p>
            <a:pPr marL="0" indent="0">
              <a:buNone/>
            </a:pPr>
            <a:r>
              <a:rPr lang="en-GB" sz="2200" b="0" i="0">
                <a:effectLst/>
                <a:latin typeface="-apple-system"/>
              </a:rPr>
              <a:t>Looking ahead, there are several areas where we can continue to improve and optimize our CI/CD pipeline:</a:t>
            </a:r>
          </a:p>
          <a:p>
            <a:pPr>
              <a:buFont typeface="Arial" panose="020B0604020202020204" pitchFamily="34" charset="0"/>
              <a:buChar char="•"/>
            </a:pPr>
            <a:r>
              <a:rPr lang="en-GB" sz="2200" b="1" i="0">
                <a:effectLst/>
                <a:latin typeface="-apple-system"/>
              </a:rPr>
              <a:t>Continuous Improvement</a:t>
            </a:r>
            <a:r>
              <a:rPr lang="en-GB" sz="2200" b="0" i="0">
                <a:effectLst/>
                <a:latin typeface="-apple-system"/>
              </a:rPr>
              <a:t>: Regularly updating and optimizing the pipeline to incorporate new technologies and best practices will help us stay ahead of the curve.</a:t>
            </a:r>
          </a:p>
          <a:p>
            <a:pPr>
              <a:buFont typeface="Arial" panose="020B0604020202020204" pitchFamily="34" charset="0"/>
              <a:buChar char="•"/>
            </a:pPr>
            <a:r>
              <a:rPr lang="en-GB" sz="2200" b="1" i="0">
                <a:effectLst/>
                <a:latin typeface="-apple-system"/>
              </a:rPr>
              <a:t>Advanced Monitoring</a:t>
            </a:r>
            <a:r>
              <a:rPr lang="en-GB" sz="2200" b="0" i="0">
                <a:effectLst/>
                <a:latin typeface="-apple-system"/>
              </a:rPr>
              <a:t>: Implementing more sophisticated monitoring tools will provide deeper insights into the pipeline’s performance and help us identify and resolve issues more quickly.</a:t>
            </a:r>
          </a:p>
          <a:p>
            <a:pPr>
              <a:buFont typeface="Arial" panose="020B0604020202020204" pitchFamily="34" charset="0"/>
              <a:buChar char="•"/>
            </a:pPr>
            <a:r>
              <a:rPr lang="en-GB" sz="2200" b="1" i="0">
                <a:effectLst/>
                <a:latin typeface="-apple-system"/>
              </a:rPr>
              <a:t>Enhanced Security Measures</a:t>
            </a:r>
            <a:r>
              <a:rPr lang="en-GB" sz="2200" b="0" i="0">
                <a:effectLst/>
                <a:latin typeface="-apple-system"/>
              </a:rPr>
              <a:t>: Continuously enhancing our security practices will protect against emerging threats and ensure the integrity of our application.</a:t>
            </a:r>
          </a:p>
          <a:p>
            <a:pPr>
              <a:buFont typeface="Arial" panose="020B0604020202020204" pitchFamily="34" charset="0"/>
              <a:buChar char="•"/>
            </a:pPr>
            <a:r>
              <a:rPr lang="en-GB" sz="2200" b="1" i="0">
                <a:effectLst/>
                <a:latin typeface="-apple-system"/>
              </a:rPr>
              <a:t>Feedback Loops</a:t>
            </a:r>
            <a:r>
              <a:rPr lang="en-GB" sz="2200" b="0" i="0">
                <a:effectLst/>
                <a:latin typeface="-apple-system"/>
              </a:rPr>
              <a:t>: Establishing stronger feedback loops with developers and operations teams will provide valuable insights for ongoing improvements and ensure that the pipeline meets the evolving needs of our project.</a:t>
            </a:r>
          </a:p>
          <a:p>
            <a:endParaRPr lang="en-GB" sz="2200"/>
          </a:p>
        </p:txBody>
      </p:sp>
    </p:spTree>
    <p:extLst>
      <p:ext uri="{BB962C8B-B14F-4D97-AF65-F5344CB8AC3E}">
        <p14:creationId xmlns:p14="http://schemas.microsoft.com/office/powerpoint/2010/main" val="3496681708"/>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Triangle 33">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2DCB6CD-8F83-560E-C5BC-B76577F9B87C}"/>
              </a:ext>
            </a:extLst>
          </p:cNvPr>
          <p:cNvSpPr>
            <a:spLocks noGrp="1"/>
          </p:cNvSpPr>
          <p:nvPr>
            <p:ph idx="1"/>
          </p:nvPr>
        </p:nvSpPr>
        <p:spPr>
          <a:xfrm>
            <a:off x="1285240" y="2969469"/>
            <a:ext cx="8074815" cy="2800395"/>
          </a:xfrm>
        </p:spPr>
        <p:txBody>
          <a:bodyPr anchor="t">
            <a:normAutofit/>
          </a:bodyPr>
          <a:lstStyle/>
          <a:p>
            <a:pPr marL="0" indent="0">
              <a:buNone/>
            </a:pPr>
            <a:r>
              <a:rPr lang="en-GB" sz="2400" b="0" i="0">
                <a:effectLst/>
                <a:latin typeface="-apple-system"/>
              </a:rPr>
              <a:t>In conclusion, the CI/CD pipeline has been a transformative addition to our development process, driving efficiency, collaboration, and quality. By continuing to refine and enhance the pipeline, we can ensure that our car’s infotainment application remains at the forefront of innovation and user satisfaction.</a:t>
            </a:r>
            <a:endParaRPr lang="en-GB" sz="2400"/>
          </a:p>
        </p:txBody>
      </p:sp>
    </p:spTree>
    <p:extLst>
      <p:ext uri="{BB962C8B-B14F-4D97-AF65-F5344CB8AC3E}">
        <p14:creationId xmlns:p14="http://schemas.microsoft.com/office/powerpoint/2010/main" val="1513690677"/>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553504-A643-98AF-818C-4C717F1F52CD}"/>
              </a:ext>
            </a:extLst>
          </p:cNvPr>
          <p:cNvSpPr>
            <a:spLocks noGrp="1"/>
          </p:cNvSpPr>
          <p:nvPr>
            <p:ph type="title"/>
          </p:nvPr>
        </p:nvSpPr>
        <p:spPr>
          <a:xfrm>
            <a:off x="838200" y="365125"/>
            <a:ext cx="10515600" cy="1325563"/>
          </a:xfrm>
        </p:spPr>
        <p:txBody>
          <a:bodyPr>
            <a:normAutofit/>
          </a:bodyPr>
          <a:lstStyle/>
          <a:p>
            <a:r>
              <a:rPr lang="en-GB" sz="4200" b="1" i="0">
                <a:effectLst/>
                <a:latin typeface="-apple-system"/>
              </a:rPr>
              <a:t>Thank You</a:t>
            </a:r>
            <a:br>
              <a:rPr lang="en-GB" sz="4200" b="1" i="0">
                <a:effectLst/>
                <a:latin typeface="-apple-system"/>
              </a:rPr>
            </a:br>
            <a:endParaRPr lang="en-GB" sz="4200"/>
          </a:p>
        </p:txBody>
      </p:sp>
      <p:sp>
        <p:nvSpPr>
          <p:cNvPr id="1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ontent Placeholder 2">
            <a:extLst>
              <a:ext uri="{FF2B5EF4-FFF2-40B4-BE49-F238E27FC236}">
                <a16:creationId xmlns:a16="http://schemas.microsoft.com/office/drawing/2014/main" id="{E6BCCF20-673D-BF5C-333E-36E42EF149EE}"/>
              </a:ext>
            </a:extLst>
          </p:cNvPr>
          <p:cNvSpPr>
            <a:spLocks noGrp="1"/>
          </p:cNvSpPr>
          <p:nvPr>
            <p:ph idx="1"/>
          </p:nvPr>
        </p:nvSpPr>
        <p:spPr>
          <a:xfrm>
            <a:off x="838200" y="1929384"/>
            <a:ext cx="10515600" cy="4251960"/>
          </a:xfrm>
        </p:spPr>
        <p:txBody>
          <a:bodyPr>
            <a:normAutofit/>
          </a:bodyPr>
          <a:lstStyle/>
          <a:p>
            <a:pPr marL="0" indent="0">
              <a:buNone/>
            </a:pPr>
            <a:endParaRPr lang="en-GB" sz="2200" dirty="0">
              <a:latin typeface="-apple-system"/>
            </a:endParaRPr>
          </a:p>
          <a:p>
            <a:pPr marL="0" indent="0">
              <a:buNone/>
            </a:pPr>
            <a:r>
              <a:rPr lang="en-GB" sz="2200" b="0" i="0" dirty="0">
                <a:effectLst/>
                <a:latin typeface="-apple-system"/>
              </a:rPr>
              <a:t>Thank you for giving me the opportunity to present my project on developing and implementing a CI/CD pipeline for the car’s infotainment application. I appreciate the time and effort you have invested in reviewing my work.</a:t>
            </a:r>
          </a:p>
          <a:p>
            <a:pPr marL="0" indent="0">
              <a:buNone/>
            </a:pPr>
            <a:r>
              <a:rPr lang="en-GB" sz="2200" b="0" i="0" dirty="0">
                <a:effectLst/>
                <a:latin typeface="-apple-system"/>
              </a:rPr>
              <a:t>This project has been a significant learning experience for me</a:t>
            </a:r>
            <a:r>
              <a:rPr lang="en-GB" sz="2200" dirty="0">
                <a:latin typeface="-apple-system"/>
              </a:rPr>
              <a:t>. </a:t>
            </a:r>
          </a:p>
          <a:p>
            <a:pPr marL="0" indent="0">
              <a:buNone/>
            </a:pPr>
            <a:r>
              <a:rPr lang="en-GB" sz="2200" b="0" i="0" dirty="0">
                <a:effectLst/>
                <a:latin typeface="-apple-system"/>
              </a:rPr>
              <a:t>Your feedback and guidance have been invaluable, and I look forward to your insights on how we can further enhance our CI/CD practices.</a:t>
            </a:r>
          </a:p>
          <a:p>
            <a:pPr marL="0" indent="0">
              <a:buNone/>
            </a:pPr>
            <a:r>
              <a:rPr lang="en-GB" sz="2200" b="0" i="0" dirty="0">
                <a:effectLst/>
                <a:latin typeface="-apple-system"/>
              </a:rPr>
              <a:t>Thank you once again for your support and consideration.</a:t>
            </a:r>
          </a:p>
          <a:p>
            <a:pPr marL="0" indent="0">
              <a:buNone/>
            </a:pPr>
            <a:r>
              <a:rPr lang="en-GB" sz="2200" b="0" i="0" dirty="0">
                <a:effectLst/>
                <a:latin typeface="-apple-system"/>
              </a:rPr>
              <a:t>Best regards,</a:t>
            </a:r>
            <a:br>
              <a:rPr lang="en-GB" sz="2200" b="0" i="0" dirty="0">
                <a:effectLst/>
                <a:latin typeface="-apple-system"/>
              </a:rPr>
            </a:br>
            <a:r>
              <a:rPr lang="en-GB" sz="2200" b="0" i="0" dirty="0">
                <a:effectLst/>
                <a:latin typeface="-apple-system"/>
              </a:rPr>
              <a:t>Ashish Rahane</a:t>
            </a:r>
          </a:p>
          <a:p>
            <a:pPr marL="0" indent="0">
              <a:buNone/>
            </a:pPr>
            <a:endParaRPr lang="en-GB" sz="2200" b="0" i="0" dirty="0">
              <a:effectLst/>
              <a:latin typeface="-apple-system"/>
            </a:endParaRPr>
          </a:p>
          <a:p>
            <a:endParaRPr lang="en-GB" sz="2200" dirty="0"/>
          </a:p>
        </p:txBody>
      </p:sp>
    </p:spTree>
    <p:extLst>
      <p:ext uri="{BB962C8B-B14F-4D97-AF65-F5344CB8AC3E}">
        <p14:creationId xmlns:p14="http://schemas.microsoft.com/office/powerpoint/2010/main" val="37804347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Freeform: Shape 3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0" name="Freeform: Shape 39">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39130A-B185-3A36-C428-E82878AEFE26}"/>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4800" kern="1200" dirty="0">
                <a:solidFill>
                  <a:schemeClr val="tx1"/>
                </a:solidFill>
                <a:latin typeface="+mj-lt"/>
                <a:ea typeface="+mj-ea"/>
                <a:cs typeface="+mj-cs"/>
              </a:rPr>
              <a:t>Goal:</a:t>
            </a:r>
            <a:br>
              <a:rPr lang="en-US" sz="2900" kern="1200" dirty="0">
                <a:solidFill>
                  <a:schemeClr val="tx1"/>
                </a:solidFill>
                <a:latin typeface="+mj-lt"/>
                <a:ea typeface="+mj-ea"/>
                <a:cs typeface="+mj-cs"/>
              </a:rPr>
            </a:br>
            <a:br>
              <a:rPr lang="en-US" sz="2900" kern="1200" dirty="0">
                <a:solidFill>
                  <a:schemeClr val="tx1"/>
                </a:solidFill>
                <a:latin typeface="+mj-lt"/>
                <a:ea typeface="+mj-ea"/>
                <a:cs typeface="+mj-cs"/>
              </a:rPr>
            </a:br>
            <a:r>
              <a:rPr lang="en-US" sz="2900" b="0" i="0" kern="1200" dirty="0">
                <a:solidFill>
                  <a:schemeClr val="tx1"/>
                </a:solidFill>
                <a:effectLst/>
                <a:latin typeface="+mj-lt"/>
                <a:ea typeface="+mj-ea"/>
                <a:cs typeface="+mj-cs"/>
              </a:rPr>
              <a:t>Develop and implement a CI/CD pipeline to automate the build, test, and deployment processes for the car’s infotainment application, accelerating the SDLC and improving efficiency for developers.</a:t>
            </a:r>
            <a:endParaRPr lang="en-US" sz="2900" kern="1200" dirty="0">
              <a:solidFill>
                <a:schemeClr val="tx1"/>
              </a:solidFill>
              <a:latin typeface="+mj-lt"/>
              <a:ea typeface="+mj-ea"/>
              <a:cs typeface="+mj-cs"/>
            </a:endParaRPr>
          </a:p>
        </p:txBody>
      </p:sp>
      <p:sp>
        <p:nvSpPr>
          <p:cNvPr id="41" name="Rectangle 40">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8822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66449EB-85A6-A42A-0452-578AFD52491F}"/>
              </a:ext>
            </a:extLst>
          </p:cNvPr>
          <p:cNvSpPr>
            <a:spLocks noGrp="1"/>
          </p:cNvSpPr>
          <p:nvPr>
            <p:ph type="title"/>
          </p:nvPr>
        </p:nvSpPr>
        <p:spPr>
          <a:xfrm>
            <a:off x="1383564" y="348865"/>
            <a:ext cx="9718111" cy="1576446"/>
          </a:xfrm>
        </p:spPr>
        <p:txBody>
          <a:bodyPr anchor="ctr">
            <a:normAutofit/>
          </a:bodyPr>
          <a:lstStyle/>
          <a:p>
            <a:r>
              <a:rPr lang="en-GB" sz="4000">
                <a:solidFill>
                  <a:srgbClr val="FFFFFF"/>
                </a:solidFill>
              </a:rPr>
              <a:t>Introduction to DevOps</a:t>
            </a:r>
          </a:p>
        </p:txBody>
      </p:sp>
      <p:graphicFrame>
        <p:nvGraphicFramePr>
          <p:cNvPr id="35" name="Content Placeholder 2">
            <a:extLst>
              <a:ext uri="{FF2B5EF4-FFF2-40B4-BE49-F238E27FC236}">
                <a16:creationId xmlns:a16="http://schemas.microsoft.com/office/drawing/2014/main" id="{1E052D55-948D-2043-ACE7-4F9343216BF5}"/>
              </a:ext>
            </a:extLst>
          </p:cNvPr>
          <p:cNvGraphicFramePr>
            <a:graphicFrameLocks noGrp="1"/>
          </p:cNvGraphicFramePr>
          <p:nvPr>
            <p:ph idx="1"/>
            <p:extLst>
              <p:ext uri="{D42A27DB-BD31-4B8C-83A1-F6EECF244321}">
                <p14:modId xmlns:p14="http://schemas.microsoft.com/office/powerpoint/2010/main" val="3266785835"/>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518475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 name="Group 37">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45" name="Freeform: Shape 44">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a software development process&#10;&#10;Description automatically generated">
            <a:extLst>
              <a:ext uri="{FF2B5EF4-FFF2-40B4-BE49-F238E27FC236}">
                <a16:creationId xmlns:a16="http://schemas.microsoft.com/office/drawing/2014/main" id="{4DB9E7E2-1357-1F7B-D91F-3649C60591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942" y="643467"/>
            <a:ext cx="9904115" cy="5571065"/>
          </a:xfrm>
          <a:prstGeom prst="rect">
            <a:avLst/>
          </a:prstGeom>
          <a:ln>
            <a:noFill/>
          </a:ln>
        </p:spPr>
      </p:pic>
    </p:spTree>
    <p:extLst>
      <p:ext uri="{BB962C8B-B14F-4D97-AF65-F5344CB8AC3E}">
        <p14:creationId xmlns:p14="http://schemas.microsoft.com/office/powerpoint/2010/main" val="318936795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72ACAF-39DA-8EAC-C88E-D334E2C4EF09}"/>
              </a:ext>
            </a:extLst>
          </p:cNvPr>
          <p:cNvSpPr>
            <a:spLocks noGrp="1"/>
          </p:cNvSpPr>
          <p:nvPr>
            <p:ph idx="1"/>
          </p:nvPr>
        </p:nvSpPr>
        <p:spPr>
          <a:xfrm>
            <a:off x="838200" y="1929384"/>
            <a:ext cx="10515600" cy="4251960"/>
          </a:xfrm>
        </p:spPr>
        <p:txBody>
          <a:bodyPr>
            <a:normAutofit/>
          </a:bodyPr>
          <a:lstStyle/>
          <a:p>
            <a:r>
              <a:rPr lang="en-GB" sz="2000" b="1" i="0" dirty="0">
                <a:effectLst/>
                <a:latin typeface="-apple-system"/>
              </a:rPr>
              <a:t>Objectives:</a:t>
            </a:r>
          </a:p>
          <a:p>
            <a:pPr marL="0" indent="0">
              <a:buNone/>
            </a:pPr>
            <a:r>
              <a:rPr lang="en-GB" sz="2000" b="1" i="0" dirty="0">
                <a:effectLst/>
                <a:latin typeface="-apple-system"/>
              </a:rPr>
              <a:t>1. Automate Build Process:</a:t>
            </a:r>
          </a:p>
          <a:p>
            <a:r>
              <a:rPr lang="en-GB" sz="2000" i="0" dirty="0">
                <a:effectLst/>
                <a:latin typeface="-apple-system"/>
              </a:rPr>
              <a:t>Set up a continuous integration (CI) system to automatically build the infotainment application whenever code changes are committed to the repository.</a:t>
            </a:r>
          </a:p>
          <a:p>
            <a:r>
              <a:rPr lang="en-GB" sz="2000" i="0" dirty="0">
                <a:effectLst/>
                <a:latin typeface="-apple-system"/>
              </a:rPr>
              <a:t>Ensure the build process includes compiling code, resolving dependencies, and packaging the application.</a:t>
            </a:r>
          </a:p>
          <a:p>
            <a:endParaRPr lang="en-GB" sz="2000" i="0" dirty="0">
              <a:effectLst/>
              <a:latin typeface="-apple-system"/>
            </a:endParaRPr>
          </a:p>
          <a:p>
            <a:pPr marL="0" indent="0">
              <a:buNone/>
            </a:pPr>
            <a:r>
              <a:rPr lang="en-GB" sz="2000" b="1" i="0" dirty="0">
                <a:effectLst/>
                <a:latin typeface="-apple-system"/>
              </a:rPr>
              <a:t>2. Automate Testing:</a:t>
            </a:r>
          </a:p>
          <a:p>
            <a:r>
              <a:rPr lang="en-GB" sz="2000" i="0" dirty="0">
                <a:effectLst/>
                <a:latin typeface="-apple-system"/>
              </a:rPr>
              <a:t>Integrate automated testing into the CI pipeline to run unit tests, integration tests, and end-to-end tests.</a:t>
            </a:r>
          </a:p>
          <a:p>
            <a:r>
              <a:rPr lang="en-GB" sz="2000" i="0" dirty="0">
                <a:effectLst/>
                <a:latin typeface="-apple-system"/>
              </a:rPr>
              <a:t>Ensure that any code changes pass all tests before being merged into the main branch.</a:t>
            </a:r>
            <a:endParaRPr lang="en-GB" sz="2000" dirty="0"/>
          </a:p>
        </p:txBody>
      </p:sp>
    </p:spTree>
    <p:extLst>
      <p:ext uri="{BB962C8B-B14F-4D97-AF65-F5344CB8AC3E}">
        <p14:creationId xmlns:p14="http://schemas.microsoft.com/office/powerpoint/2010/main" val="378767154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B560C2C-92FC-DD54-E44A-529890A4858A}"/>
              </a:ext>
            </a:extLst>
          </p:cNvPr>
          <p:cNvSpPr>
            <a:spLocks noGrp="1"/>
          </p:cNvSpPr>
          <p:nvPr>
            <p:ph idx="1"/>
          </p:nvPr>
        </p:nvSpPr>
        <p:spPr>
          <a:xfrm>
            <a:off x="838200" y="1929384"/>
            <a:ext cx="10515600" cy="4251960"/>
          </a:xfrm>
        </p:spPr>
        <p:txBody>
          <a:bodyPr>
            <a:normAutofit/>
          </a:bodyPr>
          <a:lstStyle/>
          <a:p>
            <a:pPr marL="0" indent="0">
              <a:buNone/>
            </a:pPr>
            <a:r>
              <a:rPr lang="en-GB" sz="2200" b="1" i="0">
                <a:effectLst/>
                <a:latin typeface="-apple-system"/>
              </a:rPr>
              <a:t>3. Code Quality Check:</a:t>
            </a:r>
          </a:p>
          <a:p>
            <a:pPr marL="0" indent="0">
              <a:buNone/>
            </a:pPr>
            <a:r>
              <a:rPr lang="en-GB" sz="2200" i="0">
                <a:effectLst/>
                <a:latin typeface="-apple-system"/>
              </a:rPr>
              <a:t>Implement tools to perform static code analysis and code quality checks as part of the CI pipeline.</a:t>
            </a:r>
          </a:p>
          <a:p>
            <a:pPr marL="0" indent="0">
              <a:buNone/>
            </a:pPr>
            <a:r>
              <a:rPr lang="en-GB" sz="2200" i="0">
                <a:effectLst/>
                <a:latin typeface="-apple-system"/>
              </a:rPr>
              <a:t>Ensure that the code adheres to coding standards and best practices before proceeding to the next stages.</a:t>
            </a:r>
          </a:p>
          <a:p>
            <a:pPr marL="0" indent="0">
              <a:buNone/>
            </a:pPr>
            <a:endParaRPr lang="en-GB" sz="2200" b="1" i="0">
              <a:effectLst/>
              <a:latin typeface="-apple-system"/>
            </a:endParaRPr>
          </a:p>
          <a:p>
            <a:pPr marL="0" indent="0">
              <a:buNone/>
            </a:pPr>
            <a:r>
              <a:rPr lang="en-GB" sz="2200" b="1" i="0">
                <a:effectLst/>
                <a:latin typeface="-apple-system"/>
              </a:rPr>
              <a:t>4.  Artifact Registry:</a:t>
            </a:r>
          </a:p>
          <a:p>
            <a:pPr marL="0" indent="0">
              <a:buNone/>
            </a:pPr>
            <a:r>
              <a:rPr lang="en-GB" sz="2200" i="0">
                <a:effectLst/>
                <a:latin typeface="-apple-system"/>
              </a:rPr>
              <a:t>Set up an artifact registry to store built artifacts, such as compiled binaries or Docker images.</a:t>
            </a:r>
          </a:p>
          <a:p>
            <a:pPr marL="0" indent="0">
              <a:buNone/>
            </a:pPr>
            <a:r>
              <a:rPr lang="en-GB" sz="2200" i="0">
                <a:effectLst/>
                <a:latin typeface="-apple-system"/>
              </a:rPr>
              <a:t>Ensure that the pipeline pushes the built artifacts to the registry after successful builds and tests.</a:t>
            </a:r>
            <a:endParaRPr lang="en-GB" sz="2200"/>
          </a:p>
        </p:txBody>
      </p:sp>
    </p:spTree>
    <p:extLst>
      <p:ext uri="{BB962C8B-B14F-4D97-AF65-F5344CB8AC3E}">
        <p14:creationId xmlns:p14="http://schemas.microsoft.com/office/powerpoint/2010/main" val="385658992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278305-18AC-03D5-CB69-68E15CD02D0F}"/>
              </a:ext>
            </a:extLst>
          </p:cNvPr>
          <p:cNvSpPr>
            <a:spLocks noGrp="1"/>
          </p:cNvSpPr>
          <p:nvPr>
            <p:ph idx="1"/>
          </p:nvPr>
        </p:nvSpPr>
        <p:spPr>
          <a:xfrm>
            <a:off x="838200" y="1929384"/>
            <a:ext cx="10515600" cy="4251960"/>
          </a:xfrm>
        </p:spPr>
        <p:txBody>
          <a:bodyPr>
            <a:normAutofit/>
          </a:bodyPr>
          <a:lstStyle/>
          <a:p>
            <a:pPr marL="0" indent="0">
              <a:buNone/>
            </a:pPr>
            <a:r>
              <a:rPr lang="en-GB" sz="2200" b="1">
                <a:latin typeface="-apple-system"/>
              </a:rPr>
              <a:t>5.  Continuous Delivery (CD):</a:t>
            </a:r>
          </a:p>
          <a:p>
            <a:pPr marL="0" indent="0">
              <a:buNone/>
            </a:pPr>
            <a:r>
              <a:rPr lang="en-GB" sz="2200">
                <a:latin typeface="-apple-system"/>
              </a:rPr>
              <a:t>Configure the pipeline to automatically deploy the application to a staging environment for further testing and validation.</a:t>
            </a:r>
          </a:p>
          <a:p>
            <a:pPr marL="0" indent="0">
              <a:buNone/>
            </a:pPr>
            <a:r>
              <a:rPr lang="en-GB" sz="2200">
                <a:latin typeface="-apple-system"/>
              </a:rPr>
              <a:t>Implement automated deployment to the production environment upon successful testing in staging, with manual approval if necessary.</a:t>
            </a:r>
          </a:p>
          <a:p>
            <a:pPr marL="0" indent="0">
              <a:buNone/>
            </a:pPr>
            <a:endParaRPr lang="en-GB" sz="2200">
              <a:latin typeface="-apple-system"/>
            </a:endParaRPr>
          </a:p>
          <a:p>
            <a:pPr marL="0" indent="0">
              <a:buNone/>
            </a:pPr>
            <a:r>
              <a:rPr lang="en-GB" sz="2200" b="1">
                <a:latin typeface="-apple-system"/>
              </a:rPr>
              <a:t>6.  Monitoring and Feedback:</a:t>
            </a:r>
          </a:p>
          <a:p>
            <a:pPr marL="0" indent="0">
              <a:buNone/>
            </a:pPr>
            <a:r>
              <a:rPr lang="en-GB" sz="2200">
                <a:latin typeface="-apple-system"/>
              </a:rPr>
              <a:t>Set up monitoring tools to track the performance and health of the deployed application.</a:t>
            </a:r>
          </a:p>
          <a:p>
            <a:pPr marL="0" indent="0">
              <a:buNone/>
            </a:pPr>
            <a:r>
              <a:rPr lang="en-GB" sz="2200">
                <a:latin typeface="-apple-system"/>
              </a:rPr>
              <a:t>Implement feedback loops to provide developers with real-time insights into build and deployment statuses, as well as any issues that arise.</a:t>
            </a:r>
            <a:endParaRPr lang="en-GB" sz="2200"/>
          </a:p>
        </p:txBody>
      </p:sp>
    </p:spTree>
    <p:extLst>
      <p:ext uri="{BB962C8B-B14F-4D97-AF65-F5344CB8AC3E}">
        <p14:creationId xmlns:p14="http://schemas.microsoft.com/office/powerpoint/2010/main" val="34499648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42EF2896-E14A-9F2C-4E41-954EA3FE8EA8}"/>
              </a:ext>
            </a:extLst>
          </p:cNvPr>
          <p:cNvSpPr>
            <a:spLocks noGrp="1"/>
          </p:cNvSpPr>
          <p:nvPr>
            <p:ph idx="1"/>
          </p:nvPr>
        </p:nvSpPr>
        <p:spPr>
          <a:xfrm>
            <a:off x="838200" y="2586789"/>
            <a:ext cx="10515600" cy="3590174"/>
          </a:xfrm>
        </p:spPr>
        <p:txBody>
          <a:bodyPr>
            <a:normAutofit/>
          </a:bodyPr>
          <a:lstStyle/>
          <a:p>
            <a:pPr marL="0" indent="0">
              <a:buNone/>
            </a:pPr>
            <a:r>
              <a:rPr lang="en-GB" sz="2200" b="1" i="0">
                <a:effectLst/>
                <a:latin typeface="-apple-system"/>
              </a:rPr>
              <a:t>6. Documentation:</a:t>
            </a:r>
            <a:endParaRPr lang="en-GB" sz="2200" b="0" i="0">
              <a:effectLst/>
              <a:latin typeface="-apple-system"/>
            </a:endParaRPr>
          </a:p>
          <a:p>
            <a:pPr marL="742950" lvl="1" indent="-285750">
              <a:buFont typeface="+mj-lt"/>
              <a:buAutoNum type="arabicPeriod"/>
            </a:pPr>
            <a:r>
              <a:rPr lang="en-GB" sz="2200" b="0" i="0">
                <a:effectLst/>
                <a:latin typeface="-apple-system"/>
              </a:rPr>
              <a:t>Document the CI/CD pipeline setup and usage instructions for the development team.</a:t>
            </a:r>
          </a:p>
          <a:p>
            <a:pPr marL="742950" lvl="1" indent="-285750">
              <a:buFont typeface="+mj-lt"/>
              <a:buAutoNum type="arabicPeriod"/>
            </a:pPr>
            <a:r>
              <a:rPr lang="en-GB" sz="2200">
                <a:latin typeface="-apple-system"/>
              </a:rPr>
              <a:t>Also, Documentation helps others in the DevOps team to debug the any issue happening in the CICD pipeline.</a:t>
            </a:r>
            <a:endParaRPr lang="en-GB" sz="2200" b="0" i="0">
              <a:effectLst/>
              <a:latin typeface="-apple-system"/>
            </a:endParaRPr>
          </a:p>
          <a:p>
            <a:endParaRPr lang="en-GB" sz="2200"/>
          </a:p>
        </p:txBody>
      </p:sp>
    </p:spTree>
    <p:extLst>
      <p:ext uri="{BB962C8B-B14F-4D97-AF65-F5344CB8AC3E}">
        <p14:creationId xmlns:p14="http://schemas.microsoft.com/office/powerpoint/2010/main" val="17951153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1967</Words>
  <Application>Microsoft Office PowerPoint</Application>
  <PresentationFormat>Widescreen</PresentationFormat>
  <Paragraphs>171</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-apple-system</vt:lpstr>
      <vt:lpstr>Aptos</vt:lpstr>
      <vt:lpstr>Aptos Display</vt:lpstr>
      <vt:lpstr>Arial</vt:lpstr>
      <vt:lpstr>Calibri</vt:lpstr>
      <vt:lpstr>Office Theme</vt:lpstr>
      <vt:lpstr>DevOps Pipeline Implementation to Enhance Infotainment Software Delivery In Modern Vehicles. </vt:lpstr>
      <vt:lpstr>Index</vt:lpstr>
      <vt:lpstr>Goal:  Develop and implement a CI/CD pipeline to automate the build, test, and deployment processes for the car’s infotainment application, accelerating the SDLC and improving efficiency for developers.</vt:lpstr>
      <vt:lpstr>Introduction to DevOps</vt:lpstr>
      <vt:lpstr>PowerPoint Presentation</vt:lpstr>
      <vt:lpstr>PowerPoint Presentation</vt:lpstr>
      <vt:lpstr>PowerPoint Presentation</vt:lpstr>
      <vt:lpstr>PowerPoint Presentation</vt:lpstr>
      <vt:lpstr>PowerPoint Presentation</vt:lpstr>
      <vt:lpstr>PowerPoint Presentation</vt:lpstr>
      <vt:lpstr>Current Development Process: </vt:lpstr>
      <vt:lpstr>Benefits and Use Case of CI/CD Pipeline </vt:lpstr>
      <vt:lpstr>PowerPoint Presentation</vt:lpstr>
      <vt:lpstr>3. DevOps CI/CD Pipeline Overview to Deploy Web App:</vt:lpstr>
      <vt:lpstr>Tools Used in the CI/CD Pipeline</vt:lpstr>
      <vt:lpstr>Tools Used in the CI/CD Pipeline </vt:lpstr>
      <vt:lpstr>Tools Used in the CI/CD Pipeline</vt:lpstr>
      <vt:lpstr>Tools Used in the CI/CD Pipeline</vt:lpstr>
      <vt:lpstr>Branching Strategies </vt:lpstr>
      <vt:lpstr>PowerPoint Presentation</vt:lpstr>
      <vt:lpstr>Challenges and Solutions </vt:lpstr>
      <vt:lpstr>Conclusion</vt:lpstr>
      <vt:lpstr>Future Consideration</vt:lpstr>
      <vt:lpstr>PowerPoint Presentation</vt:lpstr>
      <vt:lpstr>Thank You </vt:lpstr>
    </vt:vector>
  </TitlesOfParts>
  <Company>Jaguar Land Rover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Ashish Rahane</dc:creator>
  <cp:lastModifiedBy>Ashish Rahane</cp:lastModifiedBy>
  <cp:revision>7</cp:revision>
  <dcterms:created xsi:type="dcterms:W3CDTF">2024-10-07T05:46:52Z</dcterms:created>
  <dcterms:modified xsi:type="dcterms:W3CDTF">2024-10-29T03:14:17Z</dcterms:modified>
</cp:coreProperties>
</file>