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ovf5RJq8KHjGVqmH8dOBfxHZC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customXml" Target="../customXml/item1.xml"/><Relationship Id="rId2" Type="http://schemas.openxmlformats.org/officeDocument/2006/relationships/presProps" Target="presProps.xml"/><Relationship Id="rId11" Type="http://customschemas.google.com/relationships/presentationmetadata" Target="metadata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5aba9bfc6_1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335aba9bfc6_1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5aba9bfc6_1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335aba9bfc6_1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5aba9bfc6_12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335aba9bfc6_12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5aba9bfc6_12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335aba9bfc6_12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/>
          <p:nvPr/>
        </p:nvSpPr>
        <p:spPr>
          <a:xfrm>
            <a:off x="0" y="1"/>
            <a:ext cx="12192000" cy="5020236"/>
          </a:xfrm>
          <a:prstGeom prst="rect">
            <a:avLst/>
          </a:prstGeom>
          <a:solidFill>
            <a:srgbClr val="5356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text, sky, building, outdoor&#10;&#10;Description automatically generated" id="18" name="Google Shape;18;p10"/>
          <p:cNvPicPr preferRelativeResize="0"/>
          <p:nvPr/>
        </p:nvPicPr>
        <p:blipFill rotWithShape="1">
          <a:blip r:embed="rId2">
            <a:alphaModFix amt="35000"/>
          </a:blip>
          <a:srcRect b="0" l="0" r="0" t="0"/>
          <a:stretch/>
        </p:blipFill>
        <p:spPr>
          <a:xfrm>
            <a:off x="0" y="0"/>
            <a:ext cx="12192000" cy="502023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3530" y="381001"/>
            <a:ext cx="1972071" cy="8228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22 Lexus NX Buyer&amp;#39;s Guide: Reviews, Specs, Comparisons" id="23" name="Google Shape;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125" y="3095384"/>
            <a:ext cx="3941632" cy="2217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56036" y="3281448"/>
            <a:ext cx="3650607" cy="16143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car with a black background&#10;&#10;Description automatically generated with medium confidence" id="25" name="Google Shape;2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70201" y="2950231"/>
            <a:ext cx="3237255" cy="236232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0"/>
          <p:cNvSpPr txBox="1"/>
          <p:nvPr>
            <p:ph type="title"/>
          </p:nvPr>
        </p:nvSpPr>
        <p:spPr>
          <a:xfrm>
            <a:off x="838200" y="1945335"/>
            <a:ext cx="10515600" cy="115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1"/>
          <p:cNvSpPr/>
          <p:nvPr/>
        </p:nvSpPr>
        <p:spPr>
          <a:xfrm>
            <a:off x="0" y="0"/>
            <a:ext cx="12192000" cy="1022985"/>
          </a:xfrm>
          <a:custGeom>
            <a:rect b="b" l="l" r="r" t="t"/>
            <a:pathLst>
              <a:path extrusionOk="0" h="1022985" w="12192000">
                <a:moveTo>
                  <a:pt x="0" y="1022603"/>
                </a:moveTo>
                <a:lnTo>
                  <a:pt x="12192000" y="1022603"/>
                </a:lnTo>
                <a:lnTo>
                  <a:pt x="12192000" y="0"/>
                </a:lnTo>
                <a:lnTo>
                  <a:pt x="0" y="0"/>
                </a:lnTo>
                <a:lnTo>
                  <a:pt x="0" y="1022603"/>
                </a:lnTo>
                <a:close/>
              </a:path>
            </a:pathLst>
          </a:custGeom>
          <a:solidFill>
            <a:srgbClr val="42546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1"/>
          <p:cNvSpPr/>
          <p:nvPr/>
        </p:nvSpPr>
        <p:spPr>
          <a:xfrm>
            <a:off x="10090404" y="175260"/>
            <a:ext cx="1804416" cy="63398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11"/>
          <p:cNvCxnSpPr/>
          <p:nvPr/>
        </p:nvCxnSpPr>
        <p:spPr>
          <a:xfrm>
            <a:off x="960865" y="6445943"/>
            <a:ext cx="10721198" cy="0"/>
          </a:xfrm>
          <a:prstGeom prst="straightConnector1">
            <a:avLst/>
          </a:prstGeom>
          <a:noFill/>
          <a:ln cap="flat" cmpd="sng" w="12700">
            <a:solidFill>
              <a:srgbClr val="42556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11"/>
          <p:cNvSpPr txBox="1"/>
          <p:nvPr/>
        </p:nvSpPr>
        <p:spPr>
          <a:xfrm>
            <a:off x="4311688" y="6488345"/>
            <a:ext cx="7472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425563"/>
                </a:solidFill>
                <a:latin typeface="Arial"/>
                <a:ea typeface="Arial"/>
                <a:cs typeface="Arial"/>
                <a:sym typeface="Arial"/>
              </a:rPr>
              <a:t>Toyota Motor Manufacturing Canada Inc.  </a:t>
            </a:r>
            <a:r>
              <a:rPr b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|  </a:t>
            </a:r>
            <a:fld id="{00000000-1234-1234-1234-123412341234}" type="slidenum">
              <a:rPr b="0" i="0" lang="en-US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 with low confidence" id="33" name="Google Shape;33;p11"/>
          <p:cNvPicPr preferRelativeResize="0"/>
          <p:nvPr/>
        </p:nvPicPr>
        <p:blipFill rotWithShape="1">
          <a:blip r:embed="rId3">
            <a:alphaModFix amt="10000"/>
          </a:blip>
          <a:srcRect b="76242" l="-844" r="844" t="4115"/>
          <a:stretch/>
        </p:blipFill>
        <p:spPr>
          <a:xfrm>
            <a:off x="2664674" y="-170005"/>
            <a:ext cx="6862653" cy="119299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175260"/>
            <a:ext cx="9026236" cy="633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9"/>
          <p:cNvSpPr txBox="1"/>
          <p:nvPr/>
        </p:nvSpPr>
        <p:spPr>
          <a:xfrm>
            <a:off x="63500" y="63500"/>
            <a:ext cx="1458913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•• PROTECTED 関係者外秘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title"/>
          </p:nvPr>
        </p:nvSpPr>
        <p:spPr>
          <a:xfrm>
            <a:off x="838200" y="1945335"/>
            <a:ext cx="10515600" cy="115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838200" y="175260"/>
            <a:ext cx="9026236" cy="633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838200" y="1179294"/>
            <a:ext cx="1051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the problem in your own words. What were the main focuses you wanted to tackle in your design? Can you take inspiration from existing solutions?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>
            <a:off x="903515" y="1931437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5aba9bfc6_12_6"/>
          <p:cNvSpPr txBox="1"/>
          <p:nvPr>
            <p:ph type="title"/>
          </p:nvPr>
        </p:nvSpPr>
        <p:spPr>
          <a:xfrm>
            <a:off x="838200" y="175260"/>
            <a:ext cx="9026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DESIGN CHOICES</a:t>
            </a:r>
            <a:endParaRPr/>
          </a:p>
        </p:txBody>
      </p:sp>
      <p:cxnSp>
        <p:nvCxnSpPr>
          <p:cNvPr id="115" name="Google Shape;115;g335aba9bfc6_12_6"/>
          <p:cNvCxnSpPr/>
          <p:nvPr/>
        </p:nvCxnSpPr>
        <p:spPr>
          <a:xfrm>
            <a:off x="903515" y="1931437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g335aba9bfc6_12_6"/>
          <p:cNvSpPr txBox="1"/>
          <p:nvPr/>
        </p:nvSpPr>
        <p:spPr>
          <a:xfrm>
            <a:off x="838200" y="1179294"/>
            <a:ext cx="1051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the core parts of your design. Talk about alternative design considerations and why you stuck with this design.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5aba9bfc6_12_12"/>
          <p:cNvSpPr txBox="1"/>
          <p:nvPr>
            <p:ph type="title"/>
          </p:nvPr>
        </p:nvSpPr>
        <p:spPr>
          <a:xfrm>
            <a:off x="838200" y="175260"/>
            <a:ext cx="9026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TECHNICAL ANALYSIS</a:t>
            </a:r>
            <a:endParaRPr/>
          </a:p>
        </p:txBody>
      </p:sp>
      <p:cxnSp>
        <p:nvCxnSpPr>
          <p:cNvPr id="122" name="Google Shape;122;g335aba9bfc6_12_12"/>
          <p:cNvCxnSpPr/>
          <p:nvPr/>
        </p:nvCxnSpPr>
        <p:spPr>
          <a:xfrm>
            <a:off x="903515" y="1931437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g335aba9bfc6_12_12"/>
          <p:cNvSpPr txBox="1"/>
          <p:nvPr/>
        </p:nvSpPr>
        <p:spPr>
          <a:xfrm>
            <a:off x="838200" y="1179294"/>
            <a:ext cx="1051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your solution through a technical lens. How did you know your design would be successful?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5aba9bfc6_12_18"/>
          <p:cNvSpPr txBox="1"/>
          <p:nvPr>
            <p:ph type="title"/>
          </p:nvPr>
        </p:nvSpPr>
        <p:spPr>
          <a:xfrm>
            <a:off x="838200" y="175260"/>
            <a:ext cx="9026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PROOF OF CONCEPT</a:t>
            </a:r>
            <a:endParaRPr/>
          </a:p>
        </p:txBody>
      </p:sp>
      <p:cxnSp>
        <p:nvCxnSpPr>
          <p:cNvPr id="129" name="Google Shape;129;g335aba9bfc6_12_18"/>
          <p:cNvCxnSpPr/>
          <p:nvPr/>
        </p:nvCxnSpPr>
        <p:spPr>
          <a:xfrm>
            <a:off x="903515" y="1931437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g335aba9bfc6_12_18"/>
          <p:cNvSpPr txBox="1"/>
          <p:nvPr/>
        </p:nvSpPr>
        <p:spPr>
          <a:xfrm>
            <a:off x="838200" y="1179294"/>
            <a:ext cx="1051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your design here. Show off any demonstrations or models you have. Focus on the ability to lift and grab objects.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5aba9bfc6_12_36"/>
          <p:cNvSpPr txBox="1"/>
          <p:nvPr>
            <p:ph type="title"/>
          </p:nvPr>
        </p:nvSpPr>
        <p:spPr>
          <a:xfrm>
            <a:off x="838200" y="175260"/>
            <a:ext cx="90261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NEXT STEPS</a:t>
            </a:r>
            <a:endParaRPr/>
          </a:p>
        </p:txBody>
      </p:sp>
      <p:cxnSp>
        <p:nvCxnSpPr>
          <p:cNvPr id="136" name="Google Shape;136;g335aba9bfc6_12_36"/>
          <p:cNvCxnSpPr/>
          <p:nvPr/>
        </p:nvCxnSpPr>
        <p:spPr>
          <a:xfrm>
            <a:off x="903515" y="1931437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g335aba9bfc6_12_36"/>
          <p:cNvSpPr txBox="1"/>
          <p:nvPr/>
        </p:nvSpPr>
        <p:spPr>
          <a:xfrm>
            <a:off x="838200" y="1179294"/>
            <a:ext cx="1051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would you improve on your design? What flaws could you see it having if it were scaled to industry? How can you mitigate these flaws?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8102E"/>
      </a:accent1>
      <a:accent2>
        <a:srgbClr val="425563"/>
      </a:accent2>
      <a:accent3>
        <a:srgbClr val="53565A"/>
      </a:accent3>
      <a:accent4>
        <a:srgbClr val="00AF66"/>
      </a:accent4>
      <a:accent5>
        <a:srgbClr val="772583"/>
      </a:accent5>
      <a:accent6>
        <a:srgbClr val="0092B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87D8ED0D12C4BB412CCADF24856D9" ma:contentTypeVersion="21" ma:contentTypeDescription="Create a new document." ma:contentTypeScope="" ma:versionID="7c5f5b086ae696050588e6926d0db42e">
  <xsd:schema xmlns:xsd="http://www.w3.org/2001/XMLSchema" xmlns:xs="http://www.w3.org/2001/XMLSchema" xmlns:p="http://schemas.microsoft.com/office/2006/metadata/properties" xmlns:ns2="e7dfc8fa-bf2c-40a2-9de2-5ccba9e04138" xmlns:ns3="5f0a85ad-4c26-4cbd-bedb-381aa63fc72b" targetNamespace="http://schemas.microsoft.com/office/2006/metadata/properties" ma:root="true" ma:fieldsID="d9461601c0f1d87763cf9f515be995ee" ns2:_="" ns3:_="">
    <xsd:import namespace="e7dfc8fa-bf2c-40a2-9de2-5ccba9e04138"/>
    <xsd:import namespace="5f0a85ad-4c26-4cbd-bedb-381aa63fc7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  <xsd:element ref="ns2:Inf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fc8fa-bf2c-40a2-9de2-5ccba9e04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bf906fe-3e8e-4b22-a6fd-bde302b9218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Info" ma:index="26" nillable="true" ma:displayName="Info" ma:format="Dropdown" ma:internalName="Info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0a85ad-4c26-4cbd-bedb-381aa63fc72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01c6572-da1a-41a4-a317-7ee31b7f5865}" ma:internalName="TaxCatchAll" ma:showField="CatchAllData" ma:web="5f0a85ad-4c26-4cbd-bedb-381aa63fc72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7dfc8fa-bf2c-40a2-9de2-5ccba9e04138">
      <Terms xmlns="http://schemas.microsoft.com/office/infopath/2007/PartnerControls"/>
    </lcf76f155ced4ddcb4097134ff3c332f>
    <Info xmlns="e7dfc8fa-bf2c-40a2-9de2-5ccba9e04138" xsi:nil="true"/>
    <TaxCatchAll xmlns="5f0a85ad-4c26-4cbd-bedb-381aa63fc72b" xsi:nil="true"/>
  </documentManagement>
</p:properties>
</file>

<file path=customXml/itemProps1.xml><?xml version="1.0" encoding="utf-8"?>
<ds:datastoreItem xmlns:ds="http://schemas.openxmlformats.org/officeDocument/2006/customXml" ds:itemID="{9729ABDB-106E-4EAC-8D99-0EB7CC783E9B}"/>
</file>

<file path=customXml/itemProps2.xml><?xml version="1.0" encoding="utf-8"?>
<ds:datastoreItem xmlns:ds="http://schemas.openxmlformats.org/officeDocument/2006/customXml" ds:itemID="{628B05EC-ACCB-4DD8-974D-411E441699D0}"/>
</file>

<file path=customXml/itemProps3.xml><?xml version="1.0" encoding="utf-8"?>
<ds:datastoreItem xmlns:ds="http://schemas.openxmlformats.org/officeDocument/2006/customXml" ds:itemID="{DD4D8D53-7896-4D9D-947E-D10FF4E0B379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Derek Huynh (TMMC)</dc:creator>
  <dcterms:created xsi:type="dcterms:W3CDTF">2023-08-01T12:18:12Z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•• PROTECTED 関係者外秘</vt:lpwstr>
  </property>
  <property fmtid="{D5CDD505-2E9C-101B-9397-08002B2CF9AE}" pid="4" name="ContentTypeId">
    <vt:lpwstr>0x01010004B87D8ED0D12C4BB412CCADF24856D9</vt:lpwstr>
  </property>
  <property fmtid="{D5CDD505-2E9C-101B-9397-08002B2CF9AE}" pid="5" name="MediaServiceImageTags">
    <vt:lpwstr/>
  </property>
</Properties>
</file>