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05" r:id="rId5"/>
    <p:sldId id="296" r:id="rId6"/>
    <p:sldId id="306" r:id="rId7"/>
    <p:sldId id="317" r:id="rId8"/>
    <p:sldId id="259" r:id="rId9"/>
    <p:sldId id="311" r:id="rId10"/>
    <p:sldId id="319" r:id="rId11"/>
    <p:sldId id="320" r:id="rId12"/>
    <p:sldId id="324" r:id="rId13"/>
    <p:sldId id="328" r:id="rId14"/>
    <p:sldId id="329" r:id="rId15"/>
    <p:sldId id="330" r:id="rId16"/>
    <p:sldId id="331" r:id="rId17"/>
    <p:sldId id="332" r:id="rId18"/>
    <p:sldId id="312" r:id="rId19"/>
    <p:sldId id="318" r:id="rId20"/>
    <p:sldId id="307" r:id="rId21"/>
    <p:sldId id="321" r:id="rId22"/>
    <p:sldId id="323" r:id="rId23"/>
    <p:sldId id="325" r:id="rId24"/>
    <p:sldId id="326" r:id="rId25"/>
    <p:sldId id="310" r:id="rId26"/>
    <p:sldId id="315" r:id="rId27"/>
    <p:sldId id="327"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092"/>
    <a:srgbClr val="A65B3A"/>
    <a:srgbClr val="4A1B4B"/>
    <a:srgbClr val="A9D7D9"/>
    <a:srgbClr val="93D3D9"/>
    <a:srgbClr val="AAD6FF"/>
    <a:srgbClr val="B2C8CD"/>
    <a:srgbClr val="CCD8D6"/>
    <a:srgbClr val="4F5945"/>
    <a:srgbClr val="7329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879" autoAdjust="0"/>
  </p:normalViewPr>
  <p:slideViewPr>
    <p:cSldViewPr snapToGrid="0">
      <p:cViewPr varScale="1">
        <p:scale>
          <a:sx n="84" d="100"/>
          <a:sy n="84" d="100"/>
        </p:scale>
        <p:origin x="120" y="108"/>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9/26/2022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BA0D3-95F0-8916-97A3-5F09531ABB0E}"/>
              </a:ext>
            </a:extLst>
          </p:cNvPr>
          <p:cNvPicPr>
            <a:picLocks noChangeAspect="1"/>
          </p:cNvPicPr>
          <p:nvPr/>
        </p:nvPicPr>
        <p:blipFill rotWithShape="1">
          <a:blip r:embed="rId2"/>
          <a:srcRect r="1880"/>
          <a:stretch/>
        </p:blipFill>
        <p:spPr>
          <a:xfrm>
            <a:off x="5553456" y="2322576"/>
            <a:ext cx="6638544" cy="4535424"/>
          </a:xfrm>
          <a:prstGeom prst="rect">
            <a:avLst/>
          </a:prstGeom>
        </p:spPr>
      </p:pic>
      <p:sp>
        <p:nvSpPr>
          <p:cNvPr id="21" name="TextBox 20">
            <a:extLst>
              <a:ext uri="{FF2B5EF4-FFF2-40B4-BE49-F238E27FC236}">
                <a16:creationId xmlns:a16="http://schemas.microsoft.com/office/drawing/2014/main" id="{AB5534C7-7960-D203-E560-5CF0515F0A8B}"/>
              </a:ext>
            </a:extLst>
          </p:cNvPr>
          <p:cNvSpPr txBox="1"/>
          <p:nvPr/>
        </p:nvSpPr>
        <p:spPr>
          <a:xfrm>
            <a:off x="0" y="2234821"/>
            <a:ext cx="10680192" cy="4308872"/>
          </a:xfrm>
          <a:prstGeom prst="rect">
            <a:avLst/>
          </a:prstGeom>
          <a:noFill/>
        </p:spPr>
        <p:txBody>
          <a:bodyPr wrap="square">
            <a:spAutoFit/>
          </a:bodyPr>
          <a:lstStyle/>
          <a:p>
            <a:endParaRPr lang="en-IN" dirty="0"/>
          </a:p>
          <a:p>
            <a:r>
              <a:rPr lang="en-IN" sz="2800" b="1" dirty="0">
                <a:effectLst>
                  <a:outerShdw blurRad="38100" dist="38100" dir="2700000" algn="tl">
                    <a:srgbClr val="000000">
                      <a:alpha val="43137"/>
                    </a:srgbClr>
                  </a:outerShdw>
                </a:effectLst>
              </a:rPr>
              <a:t>Group Members </a:t>
            </a:r>
          </a:p>
          <a:p>
            <a:endParaRPr lang="en-IN" sz="2000" dirty="0">
              <a:latin typeface="Bookman Old Style" panose="02050604050505020204" pitchFamily="18" charset="0"/>
            </a:endParaRPr>
          </a:p>
          <a:p>
            <a:r>
              <a:rPr lang="en-IN" sz="2000" dirty="0">
                <a:latin typeface="Bookman Old Style" panose="02050604050505020204" pitchFamily="18" charset="0"/>
              </a:rPr>
              <a:t>Ashish Arya               220343120016</a:t>
            </a:r>
          </a:p>
          <a:p>
            <a:endParaRPr lang="en-IN" sz="2000" dirty="0">
              <a:latin typeface="Bookman Old Style" panose="02050604050505020204" pitchFamily="18" charset="0"/>
            </a:endParaRPr>
          </a:p>
          <a:p>
            <a:r>
              <a:rPr lang="en-IN" sz="2000" dirty="0">
                <a:latin typeface="Bookman Old Style" panose="02050604050505020204" pitchFamily="18" charset="0"/>
              </a:rPr>
              <a:t>Chavan Manoj </a:t>
            </a:r>
            <a:r>
              <a:rPr lang="en-IN" sz="2000" dirty="0" err="1">
                <a:latin typeface="Bookman Old Style" panose="02050604050505020204" pitchFamily="18" charset="0"/>
              </a:rPr>
              <a:t>Balu</a:t>
            </a:r>
            <a:r>
              <a:rPr lang="en-IN" sz="2000" dirty="0">
                <a:latin typeface="Bookman Old Style" panose="02050604050505020204" pitchFamily="18" charset="0"/>
              </a:rPr>
              <a:t>   220343120028</a:t>
            </a:r>
          </a:p>
          <a:p>
            <a:r>
              <a:rPr lang="en-IN" sz="2000" dirty="0">
                <a:latin typeface="Bookman Old Style" panose="02050604050505020204" pitchFamily="18" charset="0"/>
              </a:rPr>
              <a:t> </a:t>
            </a:r>
          </a:p>
          <a:p>
            <a:r>
              <a:rPr lang="en-IN" sz="2000" dirty="0" err="1">
                <a:latin typeface="Bookman Old Style" panose="02050604050505020204" pitchFamily="18" charset="0"/>
              </a:rPr>
              <a:t>Mokariya</a:t>
            </a:r>
            <a:r>
              <a:rPr lang="en-IN" sz="2000" dirty="0">
                <a:latin typeface="Bookman Old Style" panose="02050604050505020204" pitchFamily="18" charset="0"/>
              </a:rPr>
              <a:t> Hiren </a:t>
            </a:r>
            <a:r>
              <a:rPr lang="en-IN" sz="2000" dirty="0" err="1">
                <a:latin typeface="Bookman Old Style" panose="02050604050505020204" pitchFamily="18" charset="0"/>
              </a:rPr>
              <a:t>Vaju</a:t>
            </a:r>
            <a:r>
              <a:rPr lang="en-IN" sz="2000" dirty="0">
                <a:latin typeface="Bookman Old Style" panose="02050604050505020204" pitchFamily="18" charset="0"/>
              </a:rPr>
              <a:t>  220343120059</a:t>
            </a:r>
          </a:p>
          <a:p>
            <a:endParaRPr lang="en-IN" sz="2000" dirty="0">
              <a:latin typeface="Bookman Old Style" panose="02050604050505020204" pitchFamily="18" charset="0"/>
            </a:endParaRPr>
          </a:p>
          <a:p>
            <a:r>
              <a:rPr lang="en-IN" sz="2000" dirty="0">
                <a:latin typeface="Bookman Old Style" panose="02050604050505020204" pitchFamily="18" charset="0"/>
              </a:rPr>
              <a:t>More Bhushan Vijay   220343120061</a:t>
            </a:r>
          </a:p>
          <a:p>
            <a:endParaRPr lang="en-IN" sz="2000" dirty="0">
              <a:latin typeface="Bodoni MT" panose="02070603080606020203" pitchFamily="18" charset="0"/>
            </a:endParaRPr>
          </a:p>
          <a:p>
            <a:endParaRPr lang="en-IN" sz="2000" dirty="0"/>
          </a:p>
          <a:p>
            <a:r>
              <a:rPr lang="en-IN" sz="2800" b="1" dirty="0">
                <a:effectLst>
                  <a:outerShdw blurRad="38100" dist="38100" dir="2700000" algn="tl">
                    <a:srgbClr val="000000">
                      <a:alpha val="43137"/>
                    </a:srgbClr>
                  </a:outerShdw>
                </a:effectLst>
              </a:rPr>
              <a:t>Project Guide </a:t>
            </a:r>
            <a:r>
              <a:rPr lang="en-IN" sz="2000" dirty="0"/>
              <a:t>– </a:t>
            </a:r>
            <a:r>
              <a:rPr lang="en-IN" sz="2000" dirty="0">
                <a:latin typeface="Bookman Old Style" panose="02050604050505020204" pitchFamily="18" charset="0"/>
              </a:rPr>
              <a:t>Mrs. Harshita Maheshwari</a:t>
            </a:r>
          </a:p>
        </p:txBody>
      </p:sp>
      <p:sp>
        <p:nvSpPr>
          <p:cNvPr id="22" name="Title 21">
            <a:extLst>
              <a:ext uri="{FF2B5EF4-FFF2-40B4-BE49-F238E27FC236}">
                <a16:creationId xmlns:a16="http://schemas.microsoft.com/office/drawing/2014/main" id="{F8610C07-D428-91BF-EB3C-114058D5DFC2}"/>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Transport Buddy</a:t>
            </a:r>
            <a:endParaRPr lang="en-IN"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2785110" cy="384811"/>
          </a:xfrm>
        </p:spPr>
        <p:txBody>
          <a:bodyPr>
            <a:normAutofit fontScale="90000"/>
          </a:bodyPr>
          <a:lstStyle/>
          <a:p>
            <a:r>
              <a:rPr lang="en-US" dirty="0"/>
              <a:t>Screenshots</a:t>
            </a:r>
            <a:endParaRPr lang="en-IN" dirty="0"/>
          </a:p>
        </p:txBody>
      </p:sp>
      <p:pic>
        <p:nvPicPr>
          <p:cNvPr id="7" name="Content Placeholder 6">
            <a:extLst>
              <a:ext uri="{FF2B5EF4-FFF2-40B4-BE49-F238E27FC236}">
                <a16:creationId xmlns:a16="http://schemas.microsoft.com/office/drawing/2014/main" id="{E3B26334-77AA-877E-E891-179C53107E73}"/>
              </a:ext>
            </a:extLst>
          </p:cNvPr>
          <p:cNvPicPr>
            <a:picLocks noGrp="1" noChangeAspect="1"/>
          </p:cNvPicPr>
          <p:nvPr>
            <p:ph idx="1"/>
          </p:nvPr>
        </p:nvPicPr>
        <p:blipFill>
          <a:blip r:embed="rId2"/>
          <a:stretch>
            <a:fillRect/>
          </a:stretch>
        </p:blipFill>
        <p:spPr>
          <a:xfrm>
            <a:off x="731520" y="982980"/>
            <a:ext cx="10607040" cy="5474970"/>
          </a:xfrm>
        </p:spPr>
      </p:pic>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8" name="Title 1">
            <a:extLst>
              <a:ext uri="{FF2B5EF4-FFF2-40B4-BE49-F238E27FC236}">
                <a16:creationId xmlns:a16="http://schemas.microsoft.com/office/drawing/2014/main" id="{3527AC59-C6F2-60BD-212E-BFA229C2E49A}"/>
              </a:ext>
            </a:extLst>
          </p:cNvPr>
          <p:cNvSpPr txBox="1">
            <a:spLocks/>
          </p:cNvSpPr>
          <p:nvPr/>
        </p:nvSpPr>
        <p:spPr>
          <a:xfrm>
            <a:off x="4339590" y="621029"/>
            <a:ext cx="2785110" cy="384811"/>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US" dirty="0" err="1"/>
              <a:t>HomePage</a:t>
            </a:r>
            <a:endParaRPr lang="en-IN" dirty="0"/>
          </a:p>
        </p:txBody>
      </p:sp>
    </p:spTree>
    <p:extLst>
      <p:ext uri="{BB962C8B-B14F-4D97-AF65-F5344CB8AC3E}">
        <p14:creationId xmlns:p14="http://schemas.microsoft.com/office/powerpoint/2010/main" val="139334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2785110" cy="384811"/>
          </a:xfrm>
        </p:spPr>
        <p:txBody>
          <a:bodyPr>
            <a:normAutofit fontScale="90000"/>
          </a:bodyPr>
          <a:lstStyle/>
          <a:p>
            <a:r>
              <a:rPr lang="en-US" dirty="0" err="1"/>
              <a:t>Trucktype</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9" name="Content Placeholder 8">
            <a:extLst>
              <a:ext uri="{FF2B5EF4-FFF2-40B4-BE49-F238E27FC236}">
                <a16:creationId xmlns:a16="http://schemas.microsoft.com/office/drawing/2014/main" id="{F1FA0325-E5E9-9B8F-FA04-7F6A065904F3}"/>
              </a:ext>
            </a:extLst>
          </p:cNvPr>
          <p:cNvPicPr>
            <a:picLocks noGrp="1" noChangeAspect="1"/>
          </p:cNvPicPr>
          <p:nvPr>
            <p:ph idx="1"/>
          </p:nvPr>
        </p:nvPicPr>
        <p:blipFill>
          <a:blip r:embed="rId2"/>
          <a:stretch>
            <a:fillRect/>
          </a:stretch>
        </p:blipFill>
        <p:spPr>
          <a:xfrm>
            <a:off x="650570" y="1027818"/>
            <a:ext cx="10756570" cy="5418702"/>
          </a:xfrm>
        </p:spPr>
      </p:pic>
    </p:spTree>
    <p:extLst>
      <p:ext uri="{BB962C8B-B14F-4D97-AF65-F5344CB8AC3E}">
        <p14:creationId xmlns:p14="http://schemas.microsoft.com/office/powerpoint/2010/main" val="40942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2785110" cy="384811"/>
          </a:xfrm>
        </p:spPr>
        <p:txBody>
          <a:bodyPr>
            <a:normAutofit fontScale="90000"/>
          </a:bodyPr>
          <a:lstStyle/>
          <a:p>
            <a:r>
              <a:rPr lang="en-US" dirty="0" err="1"/>
              <a:t>AdminLogin</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8" name="Title 1">
            <a:extLst>
              <a:ext uri="{FF2B5EF4-FFF2-40B4-BE49-F238E27FC236}">
                <a16:creationId xmlns:a16="http://schemas.microsoft.com/office/drawing/2014/main" id="{3527AC59-C6F2-60BD-212E-BFA229C2E49A}"/>
              </a:ext>
            </a:extLst>
          </p:cNvPr>
          <p:cNvSpPr txBox="1">
            <a:spLocks/>
          </p:cNvSpPr>
          <p:nvPr/>
        </p:nvSpPr>
        <p:spPr>
          <a:xfrm>
            <a:off x="4728210" y="6473189"/>
            <a:ext cx="2785110" cy="384811"/>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US" dirty="0" err="1"/>
              <a:t>HomePage</a:t>
            </a:r>
            <a:endParaRPr lang="en-IN" dirty="0"/>
          </a:p>
        </p:txBody>
      </p:sp>
      <p:pic>
        <p:nvPicPr>
          <p:cNvPr id="9" name="Content Placeholder 8">
            <a:extLst>
              <a:ext uri="{FF2B5EF4-FFF2-40B4-BE49-F238E27FC236}">
                <a16:creationId xmlns:a16="http://schemas.microsoft.com/office/drawing/2014/main" id="{6DB56E8C-E4B5-56B0-977E-81E807EE7B60}"/>
              </a:ext>
            </a:extLst>
          </p:cNvPr>
          <p:cNvPicPr>
            <a:picLocks noGrp="1" noChangeAspect="1"/>
          </p:cNvPicPr>
          <p:nvPr>
            <p:ph idx="1"/>
          </p:nvPr>
        </p:nvPicPr>
        <p:blipFill>
          <a:blip r:embed="rId2"/>
          <a:stretch>
            <a:fillRect/>
          </a:stretch>
        </p:blipFill>
        <p:spPr>
          <a:xfrm>
            <a:off x="922892" y="1031240"/>
            <a:ext cx="9867027" cy="5164773"/>
          </a:xfrm>
        </p:spPr>
      </p:pic>
    </p:spTree>
    <p:extLst>
      <p:ext uri="{BB962C8B-B14F-4D97-AF65-F5344CB8AC3E}">
        <p14:creationId xmlns:p14="http://schemas.microsoft.com/office/powerpoint/2010/main" val="323569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4762500" cy="179071"/>
          </a:xfrm>
        </p:spPr>
        <p:txBody>
          <a:bodyPr>
            <a:normAutofit fontScale="90000"/>
          </a:bodyPr>
          <a:lstStyle/>
          <a:p>
            <a:r>
              <a:rPr lang="en-US" dirty="0" err="1"/>
              <a:t>TransporterProfile</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9" name="Content Placeholder 8">
            <a:extLst>
              <a:ext uri="{FF2B5EF4-FFF2-40B4-BE49-F238E27FC236}">
                <a16:creationId xmlns:a16="http://schemas.microsoft.com/office/drawing/2014/main" id="{88D92EFE-57CE-634F-D026-7E22DAAF1764}"/>
              </a:ext>
            </a:extLst>
          </p:cNvPr>
          <p:cNvPicPr>
            <a:picLocks noGrp="1" noChangeAspect="1"/>
          </p:cNvPicPr>
          <p:nvPr>
            <p:ph idx="1"/>
          </p:nvPr>
        </p:nvPicPr>
        <p:blipFill>
          <a:blip r:embed="rId2"/>
          <a:stretch>
            <a:fillRect/>
          </a:stretch>
        </p:blipFill>
        <p:spPr>
          <a:xfrm>
            <a:off x="644942" y="801688"/>
            <a:ext cx="10659327" cy="5759132"/>
          </a:xfrm>
        </p:spPr>
      </p:pic>
    </p:spTree>
    <p:extLst>
      <p:ext uri="{BB962C8B-B14F-4D97-AF65-F5344CB8AC3E}">
        <p14:creationId xmlns:p14="http://schemas.microsoft.com/office/powerpoint/2010/main" val="1576332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2785110" cy="384811"/>
          </a:xfrm>
        </p:spPr>
        <p:txBody>
          <a:bodyPr>
            <a:normAutofit fontScale="90000"/>
          </a:bodyPr>
          <a:lstStyle/>
          <a:p>
            <a:r>
              <a:rPr lang="en-US" dirty="0" err="1"/>
              <a:t>UserLogin</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9" name="Content Placeholder 8">
            <a:extLst>
              <a:ext uri="{FF2B5EF4-FFF2-40B4-BE49-F238E27FC236}">
                <a16:creationId xmlns:a16="http://schemas.microsoft.com/office/drawing/2014/main" id="{EC25C3B2-ED88-24CA-BC19-0B90825D1298}"/>
              </a:ext>
            </a:extLst>
          </p:cNvPr>
          <p:cNvPicPr>
            <a:picLocks noGrp="1" noChangeAspect="1"/>
          </p:cNvPicPr>
          <p:nvPr>
            <p:ph idx="1"/>
          </p:nvPr>
        </p:nvPicPr>
        <p:blipFill>
          <a:blip r:embed="rId2"/>
          <a:stretch>
            <a:fillRect/>
          </a:stretch>
        </p:blipFill>
        <p:spPr>
          <a:xfrm>
            <a:off x="608992" y="971550"/>
            <a:ext cx="10455248" cy="5509260"/>
          </a:xfrm>
        </p:spPr>
      </p:pic>
    </p:spTree>
    <p:extLst>
      <p:ext uri="{BB962C8B-B14F-4D97-AF65-F5344CB8AC3E}">
        <p14:creationId xmlns:p14="http://schemas.microsoft.com/office/powerpoint/2010/main" val="311925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Technology Used</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8" name="Content Placeholder 7">
            <a:extLst>
              <a:ext uri="{FF2B5EF4-FFF2-40B4-BE49-F238E27FC236}">
                <a16:creationId xmlns:a16="http://schemas.microsoft.com/office/drawing/2014/main" id="{7BD460D3-3322-E9C2-3096-1710A0ED0A2B}"/>
              </a:ext>
            </a:extLst>
          </p:cNvPr>
          <p:cNvSpPr>
            <a:spLocks noGrp="1"/>
          </p:cNvSpPr>
          <p:nvPr>
            <p:ph sz="quarter" idx="12"/>
          </p:nvPr>
        </p:nvSpPr>
        <p:spPr>
          <a:xfrm>
            <a:off x="975360" y="2615184"/>
            <a:ext cx="10241280" cy="3913632"/>
          </a:xfrm>
        </p:spPr>
        <p:txBody>
          <a:bodyPr/>
          <a:lstStyle/>
          <a:p>
            <a:r>
              <a:rPr lang="en-IN" dirty="0"/>
              <a:t>Frontend- React </a:t>
            </a:r>
          </a:p>
          <a:p>
            <a:r>
              <a:rPr lang="en-IN" dirty="0"/>
              <a:t>Backend- Java </a:t>
            </a:r>
          </a:p>
          <a:p>
            <a:r>
              <a:rPr lang="en-IN" dirty="0"/>
              <a:t>Database- MySQL </a:t>
            </a:r>
          </a:p>
          <a:p>
            <a:r>
              <a:rPr lang="en-IN" dirty="0"/>
              <a:t>Others- Bootstrap/HTML/CSS/jQuery</a:t>
            </a:r>
          </a:p>
        </p:txBody>
      </p:sp>
    </p:spTree>
    <p:extLst>
      <p:ext uri="{BB962C8B-B14F-4D97-AF65-F5344CB8AC3E}">
        <p14:creationId xmlns:p14="http://schemas.microsoft.com/office/powerpoint/2010/main" val="87120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System Requirements</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8" name="Content Placeholder 7">
            <a:extLst>
              <a:ext uri="{FF2B5EF4-FFF2-40B4-BE49-F238E27FC236}">
                <a16:creationId xmlns:a16="http://schemas.microsoft.com/office/drawing/2014/main" id="{7BD460D3-3322-E9C2-3096-1710A0ED0A2B}"/>
              </a:ext>
            </a:extLst>
          </p:cNvPr>
          <p:cNvSpPr>
            <a:spLocks noGrp="1"/>
          </p:cNvSpPr>
          <p:nvPr>
            <p:ph sz="quarter" idx="12"/>
          </p:nvPr>
        </p:nvSpPr>
        <p:spPr>
          <a:xfrm>
            <a:off x="975360" y="2359152"/>
            <a:ext cx="10966704" cy="5047488"/>
          </a:xfrm>
        </p:spPr>
        <p:txBody>
          <a:bodyPr>
            <a:normAutofit/>
          </a:bodyPr>
          <a:lstStyle/>
          <a:p>
            <a:pPr marL="0" indent="0">
              <a:buNone/>
            </a:pPr>
            <a:r>
              <a:rPr lang="en-IN" dirty="0"/>
              <a:t>Software Requirements</a:t>
            </a:r>
          </a:p>
          <a:p>
            <a:r>
              <a:rPr lang="en-US" dirty="0"/>
              <a:t>Windows (All Versions)</a:t>
            </a:r>
          </a:p>
          <a:p>
            <a:r>
              <a:rPr lang="en-US" dirty="0"/>
              <a:t>Tomcat 8.5</a:t>
            </a:r>
          </a:p>
          <a:p>
            <a:r>
              <a:rPr lang="en-US" dirty="0"/>
              <a:t>Eclipse, MySQL, XAMMP</a:t>
            </a:r>
          </a:p>
          <a:p>
            <a:endParaRPr lang="en-IN" dirty="0"/>
          </a:p>
          <a:p>
            <a:pPr marL="0" indent="0">
              <a:buNone/>
            </a:pPr>
            <a:r>
              <a:rPr lang="en-IN" dirty="0"/>
              <a:t>Hardware Requirements</a:t>
            </a:r>
          </a:p>
          <a:p>
            <a:r>
              <a:rPr lang="en-IN" dirty="0"/>
              <a:t>Processor – i5</a:t>
            </a:r>
          </a:p>
          <a:p>
            <a:r>
              <a:rPr lang="en-IN" dirty="0"/>
              <a:t>Hard Disk – 128 GB</a:t>
            </a:r>
          </a:p>
          <a:p>
            <a:r>
              <a:rPr lang="en-IN" dirty="0"/>
              <a:t>Memory – 4GB RAM</a:t>
            </a:r>
          </a:p>
        </p:txBody>
      </p:sp>
    </p:spTree>
    <p:extLst>
      <p:ext uri="{BB962C8B-B14F-4D97-AF65-F5344CB8AC3E}">
        <p14:creationId xmlns:p14="http://schemas.microsoft.com/office/powerpoint/2010/main" val="89274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2548128" y="438912"/>
            <a:ext cx="9643872" cy="6419088"/>
          </a:xfrm>
        </p:spPr>
        <p:txBody>
          <a:bodyPr>
            <a:normAutofit/>
          </a:bodyPr>
          <a:lstStyle/>
          <a:p>
            <a:pPr algn="l"/>
            <a:r>
              <a:rPr lang="en-IN" sz="3200" b="0" i="0" dirty="0">
                <a:solidFill>
                  <a:srgbClr val="444444"/>
                </a:solidFill>
                <a:effectLst/>
              </a:rPr>
              <a:t>Rich industry experience</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Advanced technology</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On-time, every time</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Competitive pricing</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Reliability and safety</a:t>
            </a:r>
            <a:br>
              <a:rPr lang="en-IN" sz="3200" b="0" i="0" dirty="0">
                <a:solidFill>
                  <a:srgbClr val="444444"/>
                </a:solidFill>
                <a:effectLst/>
              </a:rPr>
            </a:br>
            <a:br>
              <a:rPr lang="en-IN" sz="3200" b="0" i="0" dirty="0">
                <a:solidFill>
                  <a:srgbClr val="444444"/>
                </a:solidFill>
                <a:effectLst/>
              </a:rPr>
            </a:br>
            <a:r>
              <a:rPr lang="en-IN" sz="3200" b="0" i="0" dirty="0">
                <a:solidFill>
                  <a:srgbClr val="444444"/>
                </a:solidFill>
                <a:effectLst/>
              </a:rPr>
              <a:t>Hassle-free services</a:t>
            </a:r>
            <a:br>
              <a:rPr lang="en-IN" sz="3200" b="0" i="0" dirty="0">
                <a:solidFill>
                  <a:srgbClr val="444444"/>
                </a:solidFill>
                <a:effectLst/>
              </a:rPr>
            </a:br>
            <a:endParaRPr lang="en-US" sz="3200"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36" name="Title 76">
            <a:extLst>
              <a:ext uri="{FF2B5EF4-FFF2-40B4-BE49-F238E27FC236}">
                <a16:creationId xmlns:a16="http://schemas.microsoft.com/office/drawing/2014/main" id="{AC89F7B7-AEF1-0FFE-3B01-34FB08AFCB5D}"/>
              </a:ext>
            </a:extLst>
          </p:cNvPr>
          <p:cNvSpPr txBox="1">
            <a:spLocks/>
          </p:cNvSpPr>
          <p:nvPr/>
        </p:nvSpPr>
        <p:spPr>
          <a:xfrm>
            <a:off x="-1298448" y="-292721"/>
            <a:ext cx="7388352" cy="1755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mj-lt"/>
                <a:ea typeface="+mj-ea"/>
                <a:cs typeface="+mj-cs"/>
              </a:defRPr>
            </a:lvl1pPr>
          </a:lstStyle>
          <a:p>
            <a:r>
              <a:rPr lang="en-IN" dirty="0">
                <a:solidFill>
                  <a:srgbClr val="FF0000"/>
                </a:solidFill>
                <a:effectLst>
                  <a:outerShdw blurRad="38100" dist="38100" dir="2700000" algn="tl">
                    <a:srgbClr val="000000">
                      <a:alpha val="43137"/>
                    </a:srgbClr>
                  </a:outerShdw>
                </a:effectLst>
              </a:rPr>
              <a:t>Advantages</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683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1908048" y="-1261872"/>
            <a:ext cx="7418832" cy="6419088"/>
          </a:xfrm>
        </p:spPr>
        <p:txBody>
          <a:bodyPr>
            <a:normAutofit/>
          </a:bodyPr>
          <a:lstStyle/>
          <a:p>
            <a:pPr algn="l"/>
            <a:r>
              <a:rPr lang="en-IN" sz="3200" b="0" i="0" dirty="0">
                <a:solidFill>
                  <a:srgbClr val="444444"/>
                </a:solidFill>
                <a:effectLst/>
              </a:rPr>
              <a:t>Payment gateway can not added.</a:t>
            </a:r>
            <a:br>
              <a:rPr lang="en-IN" sz="3200" b="0" i="0" dirty="0">
                <a:solidFill>
                  <a:srgbClr val="444444"/>
                </a:solidFill>
                <a:effectLst/>
              </a:rPr>
            </a:br>
            <a:br>
              <a:rPr lang="en-IN" sz="3200" b="0" i="0" dirty="0">
                <a:solidFill>
                  <a:srgbClr val="444444"/>
                </a:solidFill>
                <a:effectLst/>
              </a:rPr>
            </a:br>
            <a:r>
              <a:rPr lang="en-IN" sz="3200" b="0" i="0" dirty="0">
                <a:solidFill>
                  <a:srgbClr val="444444"/>
                </a:solidFill>
                <a:effectLst/>
              </a:rPr>
              <a:t>Can’t track Live Tracking. </a:t>
            </a:r>
            <a:endParaRPr lang="en-US" sz="3200"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36" name="Title 76">
            <a:extLst>
              <a:ext uri="{FF2B5EF4-FFF2-40B4-BE49-F238E27FC236}">
                <a16:creationId xmlns:a16="http://schemas.microsoft.com/office/drawing/2014/main" id="{AC89F7B7-AEF1-0FFE-3B01-34FB08AFCB5D}"/>
              </a:ext>
            </a:extLst>
          </p:cNvPr>
          <p:cNvSpPr txBox="1">
            <a:spLocks/>
          </p:cNvSpPr>
          <p:nvPr/>
        </p:nvSpPr>
        <p:spPr>
          <a:xfrm>
            <a:off x="-1042416" y="-311009"/>
            <a:ext cx="7388352" cy="1755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mj-lt"/>
                <a:ea typeface="+mj-ea"/>
                <a:cs typeface="+mj-cs"/>
              </a:defRPr>
            </a:lvl1pPr>
          </a:lstStyle>
          <a:p>
            <a:r>
              <a:rPr lang="en-IN" dirty="0">
                <a:solidFill>
                  <a:srgbClr val="FF0000"/>
                </a:solidFill>
                <a:effectLst>
                  <a:outerShdw blurRad="38100" dist="38100" dir="2700000" algn="tl">
                    <a:srgbClr val="000000">
                      <a:alpha val="43137"/>
                    </a:srgbClr>
                  </a:outerShdw>
                </a:effectLst>
              </a:rPr>
              <a:t>Limitations</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067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E345CB-F98C-E5AE-A2A7-B2B3DC1FF898}"/>
              </a:ext>
            </a:extLst>
          </p:cNvPr>
          <p:cNvSpPr>
            <a:spLocks noGrp="1"/>
          </p:cNvSpPr>
          <p:nvPr>
            <p:ph type="title"/>
          </p:nvPr>
        </p:nvSpPr>
        <p:spPr>
          <a:xfrm>
            <a:off x="606706" y="0"/>
            <a:ext cx="5794094" cy="868680"/>
          </a:xfrm>
        </p:spPr>
        <p:txBody>
          <a:bodyPr/>
          <a:lstStyle/>
          <a:p>
            <a:r>
              <a:rPr lang="en-IN" dirty="0">
                <a:solidFill>
                  <a:schemeClr val="accent5">
                    <a:lumMod val="75000"/>
                  </a:schemeClr>
                </a:solidFill>
              </a:rPr>
              <a:t>ERD / Database Tables</a:t>
            </a:r>
          </a:p>
        </p:txBody>
      </p:sp>
      <p:sp>
        <p:nvSpPr>
          <p:cNvPr id="5" name="Slide Number Placeholder 4">
            <a:extLst>
              <a:ext uri="{FF2B5EF4-FFF2-40B4-BE49-F238E27FC236}">
                <a16:creationId xmlns:a16="http://schemas.microsoft.com/office/drawing/2014/main" id="{85628B59-C29D-4BC9-A7AC-2B91AB2E7B26}"/>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7" name="Content Placeholder 6">
            <a:extLst>
              <a:ext uri="{FF2B5EF4-FFF2-40B4-BE49-F238E27FC236}">
                <a16:creationId xmlns:a16="http://schemas.microsoft.com/office/drawing/2014/main" id="{FDF12464-170D-3D1C-FDCF-128F4619D283}"/>
              </a:ext>
            </a:extLst>
          </p:cNvPr>
          <p:cNvPicPr>
            <a:picLocks noGrp="1" noChangeAspect="1"/>
          </p:cNvPicPr>
          <p:nvPr>
            <p:ph idx="1"/>
          </p:nvPr>
        </p:nvPicPr>
        <p:blipFill>
          <a:blip r:embed="rId2"/>
          <a:stretch>
            <a:fillRect/>
          </a:stretch>
        </p:blipFill>
        <p:spPr>
          <a:xfrm>
            <a:off x="1794510" y="754380"/>
            <a:ext cx="8389620" cy="6103620"/>
          </a:xfrm>
        </p:spPr>
      </p:pic>
    </p:spTree>
    <p:extLst>
      <p:ext uri="{BB962C8B-B14F-4D97-AF65-F5344CB8AC3E}">
        <p14:creationId xmlns:p14="http://schemas.microsoft.com/office/powerpoint/2010/main" val="321881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205219" y="-407925"/>
            <a:ext cx="3869179" cy="1491657"/>
          </a:xfrm>
        </p:spPr>
        <p:txBody>
          <a:bodyPr>
            <a:normAutofit/>
          </a:bodyPr>
          <a:lstStyle/>
          <a:p>
            <a:r>
              <a:rPr lang="en-US" b="1" dirty="0">
                <a:solidFill>
                  <a:schemeClr val="accent5">
                    <a:lumMod val="50000"/>
                  </a:schemeClr>
                </a:solidFill>
                <a:latin typeface="Baskerville Old Face" panose="02020602080505020303" pitchFamily="18" charset="77"/>
                <a:cs typeface="Calibri Light"/>
              </a:rPr>
              <a:t>Contents</a:t>
            </a:r>
            <a:endParaRPr lang="en-US" b="1" dirty="0">
              <a:solidFill>
                <a:schemeClr val="accent5">
                  <a:lumMod val="50000"/>
                </a:schemeClr>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fontScale="77500" lnSpcReduction="20000"/>
          </a:bodyPr>
          <a:lstStyle/>
          <a:p>
            <a:r>
              <a:rPr lang="en-US" dirty="0"/>
              <a:t>PC</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320104" y="619081"/>
            <a:ext cx="4312920" cy="6390640"/>
          </a:xfrm>
        </p:spPr>
        <p:txBody>
          <a:bodyPr vert="horz" lIns="91440" tIns="45720" rIns="91440" bIns="45720" rtlCol="0" anchor="t">
            <a:normAutofit fontScale="85000" lnSpcReduction="20000"/>
          </a:bodyPr>
          <a:lstStyle/>
          <a:p>
            <a:r>
              <a:rPr lang="en-US" dirty="0"/>
              <a:t>Introduction</a:t>
            </a:r>
          </a:p>
          <a:p>
            <a:r>
              <a:rPr lang="en-US" dirty="0"/>
              <a:t>Project Plan</a:t>
            </a:r>
          </a:p>
          <a:p>
            <a:r>
              <a:rPr lang="en-US" dirty="0"/>
              <a:t>Users</a:t>
            </a:r>
          </a:p>
          <a:p>
            <a:r>
              <a:rPr lang="en-US" dirty="0"/>
              <a:t>Modules</a:t>
            </a:r>
          </a:p>
          <a:p>
            <a:r>
              <a:rPr lang="en-US" dirty="0"/>
              <a:t>Proposed System Model</a:t>
            </a:r>
          </a:p>
          <a:p>
            <a:r>
              <a:rPr lang="en-US" dirty="0"/>
              <a:t>Screenshot</a:t>
            </a:r>
          </a:p>
          <a:p>
            <a:r>
              <a:rPr lang="en-US" dirty="0"/>
              <a:t>System Requirements</a:t>
            </a:r>
          </a:p>
          <a:p>
            <a:r>
              <a:rPr lang="en-US" dirty="0"/>
              <a:t>Advantages </a:t>
            </a:r>
          </a:p>
          <a:p>
            <a:r>
              <a:rPr lang="en-US" dirty="0"/>
              <a:t>Limitations</a:t>
            </a:r>
          </a:p>
          <a:p>
            <a:r>
              <a:rPr lang="en-US" dirty="0"/>
              <a:t>Conclusion</a:t>
            </a:r>
          </a:p>
          <a:p>
            <a:r>
              <a:rPr lang="en-US" dirty="0"/>
              <a:t>Future Scopes</a:t>
            </a:r>
          </a:p>
          <a:p>
            <a:r>
              <a:rPr lang="en-US" dirty="0"/>
              <a:t>References</a:t>
            </a:r>
            <a:endParaRPr lang="en-IN" dirty="0"/>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71F-7C02-68DF-2DD8-3B2129008200}"/>
              </a:ext>
            </a:extLst>
          </p:cNvPr>
          <p:cNvSpPr>
            <a:spLocks noGrp="1"/>
          </p:cNvSpPr>
          <p:nvPr>
            <p:ph type="title"/>
          </p:nvPr>
        </p:nvSpPr>
        <p:spPr/>
        <p:txBody>
          <a:bodyPr/>
          <a:lstStyle/>
          <a:p>
            <a:r>
              <a:rPr lang="en-US" dirty="0">
                <a:solidFill>
                  <a:schemeClr val="accent5">
                    <a:lumMod val="75000"/>
                  </a:schemeClr>
                </a:solidFill>
              </a:rPr>
              <a:t>Data Flow Diagram</a:t>
            </a:r>
            <a:endParaRPr lang="en-IN" dirty="0">
              <a:solidFill>
                <a:schemeClr val="accent5">
                  <a:lumMod val="75000"/>
                </a:schemeClr>
              </a:solidFill>
            </a:endParaRPr>
          </a:p>
        </p:txBody>
      </p:sp>
      <p:pic>
        <p:nvPicPr>
          <p:cNvPr id="7" name="Content Placeholder 6">
            <a:extLst>
              <a:ext uri="{FF2B5EF4-FFF2-40B4-BE49-F238E27FC236}">
                <a16:creationId xmlns:a16="http://schemas.microsoft.com/office/drawing/2014/main" id="{BEE16A8D-C266-A8D0-0216-19BE98C0C486}"/>
              </a:ext>
            </a:extLst>
          </p:cNvPr>
          <p:cNvPicPr>
            <a:picLocks noGrp="1" noChangeAspect="1"/>
          </p:cNvPicPr>
          <p:nvPr>
            <p:ph idx="1"/>
          </p:nvPr>
        </p:nvPicPr>
        <p:blipFill>
          <a:blip r:embed="rId2"/>
          <a:stretch>
            <a:fillRect/>
          </a:stretch>
        </p:blipFill>
        <p:spPr>
          <a:xfrm>
            <a:off x="2381956" y="1459939"/>
            <a:ext cx="7191022" cy="4819065"/>
          </a:xfrm>
        </p:spPr>
      </p:pic>
      <p:sp>
        <p:nvSpPr>
          <p:cNvPr id="5" name="Slide Number Placeholder 4">
            <a:extLst>
              <a:ext uri="{FF2B5EF4-FFF2-40B4-BE49-F238E27FC236}">
                <a16:creationId xmlns:a16="http://schemas.microsoft.com/office/drawing/2014/main" id="{E6BFFD9C-1438-BA77-6D9B-23FC5B62AC39}"/>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215879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7E6DC5A-C723-F507-D599-D86908DB860C}"/>
              </a:ext>
            </a:extLst>
          </p:cNvPr>
          <p:cNvSpPr>
            <a:spLocks noGrp="1"/>
          </p:cNvSpPr>
          <p:nvPr>
            <p:ph type="sldNum" sz="quarter" idx="11"/>
          </p:nvPr>
        </p:nvSpPr>
        <p:spPr/>
        <p:txBody>
          <a:bodyPr/>
          <a:lstStyle/>
          <a:p>
            <a:fld id="{294A09A9-5501-47C1-A89A-A340965A2BE2}" type="slidenum">
              <a:rPr lang="en-US" smtClean="0"/>
              <a:pPr/>
              <a:t>21</a:t>
            </a:fld>
            <a:endParaRPr lang="en-US" dirty="0"/>
          </a:p>
        </p:txBody>
      </p:sp>
      <p:pic>
        <p:nvPicPr>
          <p:cNvPr id="8" name="Content Placeholder 7">
            <a:extLst>
              <a:ext uri="{FF2B5EF4-FFF2-40B4-BE49-F238E27FC236}">
                <a16:creationId xmlns:a16="http://schemas.microsoft.com/office/drawing/2014/main" id="{0E56EEBF-1487-67DD-FD38-BAC8CA95B162}"/>
              </a:ext>
            </a:extLst>
          </p:cNvPr>
          <p:cNvPicPr>
            <a:picLocks noGrp="1" noChangeAspect="1"/>
          </p:cNvPicPr>
          <p:nvPr>
            <p:ph idx="1"/>
          </p:nvPr>
        </p:nvPicPr>
        <p:blipFill>
          <a:blip r:embed="rId2"/>
          <a:stretch>
            <a:fillRect/>
          </a:stretch>
        </p:blipFill>
        <p:spPr>
          <a:xfrm>
            <a:off x="2410690" y="21416"/>
            <a:ext cx="6353299" cy="6877541"/>
          </a:xfrm>
        </p:spPr>
      </p:pic>
    </p:spTree>
    <p:extLst>
      <p:ext uri="{BB962C8B-B14F-4D97-AF65-F5344CB8AC3E}">
        <p14:creationId xmlns:p14="http://schemas.microsoft.com/office/powerpoint/2010/main" val="19427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Conclusion</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5" y="2393243"/>
            <a:ext cx="8150974" cy="3285067"/>
          </a:xfrm>
        </p:spPr>
        <p:txBody>
          <a:bodyPr/>
          <a:lstStyle/>
          <a:p>
            <a:r>
              <a:rPr lang="en-US" dirty="0"/>
              <a:t>The Transport buddy web system will be designed and developed to overcome the drawbacks of old manual system and meet the requirement of modern age. This system will digitalize the Transportation industry and give more profit to Transporters. It will bring transparency between Admin, transporters and users by removing intermediates. It will save time &amp; energy of everyone using this portal. Lastly it can be improved in future according to rising demand of users.  </a:t>
            </a:r>
          </a:p>
          <a:p>
            <a:pPr marL="0" indent="0">
              <a:lnSpc>
                <a:spcPct val="100000"/>
              </a:lnSpc>
              <a:buNone/>
            </a:pPr>
            <a:endParaRPr lang="en-US" dirty="0">
              <a:solidFill>
                <a:schemeClr val="accent3"/>
              </a:solidFill>
              <a:cs typeface="Calibri"/>
            </a:endParaRP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a:xfrm>
            <a:off x="4882896" y="-155448"/>
            <a:ext cx="4974336" cy="1325880"/>
          </a:xfrm>
        </p:spPr>
        <p:txBody>
          <a:bodyPr/>
          <a:lstStyle/>
          <a:p>
            <a:r>
              <a:rPr lang="en-US" b="1" dirty="0">
                <a:solidFill>
                  <a:schemeClr val="accent3"/>
                </a:solidFill>
                <a:latin typeface="Baskerville Old Face" panose="02020602080505020303" pitchFamily="18" charset="77"/>
                <a:ea typeface="Baskerville" panose="02020502070401020303" pitchFamily="18" charset="0"/>
              </a:rPr>
              <a:t>Future Scope</a:t>
            </a:r>
            <a:endParaRPr lang="en-US" b="1"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
        <p:nvSpPr>
          <p:cNvPr id="6" name="Content Placeholder 5">
            <a:extLst>
              <a:ext uri="{FF2B5EF4-FFF2-40B4-BE49-F238E27FC236}">
                <a16:creationId xmlns:a16="http://schemas.microsoft.com/office/drawing/2014/main" id="{1D9F645B-3258-FA2F-4D1D-F97ABC907700}"/>
              </a:ext>
            </a:extLst>
          </p:cNvPr>
          <p:cNvSpPr>
            <a:spLocks noGrp="1"/>
          </p:cNvSpPr>
          <p:nvPr>
            <p:ph sz="half" idx="2"/>
          </p:nvPr>
        </p:nvSpPr>
        <p:spPr>
          <a:xfrm>
            <a:off x="4913454" y="1115568"/>
            <a:ext cx="7463742" cy="7151354"/>
          </a:xfrm>
        </p:spPr>
        <p:txBody>
          <a:bodyPr>
            <a:normAutofit/>
          </a:bodyPr>
          <a:lstStyle/>
          <a:p>
            <a:r>
              <a:rPr lang="en-US" sz="3200" dirty="0"/>
              <a:t>We can add a module of round trip(primary)</a:t>
            </a:r>
          </a:p>
          <a:p>
            <a:r>
              <a:rPr lang="en-US" sz="3200" dirty="0"/>
              <a:t> We can implement live tracking feature</a:t>
            </a:r>
          </a:p>
          <a:p>
            <a:pPr marL="502920" indent="-457200"/>
            <a:r>
              <a:rPr lang="en-US" sz="3200" dirty="0"/>
              <a:t>Verification of users.</a:t>
            </a:r>
          </a:p>
          <a:p>
            <a:pPr marL="502920" indent="-457200"/>
            <a:r>
              <a:rPr lang="en-US" sz="3200" dirty="0"/>
              <a:t>Improvement in design.</a:t>
            </a:r>
          </a:p>
          <a:p>
            <a:pPr marL="502920" indent="-457200"/>
            <a:r>
              <a:rPr lang="en-US" sz="3200" dirty="0"/>
              <a:t>Mobile Application</a:t>
            </a:r>
          </a:p>
          <a:p>
            <a:pPr marL="502920" indent="-457200"/>
            <a:r>
              <a:rPr lang="en-US" sz="3200" dirty="0"/>
              <a:t>UPI payment</a:t>
            </a:r>
          </a:p>
          <a:p>
            <a:pPr marL="502920" indent="-457200"/>
            <a:r>
              <a:rPr lang="en-US" sz="3200" dirty="0"/>
              <a:t>Chat BOT </a:t>
            </a:r>
            <a:endParaRPr lang="en-IN" sz="3200" dirty="0"/>
          </a:p>
          <a:p>
            <a:endParaRPr lang="en-IN" dirty="0"/>
          </a:p>
        </p:txBody>
      </p:sp>
      <p:sp>
        <p:nvSpPr>
          <p:cNvPr id="11" name="Text Placeholder 10">
            <a:extLst>
              <a:ext uri="{FF2B5EF4-FFF2-40B4-BE49-F238E27FC236}">
                <a16:creationId xmlns:a16="http://schemas.microsoft.com/office/drawing/2014/main" id="{639F78AA-7EBF-13C1-E191-21D3166EA801}"/>
              </a:ext>
            </a:extLst>
          </p:cNvPr>
          <p:cNvSpPr>
            <a:spLocks noGrp="1"/>
          </p:cNvSpPr>
          <p:nvPr>
            <p:ph type="body" sz="quarter" idx="13"/>
          </p:nvPr>
        </p:nvSpPr>
        <p:spPr/>
        <p:txBody>
          <a:bodyPr>
            <a:normAutofit fontScale="85000" lnSpcReduction="10000"/>
          </a:bodyPr>
          <a:lstStyle/>
          <a:p>
            <a:r>
              <a:rPr lang="en-US" dirty="0"/>
              <a:t>FS</a:t>
            </a:r>
            <a:endParaRPr lang="en-IN" dirty="0"/>
          </a:p>
        </p:txBody>
      </p:sp>
    </p:spTree>
    <p:extLst>
      <p:ext uri="{BB962C8B-B14F-4D97-AF65-F5344CB8AC3E}">
        <p14:creationId xmlns:p14="http://schemas.microsoft.com/office/powerpoint/2010/main" val="5889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E4E207-12B0-491A-0B9E-97BEBAA54623}"/>
              </a:ext>
            </a:extLst>
          </p:cNvPr>
          <p:cNvSpPr>
            <a:spLocks noGrp="1"/>
          </p:cNvSpPr>
          <p:nvPr>
            <p:ph type="title"/>
          </p:nvPr>
        </p:nvSpPr>
        <p:spPr/>
        <p:txBody>
          <a:bodyPr/>
          <a:lstStyle/>
          <a:p>
            <a:r>
              <a:rPr lang="en-US" dirty="0" err="1"/>
              <a:t>Refrences</a:t>
            </a:r>
            <a:endParaRPr lang="en-IN" dirty="0"/>
          </a:p>
        </p:txBody>
      </p:sp>
      <p:sp>
        <p:nvSpPr>
          <p:cNvPr id="7" name="Content Placeholder 6">
            <a:extLst>
              <a:ext uri="{FF2B5EF4-FFF2-40B4-BE49-F238E27FC236}">
                <a16:creationId xmlns:a16="http://schemas.microsoft.com/office/drawing/2014/main" id="{6D822226-5579-EE26-58FC-CA51A9744EC7}"/>
              </a:ext>
            </a:extLst>
          </p:cNvPr>
          <p:cNvSpPr>
            <a:spLocks noGrp="1"/>
          </p:cNvSpPr>
          <p:nvPr>
            <p:ph idx="1"/>
          </p:nvPr>
        </p:nvSpPr>
        <p:spPr/>
        <p:txBody>
          <a:bodyPr>
            <a:normAutofit/>
          </a:bodyPr>
          <a:lstStyle/>
          <a:p>
            <a:r>
              <a:rPr lang="en-US" dirty="0"/>
              <a:t>Mr. Saleel </a:t>
            </a:r>
            <a:r>
              <a:rPr lang="en-US" dirty="0" err="1"/>
              <a:t>Bagde</a:t>
            </a:r>
            <a:r>
              <a:rPr lang="en-US" dirty="0"/>
              <a:t> for Database.</a:t>
            </a:r>
          </a:p>
          <a:p>
            <a:r>
              <a:rPr lang="en-US" dirty="0"/>
              <a:t>Mrs. Harshita Maheshwari for HTML CSS &amp; React also she was our project guide.</a:t>
            </a:r>
          </a:p>
          <a:p>
            <a:r>
              <a:rPr lang="en-US" dirty="0"/>
              <a:t>Mrs. Mayuri </a:t>
            </a:r>
            <a:r>
              <a:rPr lang="en-US" dirty="0" err="1"/>
              <a:t>Fakirpure</a:t>
            </a:r>
            <a:r>
              <a:rPr lang="en-US" dirty="0"/>
              <a:t> for JAVA.</a:t>
            </a:r>
          </a:p>
          <a:p>
            <a:r>
              <a:rPr lang="en-US" dirty="0"/>
              <a:t>https://www.stackoverflow.com</a:t>
            </a:r>
          </a:p>
          <a:p>
            <a:pPr marL="342900" lvl="0" indent="-342900">
              <a:lnSpc>
                <a:spcPct val="115000"/>
              </a:lnSpc>
              <a:spcAft>
                <a:spcPts val="1000"/>
              </a:spcAft>
              <a:buFont typeface="Symbol" panose="05050102010706020507" pitchFamily="18" charset="2"/>
              <a:buChar char=""/>
            </a:pPr>
            <a:r>
              <a:rPr lang="en-US" dirty="0">
                <a:effectLst/>
                <a:latin typeface="+mn-lt"/>
                <a:ea typeface="Calibri" panose="020F0502020204030204" pitchFamily="34" charset="0"/>
                <a:cs typeface="Times New Roman" panose="02020603050405020304" pitchFamily="18" charset="0"/>
              </a:rPr>
              <a:t>https://www.React.com</a:t>
            </a:r>
            <a:endParaRPr lang="en-IN" dirty="0">
              <a:effectLst/>
              <a:latin typeface="+mn-lt"/>
              <a:ea typeface="Calibri" panose="020F0502020204030204" pitchFamily="34" charset="0"/>
              <a:cs typeface="Times New Roman" panose="02020603050405020304" pitchFamily="18" charset="0"/>
            </a:endParaRPr>
          </a:p>
          <a:p>
            <a:r>
              <a:rPr lang="en-US" dirty="0"/>
              <a:t> A special thanks to </a:t>
            </a:r>
            <a:r>
              <a:rPr lang="en-US" dirty="0" err="1"/>
              <a:t>Infoway</a:t>
            </a:r>
            <a:r>
              <a:rPr lang="en-US" dirty="0"/>
              <a:t> Management who arranged extra lab time for us. </a:t>
            </a:r>
          </a:p>
          <a:p>
            <a:endParaRPr lang="en-IN" dirty="0"/>
          </a:p>
        </p:txBody>
      </p:sp>
      <p:sp>
        <p:nvSpPr>
          <p:cNvPr id="5" name="Slide Number Placeholder 4">
            <a:extLst>
              <a:ext uri="{FF2B5EF4-FFF2-40B4-BE49-F238E27FC236}">
                <a16:creationId xmlns:a16="http://schemas.microsoft.com/office/drawing/2014/main" id="{3E38A614-9B9D-6C65-E4EA-DD33A4FF2997}"/>
              </a:ext>
            </a:extLst>
          </p:cNvPr>
          <p:cNvSpPr>
            <a:spLocks noGrp="1"/>
          </p:cNvSpPr>
          <p:nvPr>
            <p:ph type="sldNum" sz="quarter" idx="11"/>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346847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821168" y="1938528"/>
            <a:ext cx="5138928" cy="2843784"/>
          </a:xfrm>
        </p:spPr>
        <p:txBody>
          <a:bodyPr>
            <a:normAutofit/>
          </a:bodyPr>
          <a:lstStyle/>
          <a:p>
            <a:r>
              <a:rPr lang="en-US" sz="4400" dirty="0">
                <a:latin typeface="+mj-lt"/>
              </a:rPr>
              <a:t>Have a Safe Transport</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93184" y="1006065"/>
            <a:ext cx="8660328" cy="1308156"/>
          </a:xfrm>
        </p:spPr>
        <p:txBody>
          <a:bodyPr/>
          <a:lstStyle/>
          <a:p>
            <a:r>
              <a:rPr lang="en-US"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899423" y="1899405"/>
            <a:ext cx="8656687" cy="3853213"/>
          </a:xfrm>
        </p:spPr>
        <p:txBody>
          <a:bodyPr>
            <a:normAutofit/>
          </a:bodyPr>
          <a:lstStyle/>
          <a:p>
            <a:r>
              <a:rPr lang="en-US" dirty="0"/>
              <a:t>Transport Buddy is a web application to help Transporters as well as Users.</a:t>
            </a:r>
          </a:p>
          <a:p>
            <a:r>
              <a:rPr lang="en-US" dirty="0"/>
              <a:t>This application allows a good communication.</a:t>
            </a:r>
          </a:p>
          <a:p>
            <a:r>
              <a:rPr lang="en-US" dirty="0"/>
              <a:t>It provides Admin, Transporters, and Users login.</a:t>
            </a:r>
          </a:p>
          <a:p>
            <a:r>
              <a:rPr lang="en-US" dirty="0"/>
              <a:t>Transporters &amp; Admin can add different Vehicles.</a:t>
            </a:r>
          </a:p>
          <a:p>
            <a:r>
              <a:rPr lang="en-US" dirty="0"/>
              <a:t>The web application is made for the transport companies who use to spend additional fuel and </a:t>
            </a:r>
            <a:r>
              <a:rPr lang="en-US" dirty="0" err="1"/>
              <a:t>labour</a:t>
            </a:r>
            <a:r>
              <a:rPr lang="en-US" dirty="0"/>
              <a:t> charges when the vehicle is returning back to the location after completing a primary trip/scheduled delivery.</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21D6-27B3-617E-FAE3-DCAD3519995C}"/>
              </a:ext>
            </a:extLst>
          </p:cNvPr>
          <p:cNvSpPr>
            <a:spLocks noGrp="1"/>
          </p:cNvSpPr>
          <p:nvPr>
            <p:ph type="title"/>
          </p:nvPr>
        </p:nvSpPr>
        <p:spPr>
          <a:xfrm>
            <a:off x="1655430" y="996349"/>
            <a:ext cx="8750210" cy="1457484"/>
          </a:xfrm>
        </p:spPr>
        <p:txBody>
          <a:bodyPr/>
          <a:lstStyle/>
          <a:p>
            <a:r>
              <a:rPr lang="en-US" dirty="0">
                <a:effectLst>
                  <a:outerShdw blurRad="38100" dist="38100" dir="2700000" algn="tl">
                    <a:srgbClr val="000000">
                      <a:alpha val="43137"/>
                    </a:srgbClr>
                  </a:outerShdw>
                </a:effectLst>
              </a:rPr>
              <a:t>Transportation</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866BFB-5AD5-47B9-D8ED-0C003FD67300}"/>
              </a:ext>
            </a:extLst>
          </p:cNvPr>
          <p:cNvSpPr>
            <a:spLocks noGrp="1"/>
          </p:cNvSpPr>
          <p:nvPr>
            <p:ph idx="1"/>
          </p:nvPr>
        </p:nvSpPr>
        <p:spPr>
          <a:xfrm>
            <a:off x="2223515" y="2384385"/>
            <a:ext cx="8297871" cy="2964855"/>
          </a:xfrm>
        </p:spPr>
        <p:txBody>
          <a:bodyPr>
            <a:normAutofit/>
          </a:bodyPr>
          <a:lstStyle/>
          <a:p>
            <a:pPr marL="0" indent="0">
              <a:buNone/>
            </a:pPr>
            <a:r>
              <a:rPr lang="en-US" sz="2000" b="1" dirty="0">
                <a:solidFill>
                  <a:srgbClr val="C00000"/>
                </a:solidFill>
              </a:rPr>
              <a:t>Transportation</a:t>
            </a:r>
            <a:r>
              <a:rPr lang="en-US" sz="2000" dirty="0">
                <a:solidFill>
                  <a:schemeClr val="tx2"/>
                </a:solidFill>
              </a:rPr>
              <a:t> </a:t>
            </a:r>
            <a:r>
              <a:rPr lang="en-US" sz="2000" dirty="0"/>
              <a:t>- involves the physical movement of people and goods between origin and destination points, thereby creating time and place utilities</a:t>
            </a:r>
          </a:p>
          <a:p>
            <a:r>
              <a:rPr lang="en-US" sz="2000" dirty="0"/>
              <a:t>Transportation links geographically separated partners and facilities in a company's supply chain</a:t>
            </a:r>
          </a:p>
          <a:p>
            <a:r>
              <a:rPr lang="en-US" sz="2000" dirty="0"/>
              <a:t>Movement of inventory through trucks, trains, plains, ships, pipelines, fiber optic wires</a:t>
            </a:r>
          </a:p>
          <a:p>
            <a:r>
              <a:rPr lang="en-US" sz="2000" b="1" dirty="0">
                <a:solidFill>
                  <a:srgbClr val="FF0000"/>
                </a:solidFill>
              </a:rPr>
              <a:t>Transportation connects the </a:t>
            </a:r>
            <a:r>
              <a:rPr lang="en-US" sz="2000" b="1" u="sng" dirty="0">
                <a:solidFill>
                  <a:srgbClr val="FF0000"/>
                </a:solidFill>
              </a:rPr>
              <a:t>supply chain network</a:t>
            </a:r>
          </a:p>
          <a:p>
            <a:endParaRPr lang="en-IN" dirty="0"/>
          </a:p>
        </p:txBody>
      </p:sp>
      <p:sp>
        <p:nvSpPr>
          <p:cNvPr id="5" name="Slide Number Placeholder 4">
            <a:extLst>
              <a:ext uri="{FF2B5EF4-FFF2-40B4-BE49-F238E27FC236}">
                <a16:creationId xmlns:a16="http://schemas.microsoft.com/office/drawing/2014/main" id="{5BD61C6D-C9B5-D469-367D-1A6ED5E12FEB}"/>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57012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838200" y="234243"/>
            <a:ext cx="10515600" cy="1325880"/>
          </a:xfrm>
        </p:spPr>
        <p:txBody>
          <a:bodyPr/>
          <a:lstStyle/>
          <a:p>
            <a:r>
              <a:rPr lang="en-US" dirty="0">
                <a:solidFill>
                  <a:srgbClr val="4A1B4B"/>
                </a:solidFill>
                <a:effectLst>
                  <a:outerShdw blurRad="38100" dist="38100" dir="2700000" algn="tl">
                    <a:srgbClr val="000000">
                      <a:alpha val="43137"/>
                    </a:srgbClr>
                  </a:outerShdw>
                </a:effectLst>
              </a:rPr>
              <a:t>Primary goals</a:t>
            </a:r>
          </a:p>
        </p:txBody>
      </p:sp>
      <p:sp>
        <p:nvSpPr>
          <p:cNvPr id="5" name="Text Placeholder 4">
            <a:extLst>
              <a:ext uri="{FF2B5EF4-FFF2-40B4-BE49-F238E27FC236}">
                <a16:creationId xmlns:a16="http://schemas.microsoft.com/office/drawing/2014/main" id="{B2EF20BE-2A56-A75D-CCB6-744421D7B48F}"/>
              </a:ext>
            </a:extLst>
          </p:cNvPr>
          <p:cNvSpPr>
            <a:spLocks noGrp="1"/>
          </p:cNvSpPr>
          <p:nvPr>
            <p:ph idx="1"/>
          </p:nvPr>
        </p:nvSpPr>
        <p:spPr>
          <a:xfrm>
            <a:off x="860778" y="1422399"/>
            <a:ext cx="10515600" cy="4888089"/>
          </a:xfrm>
        </p:spPr>
        <p:txBody>
          <a:bodyPr>
            <a:normAutofit/>
          </a:bodyPr>
          <a:lstStyle/>
          <a:p>
            <a:r>
              <a:rPr lang="en-US" dirty="0"/>
              <a:t>In most of the scenarios, we have seen that the transport company owners have to cut down their profit when they do not get any booking when the vehicle is returning back to the location after completing the primary booking. </a:t>
            </a:r>
          </a:p>
          <a:p>
            <a:r>
              <a:rPr lang="en-US" dirty="0"/>
              <a:t>The objective of this application is to maximize the profit of the transport company owners by utilizing the return trip of their empty vehicle. </a:t>
            </a:r>
          </a:p>
          <a:p>
            <a:r>
              <a:rPr lang="en-US" dirty="0"/>
              <a:t>The moment a vehicle is allocated a primary booking, we will notify on our website about the return journey of the vehicle along with it’s exact locations. So that the users can book the vehicle on a discounted price, whenever the vehicle is on it’s return trip.</a:t>
            </a:r>
            <a:endParaRPr lang="en-IN"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Transportation Components</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A3BEEF7E-0784-887C-3941-4F98112B6A86}"/>
              </a:ext>
            </a:extLst>
          </p:cNvPr>
          <p:cNvSpPr>
            <a:spLocks noGrp="1"/>
          </p:cNvSpPr>
          <p:nvPr>
            <p:ph idx="1"/>
          </p:nvPr>
        </p:nvSpPr>
        <p:spPr/>
        <p:txBody>
          <a:bodyPr/>
          <a:lstStyle/>
          <a:p>
            <a:r>
              <a:rPr lang="en-US" sz="2800" b="1" dirty="0"/>
              <a:t>Inbound</a:t>
            </a:r>
            <a:r>
              <a:rPr lang="en-US" sz="2800" dirty="0"/>
              <a:t> - procurement of materials and goods from supplier locations</a:t>
            </a:r>
          </a:p>
          <a:p>
            <a:r>
              <a:rPr lang="en-US" sz="2800" b="1" dirty="0"/>
              <a:t>Outbound -</a:t>
            </a:r>
            <a:r>
              <a:rPr lang="en-US" sz="2800" dirty="0"/>
              <a:t> the distribution of materials and good to customer locations</a:t>
            </a:r>
          </a:p>
          <a:p>
            <a:r>
              <a:rPr lang="en-US" sz="2800" b="1" dirty="0"/>
              <a:t>Reverse -</a:t>
            </a:r>
            <a:r>
              <a:rPr lang="en-US" sz="2800" dirty="0"/>
              <a:t> product returns, recycling, reuse of materials, and waste disposal</a:t>
            </a:r>
          </a:p>
          <a:p>
            <a:endParaRPr lang="en-IN" dirty="0"/>
          </a:p>
        </p:txBody>
      </p:sp>
    </p:spTree>
    <p:extLst>
      <p:ext uri="{BB962C8B-B14F-4D97-AF65-F5344CB8AC3E}">
        <p14:creationId xmlns:p14="http://schemas.microsoft.com/office/powerpoint/2010/main" val="94101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381001" y="-318912"/>
            <a:ext cx="3982156" cy="1391357"/>
          </a:xfrm>
        </p:spPr>
        <p:txBody>
          <a:bodyPr>
            <a:normAutofit/>
          </a:bodyPr>
          <a:lstStyle/>
          <a:p>
            <a:r>
              <a:rPr lang="en-US" sz="4800" dirty="0">
                <a:solidFill>
                  <a:srgbClr val="00B050"/>
                </a:solidFill>
                <a:effectLst>
                  <a:outerShdw blurRad="38100" dist="38100" dir="2700000" algn="tl">
                    <a:srgbClr val="000000">
                      <a:alpha val="43137"/>
                    </a:srgbClr>
                  </a:outerShdw>
                </a:effectLst>
              </a:rPr>
              <a:t>Project Plan</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A3BEEF7E-0784-887C-3941-4F98112B6A86}"/>
              </a:ext>
            </a:extLst>
          </p:cNvPr>
          <p:cNvSpPr>
            <a:spLocks noGrp="1"/>
          </p:cNvSpPr>
          <p:nvPr>
            <p:ph idx="1"/>
          </p:nvPr>
        </p:nvSpPr>
        <p:spPr>
          <a:xfrm>
            <a:off x="0" y="402336"/>
            <a:ext cx="12191999" cy="6641930"/>
          </a:xfrm>
        </p:spPr>
        <p:txBody>
          <a:bodyPr>
            <a:normAutofit fontScale="85000" lnSpcReduction="10000"/>
          </a:bodyPr>
          <a:lstStyle/>
          <a:p>
            <a:pPr marL="0" indent="0">
              <a:buNone/>
            </a:pPr>
            <a:endParaRPr lang="en-US" dirty="0"/>
          </a:p>
          <a:p>
            <a:pPr marL="0" indent="0">
              <a:buNone/>
            </a:pPr>
            <a:r>
              <a:rPr lang="en-US" b="1" dirty="0">
                <a:latin typeface="+mn-lt"/>
              </a:rPr>
              <a:t> </a:t>
            </a:r>
            <a:r>
              <a:rPr lang="en-US" sz="5200" dirty="0">
                <a:solidFill>
                  <a:srgbClr val="FF0000"/>
                </a:solidFill>
                <a:effectLst>
                  <a:outerShdw blurRad="38100" dist="38100" dir="2700000" algn="tl">
                    <a:srgbClr val="000000">
                      <a:alpha val="43137"/>
                    </a:srgbClr>
                  </a:outerShdw>
                </a:effectLst>
                <a:latin typeface="+mj-lt"/>
              </a:rPr>
              <a:t>Users</a:t>
            </a:r>
            <a:endParaRPr lang="en-US" sz="5200" dirty="0">
              <a:effectLst>
                <a:outerShdw blurRad="38100" dist="38100" dir="2700000" algn="tl">
                  <a:srgbClr val="000000">
                    <a:alpha val="43137"/>
                  </a:srgbClr>
                </a:outerShdw>
              </a:effectLst>
              <a:latin typeface="+mn-lt"/>
            </a:endParaRPr>
          </a:p>
          <a:p>
            <a:r>
              <a:rPr lang="en-US" b="1" dirty="0">
                <a:latin typeface="+mn-lt"/>
              </a:rPr>
              <a:t>1. </a:t>
            </a:r>
            <a:r>
              <a:rPr lang="en-US" dirty="0">
                <a:solidFill>
                  <a:schemeClr val="accent1">
                    <a:lumMod val="50000"/>
                  </a:schemeClr>
                </a:solidFill>
                <a:effectLst>
                  <a:outerShdw blurRad="38100" dist="38100" dir="2700000" algn="tl">
                    <a:srgbClr val="000000">
                      <a:alpha val="43137"/>
                    </a:srgbClr>
                  </a:outerShdw>
                </a:effectLst>
                <a:latin typeface="+mn-lt"/>
              </a:rPr>
              <a:t>Customers</a:t>
            </a:r>
            <a:r>
              <a:rPr lang="en-US" b="1" dirty="0">
                <a:latin typeface="+mn-lt"/>
              </a:rPr>
              <a:t>: </a:t>
            </a:r>
            <a:r>
              <a:rPr lang="en-US" dirty="0">
                <a:latin typeface="+mn-lt"/>
              </a:rPr>
              <a:t>The customers will be given a login to the application to book a vehicle for booking. They have to specify the location and approximate load of the items. They will get a discount whenever they will get the opportunity to book a vehicle on it’s return journey. They will not be given the details of drivers until or unless they have confirmed their booking. Once the booking is confirmed, they will be provided the details of the journey and driver that will include name and phone number of the driver along with the vehicle model and number. </a:t>
            </a:r>
          </a:p>
          <a:p>
            <a:endParaRPr lang="en-US" dirty="0">
              <a:latin typeface="+mn-lt"/>
            </a:endParaRPr>
          </a:p>
          <a:p>
            <a:r>
              <a:rPr lang="en-US" b="1" dirty="0">
                <a:latin typeface="+mn-lt"/>
              </a:rPr>
              <a:t>2. </a:t>
            </a:r>
            <a:r>
              <a:rPr lang="en-US" dirty="0">
                <a:solidFill>
                  <a:schemeClr val="accent1">
                    <a:lumMod val="50000"/>
                  </a:schemeClr>
                </a:solidFill>
                <a:effectLst>
                  <a:outerShdw blurRad="38100" dist="38100" dir="2700000" algn="tl">
                    <a:srgbClr val="000000">
                      <a:alpha val="43137"/>
                    </a:srgbClr>
                  </a:outerShdw>
                </a:effectLst>
                <a:latin typeface="+mn-lt"/>
              </a:rPr>
              <a:t>Administrator</a:t>
            </a:r>
            <a:r>
              <a:rPr lang="en-US" dirty="0">
                <a:latin typeface="+mn-lt"/>
              </a:rPr>
              <a:t>: He/she we will be given a special login so that he/she can check both the phases of the application and can connect between the customers and the drivers after checking all the necessary details such as load, pricing, pick and drop location, total duration and distance. </a:t>
            </a:r>
          </a:p>
          <a:p>
            <a:endParaRPr lang="en-US" dirty="0">
              <a:latin typeface="+mn-lt"/>
            </a:endParaRPr>
          </a:p>
          <a:p>
            <a:r>
              <a:rPr lang="en-US" b="1" dirty="0">
                <a:latin typeface="+mn-lt"/>
              </a:rPr>
              <a:t>3. </a:t>
            </a:r>
            <a:r>
              <a:rPr lang="en-US" dirty="0">
                <a:solidFill>
                  <a:schemeClr val="accent1">
                    <a:lumMod val="50000"/>
                  </a:schemeClr>
                </a:solidFill>
                <a:effectLst>
                  <a:outerShdw blurRad="38100" dist="38100" dir="2700000" algn="tl">
                    <a:srgbClr val="000000">
                      <a:alpha val="43137"/>
                    </a:srgbClr>
                  </a:outerShdw>
                </a:effectLst>
                <a:latin typeface="+mn-lt"/>
              </a:rPr>
              <a:t>Transport</a:t>
            </a:r>
            <a:r>
              <a:rPr lang="en-US" b="1" dirty="0">
                <a:latin typeface="+mn-lt"/>
              </a:rPr>
              <a:t> </a:t>
            </a:r>
            <a:r>
              <a:rPr lang="en-US" dirty="0">
                <a:solidFill>
                  <a:schemeClr val="accent1">
                    <a:lumMod val="50000"/>
                  </a:schemeClr>
                </a:solidFill>
                <a:effectLst>
                  <a:outerShdw blurRad="38100" dist="38100" dir="2700000" algn="tl">
                    <a:srgbClr val="000000">
                      <a:alpha val="43137"/>
                    </a:srgbClr>
                  </a:outerShdw>
                </a:effectLst>
                <a:latin typeface="+mn-lt"/>
              </a:rPr>
              <a:t>Companies</a:t>
            </a:r>
            <a:r>
              <a:rPr lang="en-US" dirty="0">
                <a:latin typeface="+mn-lt"/>
              </a:rPr>
              <a:t>: They can register their vehicle and have to inform us about the details of the vehicle 24 hours prior to the completion of the primary journey of the vehicle. One transport company can register multiple vehicles. We will inform the customer about the pick up by adding 8 hours of the buffer so that the driver can take rest in the mean time and the vehicle will also get a time to cool down.</a:t>
            </a:r>
            <a:endParaRPr lang="en-IN" dirty="0">
              <a:latin typeface="+mn-lt"/>
            </a:endParaRPr>
          </a:p>
        </p:txBody>
      </p:sp>
    </p:spTree>
    <p:extLst>
      <p:ext uri="{BB962C8B-B14F-4D97-AF65-F5344CB8AC3E}">
        <p14:creationId xmlns:p14="http://schemas.microsoft.com/office/powerpoint/2010/main" val="332299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2153356" cy="1325880"/>
          </a:xfrm>
        </p:spPr>
        <p:txBody>
          <a:bodyPr/>
          <a:lstStyle/>
          <a:p>
            <a:r>
              <a:rPr lang="en-IN" dirty="0">
                <a:solidFill>
                  <a:srgbClr val="FF0000"/>
                </a:solidFill>
                <a:effectLst>
                  <a:outerShdw blurRad="38100" dist="38100" dir="2700000" algn="tl">
                    <a:srgbClr val="000000">
                      <a:alpha val="43137"/>
                    </a:srgbClr>
                  </a:outerShdw>
                </a:effectLst>
              </a:rPr>
              <a:t>Modules</a:t>
            </a:r>
            <a:endParaRPr lang="en-US" dirty="0">
              <a:solidFill>
                <a:srgbClr val="FF0000"/>
              </a:solidFill>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A3BEEF7E-0784-887C-3941-4F98112B6A86}"/>
              </a:ext>
            </a:extLst>
          </p:cNvPr>
          <p:cNvSpPr>
            <a:spLocks noGrp="1"/>
          </p:cNvSpPr>
          <p:nvPr>
            <p:ph idx="1"/>
          </p:nvPr>
        </p:nvSpPr>
        <p:spPr/>
        <p:txBody>
          <a:bodyPr>
            <a:normAutofit fontScale="92500" lnSpcReduction="10000"/>
          </a:bodyPr>
          <a:lstStyle/>
          <a:p>
            <a:r>
              <a:rPr lang="en-US" b="1" dirty="0"/>
              <a:t>1</a:t>
            </a:r>
            <a:r>
              <a:rPr lang="en-US" dirty="0"/>
              <a:t>. </a:t>
            </a:r>
            <a:r>
              <a:rPr lang="en-US" dirty="0">
                <a:solidFill>
                  <a:schemeClr val="accent1">
                    <a:lumMod val="50000"/>
                  </a:schemeClr>
                </a:solidFill>
                <a:effectLst>
                  <a:outerShdw blurRad="38100" dist="38100" dir="2700000" algn="tl">
                    <a:srgbClr val="000000">
                      <a:alpha val="43137"/>
                    </a:srgbClr>
                  </a:outerShdw>
                </a:effectLst>
              </a:rPr>
              <a:t>Customer management</a:t>
            </a:r>
            <a:r>
              <a:rPr lang="en-US" dirty="0"/>
              <a:t>: This module will be related to all the functional and non-functional aspects related to a customer who want to book a vehicle. Their registration, login, bookings (upcoming and cancelled), location, price. </a:t>
            </a:r>
          </a:p>
          <a:p>
            <a:pPr marL="0" indent="0">
              <a:buNone/>
            </a:pPr>
            <a:endParaRPr lang="en-US" dirty="0"/>
          </a:p>
          <a:p>
            <a:r>
              <a:rPr lang="en-US" b="1" dirty="0"/>
              <a:t>2</a:t>
            </a:r>
            <a:r>
              <a:rPr lang="en-US" dirty="0">
                <a:solidFill>
                  <a:schemeClr val="accent1">
                    <a:lumMod val="50000"/>
                  </a:schemeClr>
                </a:solidFill>
                <a:effectLst>
                  <a:outerShdw blurRad="38100" dist="38100" dir="2700000" algn="tl">
                    <a:srgbClr val="000000">
                      <a:alpha val="43137"/>
                    </a:srgbClr>
                  </a:outerShdw>
                </a:effectLst>
              </a:rPr>
              <a:t>. Driver management</a:t>
            </a:r>
            <a:r>
              <a:rPr lang="en-US" dirty="0"/>
              <a:t>: This module will be related to the functionality related to drivers. The drivers will be able to get the details of the available customers along with the location details in a particular radius. </a:t>
            </a:r>
          </a:p>
          <a:p>
            <a:pPr marL="0" indent="0">
              <a:buNone/>
            </a:pPr>
            <a:endParaRPr lang="en-US" dirty="0"/>
          </a:p>
          <a:p>
            <a:r>
              <a:rPr lang="en-US" b="1" dirty="0"/>
              <a:t>3.</a:t>
            </a:r>
            <a:r>
              <a:rPr lang="en-US" dirty="0"/>
              <a:t> </a:t>
            </a:r>
            <a:r>
              <a:rPr lang="en-US" dirty="0">
                <a:solidFill>
                  <a:schemeClr val="accent1">
                    <a:lumMod val="50000"/>
                  </a:schemeClr>
                </a:solidFill>
                <a:effectLst>
                  <a:outerShdw blurRad="38100" dist="38100" dir="2700000" algn="tl">
                    <a:srgbClr val="000000">
                      <a:alpha val="43137"/>
                    </a:srgbClr>
                  </a:outerShdw>
                </a:effectLst>
              </a:rPr>
              <a:t>Transporter management</a:t>
            </a:r>
            <a:r>
              <a:rPr lang="en-US" dirty="0"/>
              <a:t>: This module will handle all the details of the vehicle that transporter/s will register with our application. We will maintain a record of the vehicle details associated with the respective driver.</a:t>
            </a:r>
            <a:endParaRPr lang="en-IN" dirty="0"/>
          </a:p>
        </p:txBody>
      </p:sp>
    </p:spTree>
    <p:extLst>
      <p:ext uri="{BB962C8B-B14F-4D97-AF65-F5344CB8AC3E}">
        <p14:creationId xmlns:p14="http://schemas.microsoft.com/office/powerpoint/2010/main" val="329690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35923B-D64E-35F6-FF2A-7EFCC751F7DA}"/>
              </a:ext>
            </a:extLst>
          </p:cNvPr>
          <p:cNvSpPr>
            <a:spLocks noGrp="1"/>
          </p:cNvSpPr>
          <p:nvPr>
            <p:ph type="title"/>
          </p:nvPr>
        </p:nvSpPr>
        <p:spPr/>
        <p:txBody>
          <a:bodyPr/>
          <a:lstStyle/>
          <a:p>
            <a:r>
              <a:rPr lang="en-US" dirty="0"/>
              <a:t>Proposed System Model</a:t>
            </a:r>
            <a:endParaRPr lang="en-IN" dirty="0"/>
          </a:p>
        </p:txBody>
      </p:sp>
      <p:sp>
        <p:nvSpPr>
          <p:cNvPr id="7" name="Text Placeholder 6">
            <a:extLst>
              <a:ext uri="{FF2B5EF4-FFF2-40B4-BE49-F238E27FC236}">
                <a16:creationId xmlns:a16="http://schemas.microsoft.com/office/drawing/2014/main" id="{2FE3D9B0-05F0-149B-1AD5-451E656C38B2}"/>
              </a:ext>
            </a:extLst>
          </p:cNvPr>
          <p:cNvSpPr>
            <a:spLocks noGrp="1"/>
          </p:cNvSpPr>
          <p:nvPr>
            <p:ph type="body" idx="1"/>
          </p:nvPr>
        </p:nvSpPr>
        <p:spPr/>
        <p:txBody>
          <a:bodyPr/>
          <a:lstStyle/>
          <a:p>
            <a:r>
              <a:rPr lang="en-US" dirty="0"/>
              <a:t>Admin</a:t>
            </a:r>
            <a:endParaRPr lang="en-IN" dirty="0"/>
          </a:p>
        </p:txBody>
      </p:sp>
      <p:sp>
        <p:nvSpPr>
          <p:cNvPr id="8" name="Content Placeholder 7">
            <a:extLst>
              <a:ext uri="{FF2B5EF4-FFF2-40B4-BE49-F238E27FC236}">
                <a16:creationId xmlns:a16="http://schemas.microsoft.com/office/drawing/2014/main" id="{C18EB178-6353-6593-4748-89B0678070A2}"/>
              </a:ext>
            </a:extLst>
          </p:cNvPr>
          <p:cNvSpPr>
            <a:spLocks noGrp="1"/>
          </p:cNvSpPr>
          <p:nvPr>
            <p:ph sz="half" idx="2"/>
          </p:nvPr>
        </p:nvSpPr>
        <p:spPr/>
        <p:txBody>
          <a:bodyPr/>
          <a:lstStyle/>
          <a:p>
            <a:r>
              <a:rPr lang="en-US" dirty="0"/>
              <a:t>Home</a:t>
            </a:r>
          </a:p>
          <a:p>
            <a:r>
              <a:rPr lang="en-US" dirty="0"/>
              <a:t>Transporter Detail</a:t>
            </a:r>
          </a:p>
          <a:p>
            <a:r>
              <a:rPr lang="en-US" dirty="0"/>
              <a:t>Users Detail</a:t>
            </a:r>
          </a:p>
          <a:p>
            <a:r>
              <a:rPr lang="en-US" dirty="0"/>
              <a:t>Vehicles Detail</a:t>
            </a:r>
          </a:p>
          <a:p>
            <a:r>
              <a:rPr lang="en-US" dirty="0"/>
              <a:t>Booking Request</a:t>
            </a:r>
          </a:p>
          <a:p>
            <a:r>
              <a:rPr lang="en-US" dirty="0"/>
              <a:t>Log Out</a:t>
            </a:r>
          </a:p>
          <a:p>
            <a:endParaRPr lang="en-US" dirty="0"/>
          </a:p>
        </p:txBody>
      </p:sp>
      <p:sp>
        <p:nvSpPr>
          <p:cNvPr id="9" name="Text Placeholder 8">
            <a:extLst>
              <a:ext uri="{FF2B5EF4-FFF2-40B4-BE49-F238E27FC236}">
                <a16:creationId xmlns:a16="http://schemas.microsoft.com/office/drawing/2014/main" id="{4B4A5A72-B0A7-B1D2-EC13-C87CC9D8F7DD}"/>
              </a:ext>
            </a:extLst>
          </p:cNvPr>
          <p:cNvSpPr>
            <a:spLocks noGrp="1"/>
          </p:cNvSpPr>
          <p:nvPr>
            <p:ph type="body" sz="quarter" idx="3"/>
          </p:nvPr>
        </p:nvSpPr>
        <p:spPr/>
        <p:txBody>
          <a:bodyPr/>
          <a:lstStyle/>
          <a:p>
            <a:r>
              <a:rPr lang="en-US" dirty="0"/>
              <a:t>Transporter</a:t>
            </a:r>
            <a:endParaRPr lang="en-IN" dirty="0"/>
          </a:p>
        </p:txBody>
      </p:sp>
      <p:sp>
        <p:nvSpPr>
          <p:cNvPr id="10" name="Content Placeholder 9">
            <a:extLst>
              <a:ext uri="{FF2B5EF4-FFF2-40B4-BE49-F238E27FC236}">
                <a16:creationId xmlns:a16="http://schemas.microsoft.com/office/drawing/2014/main" id="{2DCB76BB-725C-23C2-0A2F-B01098F2712B}"/>
              </a:ext>
            </a:extLst>
          </p:cNvPr>
          <p:cNvSpPr>
            <a:spLocks noGrp="1"/>
          </p:cNvSpPr>
          <p:nvPr>
            <p:ph sz="quarter" idx="4"/>
          </p:nvPr>
        </p:nvSpPr>
        <p:spPr/>
        <p:txBody>
          <a:bodyPr/>
          <a:lstStyle/>
          <a:p>
            <a:r>
              <a:rPr lang="en-US" dirty="0"/>
              <a:t>Home</a:t>
            </a:r>
          </a:p>
          <a:p>
            <a:r>
              <a:rPr lang="en-US" dirty="0"/>
              <a:t>Transporter Detail</a:t>
            </a:r>
          </a:p>
          <a:p>
            <a:r>
              <a:rPr lang="en-US" dirty="0"/>
              <a:t>Vehicles Category</a:t>
            </a:r>
          </a:p>
          <a:p>
            <a:r>
              <a:rPr lang="en-US" dirty="0"/>
              <a:t>Booking Request</a:t>
            </a:r>
          </a:p>
          <a:p>
            <a:r>
              <a:rPr lang="en-US" dirty="0"/>
              <a:t>Log Out</a:t>
            </a:r>
          </a:p>
          <a:p>
            <a:endParaRPr lang="en-IN" dirty="0"/>
          </a:p>
        </p:txBody>
      </p:sp>
      <p:sp>
        <p:nvSpPr>
          <p:cNvPr id="5" name="Slide Number Placeholder 4">
            <a:extLst>
              <a:ext uri="{FF2B5EF4-FFF2-40B4-BE49-F238E27FC236}">
                <a16:creationId xmlns:a16="http://schemas.microsoft.com/office/drawing/2014/main" id="{395AE7CA-E70D-7B4B-7235-600078304F2F}"/>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11" name="Text Placeholder 10">
            <a:extLst>
              <a:ext uri="{FF2B5EF4-FFF2-40B4-BE49-F238E27FC236}">
                <a16:creationId xmlns:a16="http://schemas.microsoft.com/office/drawing/2014/main" id="{0CA2D1DF-6B8E-4D7E-C482-F11031D73361}"/>
              </a:ext>
            </a:extLst>
          </p:cNvPr>
          <p:cNvSpPr>
            <a:spLocks noGrp="1"/>
          </p:cNvSpPr>
          <p:nvPr>
            <p:ph type="body" sz="quarter" idx="13"/>
          </p:nvPr>
        </p:nvSpPr>
        <p:spPr/>
        <p:txBody>
          <a:bodyPr/>
          <a:lstStyle/>
          <a:p>
            <a:r>
              <a:rPr lang="en-US" dirty="0"/>
              <a:t>User</a:t>
            </a:r>
            <a:endParaRPr lang="en-IN" dirty="0"/>
          </a:p>
        </p:txBody>
      </p:sp>
      <p:sp>
        <p:nvSpPr>
          <p:cNvPr id="12" name="Content Placeholder 11">
            <a:extLst>
              <a:ext uri="{FF2B5EF4-FFF2-40B4-BE49-F238E27FC236}">
                <a16:creationId xmlns:a16="http://schemas.microsoft.com/office/drawing/2014/main" id="{153BC8DC-FBB1-9098-09F4-CA443F777D3F}"/>
              </a:ext>
            </a:extLst>
          </p:cNvPr>
          <p:cNvSpPr>
            <a:spLocks noGrp="1"/>
          </p:cNvSpPr>
          <p:nvPr>
            <p:ph sz="quarter" idx="14"/>
          </p:nvPr>
        </p:nvSpPr>
        <p:spPr/>
        <p:txBody>
          <a:bodyPr/>
          <a:lstStyle/>
          <a:p>
            <a:r>
              <a:rPr lang="en-US" dirty="0"/>
              <a:t>Home</a:t>
            </a:r>
          </a:p>
          <a:p>
            <a:r>
              <a:rPr lang="en-US" dirty="0"/>
              <a:t>Ride Detail</a:t>
            </a:r>
          </a:p>
          <a:p>
            <a:r>
              <a:rPr lang="en-US" dirty="0"/>
              <a:t>Ride Booking Request</a:t>
            </a:r>
          </a:p>
          <a:p>
            <a:r>
              <a:rPr lang="en-US" dirty="0"/>
              <a:t>Log Out</a:t>
            </a:r>
          </a:p>
          <a:p>
            <a:endParaRPr lang="en-IN" dirty="0"/>
          </a:p>
        </p:txBody>
      </p:sp>
    </p:spTree>
    <p:extLst>
      <p:ext uri="{BB962C8B-B14F-4D97-AF65-F5344CB8AC3E}">
        <p14:creationId xmlns:p14="http://schemas.microsoft.com/office/powerpoint/2010/main" val="63284506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{C7B9F48E-B49A-4502-920F-247ED30470E8}tf56410444_win32</Template>
  <TotalTime>538</TotalTime>
  <Words>1054</Words>
  <Application>Microsoft Office PowerPoint</Application>
  <PresentationFormat>Widescreen</PresentationFormat>
  <Paragraphs>152</Paragraphs>
  <Slides>25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Baskerville</vt:lpstr>
      <vt:lpstr>Baskerville Old Face</vt:lpstr>
      <vt:lpstr>Bodoni MT</vt:lpstr>
      <vt:lpstr>Bookman Old Style</vt:lpstr>
      <vt:lpstr>Calibri</vt:lpstr>
      <vt:lpstr>Gill Sans Light</vt:lpstr>
      <vt:lpstr>Gill Sans Nova</vt:lpstr>
      <vt:lpstr>Gill Sans Nova Light</vt:lpstr>
      <vt:lpstr>Symbol</vt:lpstr>
      <vt:lpstr>Office Theme</vt:lpstr>
      <vt:lpstr>Transport Buddy</vt:lpstr>
      <vt:lpstr>Contents</vt:lpstr>
      <vt:lpstr>Introduction</vt:lpstr>
      <vt:lpstr>Transportation</vt:lpstr>
      <vt:lpstr>Primary goals</vt:lpstr>
      <vt:lpstr>Transportation Components</vt:lpstr>
      <vt:lpstr>Project Plan</vt:lpstr>
      <vt:lpstr>Modules</vt:lpstr>
      <vt:lpstr>Proposed System Model</vt:lpstr>
      <vt:lpstr>Screenshots</vt:lpstr>
      <vt:lpstr>Trucktype</vt:lpstr>
      <vt:lpstr>AdminLogin</vt:lpstr>
      <vt:lpstr>TransporterProfile</vt:lpstr>
      <vt:lpstr>UserLogin</vt:lpstr>
      <vt:lpstr>Technology Used</vt:lpstr>
      <vt:lpstr>System Requirements</vt:lpstr>
      <vt:lpstr>Rich industry experience  Advanced technology  On-time, every time  Competitive pricing  Reliability and safety  Hassle-free services </vt:lpstr>
      <vt:lpstr>Payment gateway can not added.  Can’t track Live Tracking. </vt:lpstr>
      <vt:lpstr>ERD / Database Tables</vt:lpstr>
      <vt:lpstr>Data Flow Diagram</vt:lpstr>
      <vt:lpstr>PowerPoint Presentation</vt:lpstr>
      <vt:lpstr>Conclusion</vt:lpstr>
      <vt:lpstr>Future Scope</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dc:creator>
  <cp:lastModifiedBy>prince</cp:lastModifiedBy>
  <cp:revision>30</cp:revision>
  <dcterms:created xsi:type="dcterms:W3CDTF">2022-09-22T07:10:48Z</dcterms:created>
  <dcterms:modified xsi:type="dcterms:W3CDTF">2022-09-26T07:29:53Z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