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64" r:id="rId3"/>
    <p:sldId id="265" r:id="rId4"/>
    <p:sldId id="266" r:id="rId5"/>
    <p:sldId id="267" r:id="rId6"/>
    <p:sldId id="268" r:id="rId7"/>
    <p:sldId id="269" r:id="rId8"/>
    <p:sldId id="270" r:id="rId9"/>
    <p:sldId id="271" r:id="rId10"/>
    <p:sldId id="257" r:id="rId11"/>
    <p:sldId id="258" r:id="rId12"/>
    <p:sldId id="272" r:id="rId13"/>
    <p:sldId id="282" r:id="rId14"/>
    <p:sldId id="279" r:id="rId15"/>
    <p:sldId id="273" r:id="rId16"/>
    <p:sldId id="274" r:id="rId17"/>
    <p:sldId id="275" r:id="rId18"/>
    <p:sldId id="261" r:id="rId19"/>
    <p:sldId id="260" r:id="rId20"/>
    <p:sldId id="262" r:id="rId21"/>
    <p:sldId id="277" r:id="rId22"/>
    <p:sldId id="280" r:id="rId23"/>
    <p:sldId id="281" r:id="rId24"/>
    <p:sldId id="263" r:id="rId25"/>
    <p:sldId id="2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p:cViewPr varScale="1">
        <p:scale>
          <a:sx n="111" d="100"/>
          <a:sy n="111" d="100"/>
        </p:scale>
        <p:origin x="594" y="96"/>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5/10/2023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5/10/2023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5/10/2023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5/10/2023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5/10/2023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5/10/2023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5/10/2023</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5/10/2023</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5/10/2023</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5/10/2023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5/10/2023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5/10/2023</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atalog.data.gov/dataset?q=disease+database"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5133" y="4038600"/>
            <a:ext cx="10515598" cy="990600"/>
          </a:xfrm>
        </p:spPr>
        <p:txBody>
          <a:bodyPr/>
          <a:lstStyle/>
          <a:p>
            <a:pPr algn="ctr"/>
            <a:r>
              <a:rPr lang="en-US" b="1" dirty="0"/>
              <a:t>Disease Model</a:t>
            </a:r>
          </a:p>
        </p:txBody>
      </p:sp>
      <p:sp>
        <p:nvSpPr>
          <p:cNvPr id="3" name="Subtitle 2"/>
          <p:cNvSpPr>
            <a:spLocks noGrp="1"/>
          </p:cNvSpPr>
          <p:nvPr>
            <p:ph type="subTitle" idx="1"/>
          </p:nvPr>
        </p:nvSpPr>
        <p:spPr>
          <a:xfrm>
            <a:off x="1524000" y="5410200"/>
            <a:ext cx="10515598" cy="474836"/>
          </a:xfrm>
        </p:spPr>
        <p:txBody>
          <a:bodyPr>
            <a:normAutofit fontScale="70000" lnSpcReduction="20000"/>
          </a:bodyPr>
          <a:lstStyle/>
          <a:p>
            <a:pPr algn="r"/>
            <a:r>
              <a:rPr lang="en-US" b="1" dirty="0"/>
              <a:t>By</a:t>
            </a:r>
          </a:p>
          <a:p>
            <a:pPr algn="r"/>
            <a:r>
              <a:rPr lang="en-US" b="1" dirty="0"/>
              <a:t>Ashish Bachuwar</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10515600" cy="595950"/>
          </a:xfrm>
        </p:spPr>
        <p:txBody>
          <a:bodyPr>
            <a:noAutofit/>
          </a:bodyPr>
          <a:lstStyle/>
          <a:p>
            <a:pPr algn="ct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DML Operations – OLTP Model</a:t>
            </a:r>
          </a:p>
        </p:txBody>
      </p:sp>
      <p:pic>
        <p:nvPicPr>
          <p:cNvPr id="11" name="Picture 10">
            <a:extLst>
              <a:ext uri="{FF2B5EF4-FFF2-40B4-BE49-F238E27FC236}">
                <a16:creationId xmlns:a16="http://schemas.microsoft.com/office/drawing/2014/main" id="{C0195358-EA27-7992-8EBC-29AE66320E50}"/>
              </a:ext>
            </a:extLst>
          </p:cNvPr>
          <p:cNvPicPr>
            <a:picLocks noChangeAspect="1"/>
          </p:cNvPicPr>
          <p:nvPr/>
        </p:nvPicPr>
        <p:blipFill>
          <a:blip r:embed="rId2"/>
          <a:stretch>
            <a:fillRect/>
          </a:stretch>
        </p:blipFill>
        <p:spPr>
          <a:xfrm>
            <a:off x="990600" y="1295400"/>
            <a:ext cx="6096000" cy="5086066"/>
          </a:xfrm>
          <a:prstGeom prst="rect">
            <a:avLst/>
          </a:prstGeom>
        </p:spPr>
      </p:pic>
      <p:sp>
        <p:nvSpPr>
          <p:cNvPr id="14" name="Title 1">
            <a:extLst>
              <a:ext uri="{FF2B5EF4-FFF2-40B4-BE49-F238E27FC236}">
                <a16:creationId xmlns:a16="http://schemas.microsoft.com/office/drawing/2014/main" id="{4E16783E-2CB9-37B3-4908-14107E66470F}"/>
              </a:ext>
            </a:extLst>
          </p:cNvPr>
          <p:cNvSpPr txBox="1">
            <a:spLocks/>
          </p:cNvSpPr>
          <p:nvPr/>
        </p:nvSpPr>
        <p:spPr>
          <a:xfrm>
            <a:off x="7620000" y="2209800"/>
            <a:ext cx="3886200" cy="5959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last row showing the updated hospital ID</a:t>
            </a:r>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10515600" cy="609600"/>
          </a:xfrm>
        </p:spPr>
        <p:txBody>
          <a:bodyPr>
            <a:noAutofit/>
          </a:bodyPr>
          <a:lstStyle/>
          <a:p>
            <a:pPr algn="ct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DML Operations – OLTP Model</a:t>
            </a:r>
          </a:p>
        </p:txBody>
      </p:sp>
      <p:pic>
        <p:nvPicPr>
          <p:cNvPr id="4" name="Picture 3">
            <a:extLst>
              <a:ext uri="{FF2B5EF4-FFF2-40B4-BE49-F238E27FC236}">
                <a16:creationId xmlns:a16="http://schemas.microsoft.com/office/drawing/2014/main" id="{E0D4F755-6D1F-675E-83DE-B723721126EF}"/>
              </a:ext>
            </a:extLst>
          </p:cNvPr>
          <p:cNvPicPr>
            <a:picLocks noChangeAspect="1"/>
          </p:cNvPicPr>
          <p:nvPr/>
        </p:nvPicPr>
        <p:blipFill>
          <a:blip r:embed="rId2"/>
          <a:stretch>
            <a:fillRect/>
          </a:stretch>
        </p:blipFill>
        <p:spPr>
          <a:xfrm>
            <a:off x="381000" y="1308719"/>
            <a:ext cx="7086599" cy="1676400"/>
          </a:xfrm>
          <a:prstGeom prst="rect">
            <a:avLst/>
          </a:prstGeom>
        </p:spPr>
      </p:pic>
      <p:sp>
        <p:nvSpPr>
          <p:cNvPr id="6" name="Title 1">
            <a:extLst>
              <a:ext uri="{FF2B5EF4-FFF2-40B4-BE49-F238E27FC236}">
                <a16:creationId xmlns:a16="http://schemas.microsoft.com/office/drawing/2014/main" id="{CDA8A4FA-89EC-E886-964B-130B391F10D3}"/>
              </a:ext>
            </a:extLst>
          </p:cNvPr>
          <p:cNvSpPr txBox="1">
            <a:spLocks/>
          </p:cNvSpPr>
          <p:nvPr/>
        </p:nvSpPr>
        <p:spPr>
          <a:xfrm>
            <a:off x="7772400" y="1600547"/>
            <a:ext cx="3886200" cy="5959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Due to referential integrity, the delete DML operation doesn’t work</a:t>
            </a:r>
          </a:p>
        </p:txBody>
      </p:sp>
      <p:pic>
        <p:nvPicPr>
          <p:cNvPr id="10" name="Picture 9">
            <a:extLst>
              <a:ext uri="{FF2B5EF4-FFF2-40B4-BE49-F238E27FC236}">
                <a16:creationId xmlns:a16="http://schemas.microsoft.com/office/drawing/2014/main" id="{B3D88899-CFB1-6A78-6023-6370DD07D69F}"/>
              </a:ext>
            </a:extLst>
          </p:cNvPr>
          <p:cNvPicPr>
            <a:picLocks noChangeAspect="1"/>
          </p:cNvPicPr>
          <p:nvPr/>
        </p:nvPicPr>
        <p:blipFill>
          <a:blip r:embed="rId3"/>
          <a:stretch>
            <a:fillRect/>
          </a:stretch>
        </p:blipFill>
        <p:spPr>
          <a:xfrm>
            <a:off x="304801" y="3200400"/>
            <a:ext cx="7162798" cy="3479995"/>
          </a:xfrm>
          <a:prstGeom prst="rect">
            <a:avLst/>
          </a:prstGeom>
        </p:spPr>
      </p:pic>
      <p:sp>
        <p:nvSpPr>
          <p:cNvPr id="11" name="Title 1">
            <a:extLst>
              <a:ext uri="{FF2B5EF4-FFF2-40B4-BE49-F238E27FC236}">
                <a16:creationId xmlns:a16="http://schemas.microsoft.com/office/drawing/2014/main" id="{5FED9BB6-7645-7468-9A22-1BCB8B0EBBCD}"/>
              </a:ext>
            </a:extLst>
          </p:cNvPr>
          <p:cNvSpPr txBox="1">
            <a:spLocks/>
          </p:cNvSpPr>
          <p:nvPr/>
        </p:nvSpPr>
        <p:spPr>
          <a:xfrm>
            <a:off x="7924800" y="4191000"/>
            <a:ext cx="3886200" cy="5959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 new record has been inserted</a:t>
            </a:r>
          </a:p>
        </p:txBody>
      </p:sp>
    </p:spTree>
    <p:extLst>
      <p:ext uri="{BB962C8B-B14F-4D97-AF65-F5344CB8AC3E}">
        <p14:creationId xmlns:p14="http://schemas.microsoft.com/office/powerpoint/2010/main" val="2583014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B0102-FA0E-36FB-8FE7-037E1E77EA53}"/>
              </a:ext>
            </a:extLst>
          </p:cNvPr>
          <p:cNvSpPr>
            <a:spLocks noGrp="1"/>
          </p:cNvSpPr>
          <p:nvPr>
            <p:ph type="title"/>
          </p:nvPr>
        </p:nvSpPr>
        <p:spPr>
          <a:xfrm>
            <a:off x="838200" y="169092"/>
            <a:ext cx="10515600" cy="549274"/>
          </a:xfrm>
        </p:spPr>
        <p:txBody>
          <a:bodyPr>
            <a:normAutofit/>
          </a:bodyPr>
          <a:lstStyle/>
          <a:p>
            <a:pPr algn="ctr"/>
            <a:r>
              <a:rPr lang="en-US" sz="3200" dirty="0">
                <a:latin typeface="Times New Roman" panose="02020603050405020304" pitchFamily="18" charset="0"/>
                <a:cs typeface="Times New Roman" panose="02020603050405020304" pitchFamily="18" charset="0"/>
              </a:rPr>
              <a:t>Dimensional Model – Star Schema</a:t>
            </a:r>
          </a:p>
        </p:txBody>
      </p:sp>
      <p:pic>
        <p:nvPicPr>
          <p:cNvPr id="5" name="Picture 4">
            <a:extLst>
              <a:ext uri="{FF2B5EF4-FFF2-40B4-BE49-F238E27FC236}">
                <a16:creationId xmlns:a16="http://schemas.microsoft.com/office/drawing/2014/main" id="{3EECBAA8-0528-33D0-8D5B-9832AEFE6EF9}"/>
              </a:ext>
            </a:extLst>
          </p:cNvPr>
          <p:cNvPicPr>
            <a:picLocks noChangeAspect="1"/>
          </p:cNvPicPr>
          <p:nvPr/>
        </p:nvPicPr>
        <p:blipFill>
          <a:blip r:embed="rId2"/>
          <a:stretch>
            <a:fillRect/>
          </a:stretch>
        </p:blipFill>
        <p:spPr>
          <a:xfrm>
            <a:off x="533400" y="899085"/>
            <a:ext cx="7086599" cy="5789823"/>
          </a:xfrm>
          <a:prstGeom prst="rect">
            <a:avLst/>
          </a:prstGeom>
        </p:spPr>
      </p:pic>
      <p:sp>
        <p:nvSpPr>
          <p:cNvPr id="6" name="Title 1">
            <a:extLst>
              <a:ext uri="{FF2B5EF4-FFF2-40B4-BE49-F238E27FC236}">
                <a16:creationId xmlns:a16="http://schemas.microsoft.com/office/drawing/2014/main" id="{2B66E0A7-BC6D-A0F8-5009-27DE8DDDD78A}"/>
              </a:ext>
            </a:extLst>
          </p:cNvPr>
          <p:cNvSpPr txBox="1">
            <a:spLocks/>
          </p:cNvSpPr>
          <p:nvPr/>
        </p:nvSpPr>
        <p:spPr>
          <a:xfrm>
            <a:off x="8153400" y="1524000"/>
            <a:ext cx="3886200" cy="5959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model has 1 fact &amp; 6-dimension tables</a:t>
            </a:r>
          </a:p>
        </p:txBody>
      </p:sp>
    </p:spTree>
    <p:extLst>
      <p:ext uri="{BB962C8B-B14F-4D97-AF65-F5344CB8AC3E}">
        <p14:creationId xmlns:p14="http://schemas.microsoft.com/office/powerpoint/2010/main" val="546016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5A74E-9CD3-E8BA-815E-BB9D1B1D19A7}"/>
              </a:ext>
            </a:extLst>
          </p:cNvPr>
          <p:cNvSpPr>
            <a:spLocks noGrp="1"/>
          </p:cNvSpPr>
          <p:nvPr>
            <p:ph type="title"/>
          </p:nvPr>
        </p:nvSpPr>
        <p:spPr>
          <a:xfrm>
            <a:off x="609600" y="219959"/>
            <a:ext cx="10515600" cy="549274"/>
          </a:xfrm>
        </p:spPr>
        <p:txBody>
          <a:bodyPr>
            <a:normAutofit/>
          </a:bodyPr>
          <a:lstStyle/>
          <a:p>
            <a:pPr algn="ctr"/>
            <a:r>
              <a:rPr lang="en-US" sz="3200" dirty="0">
                <a:latin typeface="Times New Roman" panose="02020603050405020304" pitchFamily="18" charset="0"/>
                <a:cs typeface="Times New Roman" panose="02020603050405020304" pitchFamily="18" charset="0"/>
              </a:rPr>
              <a:t>Dimensional Model - Data Dictionary</a:t>
            </a:r>
          </a:p>
        </p:txBody>
      </p:sp>
      <p:pic>
        <p:nvPicPr>
          <p:cNvPr id="5" name="Picture 4">
            <a:extLst>
              <a:ext uri="{FF2B5EF4-FFF2-40B4-BE49-F238E27FC236}">
                <a16:creationId xmlns:a16="http://schemas.microsoft.com/office/drawing/2014/main" id="{EB0F3CC5-AECD-6FC9-2DF2-85E3A5BFC5B1}"/>
              </a:ext>
            </a:extLst>
          </p:cNvPr>
          <p:cNvPicPr>
            <a:picLocks noChangeAspect="1"/>
          </p:cNvPicPr>
          <p:nvPr/>
        </p:nvPicPr>
        <p:blipFill>
          <a:blip r:embed="rId2"/>
          <a:stretch>
            <a:fillRect/>
          </a:stretch>
        </p:blipFill>
        <p:spPr>
          <a:xfrm>
            <a:off x="609600" y="1295400"/>
            <a:ext cx="10680085" cy="4793367"/>
          </a:xfrm>
          <a:prstGeom prst="rect">
            <a:avLst/>
          </a:prstGeom>
        </p:spPr>
      </p:pic>
    </p:spTree>
    <p:extLst>
      <p:ext uri="{BB962C8B-B14F-4D97-AF65-F5344CB8AC3E}">
        <p14:creationId xmlns:p14="http://schemas.microsoft.com/office/powerpoint/2010/main" val="1364160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B0102-FA0E-36FB-8FE7-037E1E77EA53}"/>
              </a:ext>
            </a:extLst>
          </p:cNvPr>
          <p:cNvSpPr>
            <a:spLocks noGrp="1"/>
          </p:cNvSpPr>
          <p:nvPr>
            <p:ph type="title"/>
          </p:nvPr>
        </p:nvSpPr>
        <p:spPr>
          <a:xfrm>
            <a:off x="838200" y="169092"/>
            <a:ext cx="10515600" cy="549274"/>
          </a:xfrm>
        </p:spPr>
        <p:txBody>
          <a:bodyPr>
            <a:normAutofit/>
          </a:bodyPr>
          <a:lstStyle/>
          <a:p>
            <a:pPr algn="ctr"/>
            <a:r>
              <a:rPr lang="en-US" sz="3200" dirty="0">
                <a:latin typeface="Times New Roman" panose="02020603050405020304" pitchFamily="18" charset="0"/>
                <a:cs typeface="Times New Roman" panose="02020603050405020304" pitchFamily="18" charset="0"/>
              </a:rPr>
              <a:t>Dimensional Model – Create Tables</a:t>
            </a:r>
          </a:p>
        </p:txBody>
      </p:sp>
      <p:pic>
        <p:nvPicPr>
          <p:cNvPr id="4" name="Picture 3">
            <a:extLst>
              <a:ext uri="{FF2B5EF4-FFF2-40B4-BE49-F238E27FC236}">
                <a16:creationId xmlns:a16="http://schemas.microsoft.com/office/drawing/2014/main" id="{C0FA3143-E389-1C90-41AC-72C42FC36E3D}"/>
              </a:ext>
            </a:extLst>
          </p:cNvPr>
          <p:cNvPicPr>
            <a:picLocks noChangeAspect="1"/>
          </p:cNvPicPr>
          <p:nvPr/>
        </p:nvPicPr>
        <p:blipFill>
          <a:blip r:embed="rId2"/>
          <a:stretch>
            <a:fillRect/>
          </a:stretch>
        </p:blipFill>
        <p:spPr>
          <a:xfrm>
            <a:off x="438164" y="1347160"/>
            <a:ext cx="5410200" cy="4598357"/>
          </a:xfrm>
          <a:prstGeom prst="rect">
            <a:avLst/>
          </a:prstGeom>
        </p:spPr>
      </p:pic>
      <p:pic>
        <p:nvPicPr>
          <p:cNvPr id="10" name="Picture 9">
            <a:extLst>
              <a:ext uri="{FF2B5EF4-FFF2-40B4-BE49-F238E27FC236}">
                <a16:creationId xmlns:a16="http://schemas.microsoft.com/office/drawing/2014/main" id="{D794496C-8D35-B380-175B-432AD281FE4C}"/>
              </a:ext>
            </a:extLst>
          </p:cNvPr>
          <p:cNvPicPr>
            <a:picLocks noChangeAspect="1"/>
          </p:cNvPicPr>
          <p:nvPr/>
        </p:nvPicPr>
        <p:blipFill>
          <a:blip r:embed="rId3"/>
          <a:stretch>
            <a:fillRect/>
          </a:stretch>
        </p:blipFill>
        <p:spPr>
          <a:xfrm>
            <a:off x="6248400" y="1297317"/>
            <a:ext cx="5491059" cy="4648200"/>
          </a:xfrm>
          <a:prstGeom prst="rect">
            <a:avLst/>
          </a:prstGeom>
        </p:spPr>
      </p:pic>
    </p:spTree>
    <p:extLst>
      <p:ext uri="{BB962C8B-B14F-4D97-AF65-F5344CB8AC3E}">
        <p14:creationId xmlns:p14="http://schemas.microsoft.com/office/powerpoint/2010/main" val="1068154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B0102-FA0E-36FB-8FE7-037E1E77EA53}"/>
              </a:ext>
            </a:extLst>
          </p:cNvPr>
          <p:cNvSpPr>
            <a:spLocks noGrp="1"/>
          </p:cNvSpPr>
          <p:nvPr>
            <p:ph type="title"/>
          </p:nvPr>
        </p:nvSpPr>
        <p:spPr>
          <a:xfrm>
            <a:off x="838200" y="169092"/>
            <a:ext cx="10515600" cy="549274"/>
          </a:xfrm>
        </p:spPr>
        <p:txBody>
          <a:bodyPr>
            <a:normAutofit/>
          </a:bodyPr>
          <a:lstStyle/>
          <a:p>
            <a:pPr algn="ctr"/>
            <a:r>
              <a:rPr lang="en-US" sz="3200" dirty="0">
                <a:latin typeface="Times New Roman" panose="02020603050405020304" pitchFamily="18" charset="0"/>
                <a:cs typeface="Times New Roman" panose="02020603050405020304" pitchFamily="18" charset="0"/>
              </a:rPr>
              <a:t>ELT Process to Load Data</a:t>
            </a:r>
          </a:p>
        </p:txBody>
      </p:sp>
      <p:pic>
        <p:nvPicPr>
          <p:cNvPr id="4" name="Picture 3">
            <a:extLst>
              <a:ext uri="{FF2B5EF4-FFF2-40B4-BE49-F238E27FC236}">
                <a16:creationId xmlns:a16="http://schemas.microsoft.com/office/drawing/2014/main" id="{3D49BAD6-BA7C-C595-F46A-33B052E5E6B7}"/>
              </a:ext>
            </a:extLst>
          </p:cNvPr>
          <p:cNvPicPr>
            <a:picLocks noChangeAspect="1"/>
          </p:cNvPicPr>
          <p:nvPr/>
        </p:nvPicPr>
        <p:blipFill>
          <a:blip r:embed="rId2"/>
          <a:stretch>
            <a:fillRect/>
          </a:stretch>
        </p:blipFill>
        <p:spPr>
          <a:xfrm>
            <a:off x="152400" y="1143000"/>
            <a:ext cx="8915400" cy="4874740"/>
          </a:xfrm>
          <a:prstGeom prst="rect">
            <a:avLst/>
          </a:prstGeom>
        </p:spPr>
      </p:pic>
      <p:sp>
        <p:nvSpPr>
          <p:cNvPr id="6" name="Title 1">
            <a:extLst>
              <a:ext uri="{FF2B5EF4-FFF2-40B4-BE49-F238E27FC236}">
                <a16:creationId xmlns:a16="http://schemas.microsoft.com/office/drawing/2014/main" id="{D2D0E2DF-1BE4-F97F-C80E-135BF27AA925}"/>
              </a:ext>
            </a:extLst>
          </p:cNvPr>
          <p:cNvSpPr txBox="1">
            <a:spLocks/>
          </p:cNvSpPr>
          <p:nvPr/>
        </p:nvSpPr>
        <p:spPr>
          <a:xfrm>
            <a:off x="9257145" y="2438400"/>
            <a:ext cx="2819400" cy="59595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Created a procedure with the name ‘DATA_LOAD_DW</a:t>
            </a:r>
            <a:br>
              <a:rPr lang="en-US"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Used ‘Joins’ to join the tables of OLTP model</a:t>
            </a:r>
          </a:p>
        </p:txBody>
      </p:sp>
    </p:spTree>
    <p:extLst>
      <p:ext uri="{BB962C8B-B14F-4D97-AF65-F5344CB8AC3E}">
        <p14:creationId xmlns:p14="http://schemas.microsoft.com/office/powerpoint/2010/main" val="419672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B0102-FA0E-36FB-8FE7-037E1E77EA53}"/>
              </a:ext>
            </a:extLst>
          </p:cNvPr>
          <p:cNvSpPr>
            <a:spLocks noGrp="1"/>
          </p:cNvSpPr>
          <p:nvPr>
            <p:ph type="title"/>
          </p:nvPr>
        </p:nvSpPr>
        <p:spPr>
          <a:xfrm>
            <a:off x="838200" y="169092"/>
            <a:ext cx="10515600" cy="549274"/>
          </a:xfrm>
        </p:spPr>
        <p:txBody>
          <a:bodyPr>
            <a:normAutofit/>
          </a:bodyPr>
          <a:lstStyle/>
          <a:p>
            <a:pPr algn="ctr"/>
            <a:r>
              <a:rPr lang="en-US" sz="3200" dirty="0">
                <a:latin typeface="Times New Roman" panose="02020603050405020304" pitchFamily="18" charset="0"/>
                <a:cs typeface="Times New Roman" panose="02020603050405020304" pitchFamily="18" charset="0"/>
              </a:rPr>
              <a:t>Analytical Queries</a:t>
            </a:r>
          </a:p>
        </p:txBody>
      </p:sp>
      <p:pic>
        <p:nvPicPr>
          <p:cNvPr id="5" name="Picture 4">
            <a:extLst>
              <a:ext uri="{FF2B5EF4-FFF2-40B4-BE49-F238E27FC236}">
                <a16:creationId xmlns:a16="http://schemas.microsoft.com/office/drawing/2014/main" id="{BB694D1B-617B-6BFD-2C7D-42747FE13AC6}"/>
              </a:ext>
            </a:extLst>
          </p:cNvPr>
          <p:cNvPicPr>
            <a:picLocks noChangeAspect="1"/>
          </p:cNvPicPr>
          <p:nvPr/>
        </p:nvPicPr>
        <p:blipFill>
          <a:blip r:embed="rId2"/>
          <a:stretch>
            <a:fillRect/>
          </a:stretch>
        </p:blipFill>
        <p:spPr>
          <a:xfrm>
            <a:off x="386751" y="1371600"/>
            <a:ext cx="5562599" cy="5010913"/>
          </a:xfrm>
          <a:prstGeom prst="rect">
            <a:avLst/>
          </a:prstGeom>
        </p:spPr>
      </p:pic>
      <p:pic>
        <p:nvPicPr>
          <p:cNvPr id="8" name="Picture 7">
            <a:extLst>
              <a:ext uri="{FF2B5EF4-FFF2-40B4-BE49-F238E27FC236}">
                <a16:creationId xmlns:a16="http://schemas.microsoft.com/office/drawing/2014/main" id="{2C2591BD-72C1-09CC-E125-55B5D07A19D0}"/>
              </a:ext>
            </a:extLst>
          </p:cNvPr>
          <p:cNvPicPr>
            <a:picLocks noChangeAspect="1"/>
          </p:cNvPicPr>
          <p:nvPr/>
        </p:nvPicPr>
        <p:blipFill>
          <a:blip r:embed="rId3"/>
          <a:stretch>
            <a:fillRect/>
          </a:stretch>
        </p:blipFill>
        <p:spPr>
          <a:xfrm>
            <a:off x="6477000" y="1338532"/>
            <a:ext cx="5334000" cy="5043981"/>
          </a:xfrm>
          <a:prstGeom prst="rect">
            <a:avLst/>
          </a:prstGeom>
        </p:spPr>
      </p:pic>
    </p:spTree>
    <p:extLst>
      <p:ext uri="{BB962C8B-B14F-4D97-AF65-F5344CB8AC3E}">
        <p14:creationId xmlns:p14="http://schemas.microsoft.com/office/powerpoint/2010/main" val="1488458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B0102-FA0E-36FB-8FE7-037E1E77EA53}"/>
              </a:ext>
            </a:extLst>
          </p:cNvPr>
          <p:cNvSpPr>
            <a:spLocks noGrp="1"/>
          </p:cNvSpPr>
          <p:nvPr>
            <p:ph type="title"/>
          </p:nvPr>
        </p:nvSpPr>
        <p:spPr>
          <a:xfrm>
            <a:off x="838200" y="169092"/>
            <a:ext cx="10515600" cy="549274"/>
          </a:xfrm>
        </p:spPr>
        <p:txBody>
          <a:bodyPr>
            <a:normAutofit/>
          </a:bodyPr>
          <a:lstStyle/>
          <a:p>
            <a:pPr algn="ctr"/>
            <a:r>
              <a:rPr lang="en-US" sz="3200" dirty="0">
                <a:latin typeface="Times New Roman" panose="02020603050405020304" pitchFamily="18" charset="0"/>
                <a:cs typeface="Times New Roman" panose="02020603050405020304" pitchFamily="18" charset="0"/>
              </a:rPr>
              <a:t>Analytical Queries</a:t>
            </a:r>
          </a:p>
        </p:txBody>
      </p:sp>
      <p:pic>
        <p:nvPicPr>
          <p:cNvPr id="4" name="Picture 3">
            <a:extLst>
              <a:ext uri="{FF2B5EF4-FFF2-40B4-BE49-F238E27FC236}">
                <a16:creationId xmlns:a16="http://schemas.microsoft.com/office/drawing/2014/main" id="{EEF05C03-A2E2-45E0-03F1-D8173A9BB791}"/>
              </a:ext>
            </a:extLst>
          </p:cNvPr>
          <p:cNvPicPr>
            <a:picLocks noChangeAspect="1"/>
          </p:cNvPicPr>
          <p:nvPr/>
        </p:nvPicPr>
        <p:blipFill>
          <a:blip r:embed="rId2"/>
          <a:stretch>
            <a:fillRect/>
          </a:stretch>
        </p:blipFill>
        <p:spPr>
          <a:xfrm>
            <a:off x="228600" y="1140125"/>
            <a:ext cx="6138326" cy="4974367"/>
          </a:xfrm>
          <a:prstGeom prst="rect">
            <a:avLst/>
          </a:prstGeom>
        </p:spPr>
      </p:pic>
      <p:pic>
        <p:nvPicPr>
          <p:cNvPr id="7" name="Picture 6">
            <a:extLst>
              <a:ext uri="{FF2B5EF4-FFF2-40B4-BE49-F238E27FC236}">
                <a16:creationId xmlns:a16="http://schemas.microsoft.com/office/drawing/2014/main" id="{60C81208-B226-677C-45DF-E20B6FDDB241}"/>
              </a:ext>
            </a:extLst>
          </p:cNvPr>
          <p:cNvPicPr>
            <a:picLocks noChangeAspect="1"/>
          </p:cNvPicPr>
          <p:nvPr/>
        </p:nvPicPr>
        <p:blipFill>
          <a:blip r:embed="rId3"/>
          <a:stretch>
            <a:fillRect/>
          </a:stretch>
        </p:blipFill>
        <p:spPr>
          <a:xfrm>
            <a:off x="6519326" y="1140125"/>
            <a:ext cx="5444074" cy="4974367"/>
          </a:xfrm>
          <a:prstGeom prst="rect">
            <a:avLst/>
          </a:prstGeom>
        </p:spPr>
      </p:pic>
    </p:spTree>
    <p:extLst>
      <p:ext uri="{BB962C8B-B14F-4D97-AF65-F5344CB8AC3E}">
        <p14:creationId xmlns:p14="http://schemas.microsoft.com/office/powerpoint/2010/main" val="2824470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883" y="152400"/>
            <a:ext cx="10515600" cy="549274"/>
          </a:xfrm>
        </p:spPr>
        <p:txBody>
          <a:bodyPr>
            <a:normAutofit/>
          </a:bodyPr>
          <a:lstStyle/>
          <a:p>
            <a:pPr algn="ctr"/>
            <a:r>
              <a:rPr lang="en-US" sz="3200" dirty="0">
                <a:latin typeface="Times New Roman" panose="02020603050405020304" pitchFamily="18" charset="0"/>
                <a:cs typeface="Times New Roman" panose="02020603050405020304" pitchFamily="18" charset="0"/>
              </a:rPr>
              <a:t>Visualization using Power BI</a:t>
            </a:r>
          </a:p>
        </p:txBody>
      </p:sp>
      <p:pic>
        <p:nvPicPr>
          <p:cNvPr id="8" name="Picture 7">
            <a:extLst>
              <a:ext uri="{FF2B5EF4-FFF2-40B4-BE49-F238E27FC236}">
                <a16:creationId xmlns:a16="http://schemas.microsoft.com/office/drawing/2014/main" id="{92BA8CD0-0701-94A5-4656-E2D62BF536BD}"/>
              </a:ext>
            </a:extLst>
          </p:cNvPr>
          <p:cNvPicPr>
            <a:picLocks noChangeAspect="1"/>
          </p:cNvPicPr>
          <p:nvPr/>
        </p:nvPicPr>
        <p:blipFill>
          <a:blip r:embed="rId2"/>
          <a:stretch>
            <a:fillRect/>
          </a:stretch>
        </p:blipFill>
        <p:spPr>
          <a:xfrm>
            <a:off x="228600" y="1066800"/>
            <a:ext cx="8534400" cy="5371943"/>
          </a:xfrm>
          <a:prstGeom prst="rect">
            <a:avLst/>
          </a:prstGeom>
        </p:spPr>
      </p:pic>
      <p:sp>
        <p:nvSpPr>
          <p:cNvPr id="9" name="Title 1">
            <a:extLst>
              <a:ext uri="{FF2B5EF4-FFF2-40B4-BE49-F238E27FC236}">
                <a16:creationId xmlns:a16="http://schemas.microsoft.com/office/drawing/2014/main" id="{516A5107-FC6B-38E8-D9B3-059C5AA1A1DF}"/>
              </a:ext>
            </a:extLst>
          </p:cNvPr>
          <p:cNvSpPr txBox="1">
            <a:spLocks/>
          </p:cNvSpPr>
          <p:nvPr/>
        </p:nvSpPr>
        <p:spPr>
          <a:xfrm>
            <a:off x="9144000" y="2286000"/>
            <a:ext cx="2819400" cy="173895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Clearly, patients with Diabetes are more than other diseases including high number of symptoms in total</a:t>
            </a:r>
            <a:br>
              <a:rPr lang="en-US"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Second most affected disease is Hypertension followed by Migraine</a:t>
            </a:r>
          </a:p>
        </p:txBody>
      </p:sp>
    </p:spTree>
    <p:extLst>
      <p:ext uri="{BB962C8B-B14F-4D97-AF65-F5344CB8AC3E}">
        <p14:creationId xmlns:p14="http://schemas.microsoft.com/office/powerpoint/2010/main" val="2449141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10515600" cy="473074"/>
          </a:xfrm>
        </p:spPr>
        <p:txBody>
          <a:bodyPr>
            <a:noAutofit/>
          </a:bodyPr>
          <a:lstStyle/>
          <a:p>
            <a:pPr algn="ctr"/>
            <a:r>
              <a:rPr lang="en-US" sz="3200" dirty="0">
                <a:latin typeface="Times New Roman" panose="02020603050405020304" pitchFamily="18" charset="0"/>
                <a:cs typeface="Times New Roman" panose="02020603050405020304" pitchFamily="18" charset="0"/>
              </a:rPr>
              <a:t>Visualization using Power BI</a:t>
            </a:r>
          </a:p>
        </p:txBody>
      </p:sp>
      <p:pic>
        <p:nvPicPr>
          <p:cNvPr id="4" name="Picture 3">
            <a:extLst>
              <a:ext uri="{FF2B5EF4-FFF2-40B4-BE49-F238E27FC236}">
                <a16:creationId xmlns:a16="http://schemas.microsoft.com/office/drawing/2014/main" id="{C4C2DBA0-EA05-0C53-C90A-D81E937437FE}"/>
              </a:ext>
            </a:extLst>
          </p:cNvPr>
          <p:cNvPicPr>
            <a:picLocks noChangeAspect="1"/>
          </p:cNvPicPr>
          <p:nvPr/>
        </p:nvPicPr>
        <p:blipFill>
          <a:blip r:embed="rId2"/>
          <a:stretch>
            <a:fillRect/>
          </a:stretch>
        </p:blipFill>
        <p:spPr>
          <a:xfrm>
            <a:off x="228600" y="990600"/>
            <a:ext cx="7965726" cy="5257800"/>
          </a:xfrm>
          <a:prstGeom prst="rect">
            <a:avLst/>
          </a:prstGeom>
        </p:spPr>
      </p:pic>
      <p:sp>
        <p:nvSpPr>
          <p:cNvPr id="5" name="Title 1">
            <a:extLst>
              <a:ext uri="{FF2B5EF4-FFF2-40B4-BE49-F238E27FC236}">
                <a16:creationId xmlns:a16="http://schemas.microsoft.com/office/drawing/2014/main" id="{742A2BD3-4D11-6EE6-23F6-050F687C4B13}"/>
              </a:ext>
            </a:extLst>
          </p:cNvPr>
          <p:cNvSpPr txBox="1">
            <a:spLocks/>
          </p:cNvSpPr>
          <p:nvPr/>
        </p:nvSpPr>
        <p:spPr>
          <a:xfrm>
            <a:off x="8610600" y="2514600"/>
            <a:ext cx="3124200" cy="16002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Patients with migraine usually tend to have low severity</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Meanwhile, patients with Arthritis  tend to have medium severity</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Patients with diabetes fall under all types of severity</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7588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5A74E-9CD3-E8BA-815E-BB9D1B1D19A7}"/>
              </a:ext>
            </a:extLst>
          </p:cNvPr>
          <p:cNvSpPr>
            <a:spLocks noGrp="1"/>
          </p:cNvSpPr>
          <p:nvPr>
            <p:ph type="title"/>
          </p:nvPr>
        </p:nvSpPr>
        <p:spPr>
          <a:xfrm>
            <a:off x="668547" y="152400"/>
            <a:ext cx="10515600" cy="549274"/>
          </a:xfrm>
        </p:spPr>
        <p:txBody>
          <a:bodyPr>
            <a:normAutofit fontScale="90000"/>
          </a:bodyPr>
          <a:lstStyle/>
          <a:p>
            <a:pPr algn="ctr"/>
            <a:r>
              <a:rPr lang="en-US" dirty="0"/>
              <a:t>Content</a:t>
            </a:r>
          </a:p>
        </p:txBody>
      </p:sp>
      <p:sp>
        <p:nvSpPr>
          <p:cNvPr id="3" name="Content Placeholder 2">
            <a:extLst>
              <a:ext uri="{FF2B5EF4-FFF2-40B4-BE49-F238E27FC236}">
                <a16:creationId xmlns:a16="http://schemas.microsoft.com/office/drawing/2014/main" id="{084E091B-77B9-7A06-38F9-B6D1FB23AADD}"/>
              </a:ext>
            </a:extLst>
          </p:cNvPr>
          <p:cNvSpPr>
            <a:spLocks noGrp="1"/>
          </p:cNvSpPr>
          <p:nvPr>
            <p:ph idx="1"/>
          </p:nvPr>
        </p:nvSpPr>
        <p:spPr>
          <a:xfrm>
            <a:off x="668547" y="571500"/>
            <a:ext cx="10515600" cy="5714999"/>
          </a:xfrm>
        </p:spPr>
        <p:txBody>
          <a:bodyPr>
            <a:noAutofit/>
          </a:bodyPr>
          <a:lstStyle/>
          <a:p>
            <a:r>
              <a:rPr lang="en-US" sz="1400" dirty="0">
                <a:latin typeface="Times New Roman" panose="02020603050405020304" pitchFamily="18" charset="0"/>
                <a:cs typeface="Times New Roman" panose="02020603050405020304" pitchFamily="18" charset="0"/>
              </a:rPr>
              <a:t>Business Aspects</a:t>
            </a:r>
          </a:p>
          <a:p>
            <a:r>
              <a:rPr lang="en-US" sz="1400" dirty="0">
                <a:latin typeface="Times New Roman" panose="02020603050405020304" pitchFamily="18" charset="0"/>
                <a:cs typeface="Times New Roman" panose="02020603050405020304" pitchFamily="18" charset="0"/>
              </a:rPr>
              <a:t>ER Diagram (OLTP Disease Model)</a:t>
            </a:r>
          </a:p>
          <a:p>
            <a:r>
              <a:rPr lang="en-US" sz="1400" dirty="0">
                <a:latin typeface="Times New Roman" panose="02020603050405020304" pitchFamily="18" charset="0"/>
                <a:cs typeface="Times New Roman" panose="02020603050405020304" pitchFamily="18" charset="0"/>
              </a:rPr>
              <a:t>OLTP Data Dictionary</a:t>
            </a:r>
          </a:p>
          <a:p>
            <a:r>
              <a:rPr lang="en-US" sz="1400" dirty="0">
                <a:latin typeface="Times New Roman" panose="02020603050405020304" pitchFamily="18" charset="0"/>
                <a:cs typeface="Times New Roman" panose="02020603050405020304" pitchFamily="18" charset="0"/>
              </a:rPr>
              <a:t>Create &amp; Insert – OLTP Model</a:t>
            </a:r>
          </a:p>
          <a:p>
            <a:r>
              <a:rPr lang="en-US" sz="1400" dirty="0">
                <a:latin typeface="Times New Roman" panose="02020603050405020304" pitchFamily="18" charset="0"/>
                <a:cs typeface="Times New Roman" panose="02020603050405020304" pitchFamily="18" charset="0"/>
              </a:rPr>
              <a:t>Operational Queries – OLTP Model</a:t>
            </a:r>
          </a:p>
          <a:p>
            <a:r>
              <a:rPr lang="en-US" sz="1400" dirty="0">
                <a:latin typeface="Times New Roman" panose="02020603050405020304" pitchFamily="18" charset="0"/>
                <a:cs typeface="Times New Roman" panose="02020603050405020304" pitchFamily="18" charset="0"/>
              </a:rPr>
              <a:t>DML Operations – OLTP Model</a:t>
            </a:r>
          </a:p>
          <a:p>
            <a:r>
              <a:rPr lang="en-US" sz="1400" dirty="0">
                <a:latin typeface="Times New Roman" panose="02020603050405020304" pitchFamily="18" charset="0"/>
                <a:cs typeface="Times New Roman" panose="02020603050405020304" pitchFamily="18" charset="0"/>
              </a:rPr>
              <a:t>Dimensional Model (Star Schema)</a:t>
            </a:r>
          </a:p>
          <a:p>
            <a:r>
              <a:rPr lang="en-US" sz="1400" dirty="0">
                <a:latin typeface="Times New Roman" panose="02020603050405020304" pitchFamily="18" charset="0"/>
                <a:cs typeface="Times New Roman" panose="02020603050405020304" pitchFamily="18" charset="0"/>
              </a:rPr>
              <a:t>Create Tables – Star Schema</a:t>
            </a:r>
          </a:p>
          <a:p>
            <a:r>
              <a:rPr lang="en-US" sz="1400" dirty="0">
                <a:latin typeface="Times New Roman" panose="02020603050405020304" pitchFamily="18" charset="0"/>
                <a:cs typeface="Times New Roman" panose="02020603050405020304" pitchFamily="18" charset="0"/>
              </a:rPr>
              <a:t>ELT Process to Load Data</a:t>
            </a:r>
          </a:p>
          <a:p>
            <a:r>
              <a:rPr lang="en-US" sz="1400" dirty="0">
                <a:latin typeface="Times New Roman" panose="02020603050405020304" pitchFamily="18" charset="0"/>
                <a:cs typeface="Times New Roman" panose="02020603050405020304" pitchFamily="18" charset="0"/>
              </a:rPr>
              <a:t>Analytical Queries – Star Schema Model</a:t>
            </a:r>
          </a:p>
          <a:p>
            <a:r>
              <a:rPr lang="en-US" sz="1400" dirty="0">
                <a:latin typeface="Times New Roman" panose="02020603050405020304" pitchFamily="18" charset="0"/>
                <a:cs typeface="Times New Roman" panose="02020603050405020304" pitchFamily="18" charset="0"/>
              </a:rPr>
              <a:t>Visualization using Power BI</a:t>
            </a:r>
          </a:p>
          <a:p>
            <a:r>
              <a:rPr lang="en-US" sz="1400" dirty="0">
                <a:latin typeface="Times New Roman" panose="02020603050405020304" pitchFamily="18" charset="0"/>
                <a:cs typeface="Times New Roman" panose="02020603050405020304" pitchFamily="18" charset="0"/>
              </a:rPr>
              <a:t>NoSQL Databases</a:t>
            </a:r>
          </a:p>
          <a:p>
            <a:r>
              <a:rPr lang="en-US" sz="1400" dirty="0">
                <a:latin typeface="Times New Roman" panose="02020603050405020304" pitchFamily="18" charset="0"/>
                <a:cs typeface="Times New Roman" panose="02020603050405020304" pitchFamily="18" charset="0"/>
              </a:rPr>
              <a:t>AWS Architecture</a:t>
            </a:r>
          </a:p>
          <a:p>
            <a:r>
              <a:rPr lang="en-US" sz="1400" dirty="0">
                <a:latin typeface="Times New Roman" panose="02020603050405020304" pitchFamily="18" charset="0"/>
                <a:cs typeface="Times New Roman" panose="02020603050405020304" pitchFamily="18" charset="0"/>
              </a:rPr>
              <a:t>Advantages of Snowflake</a:t>
            </a:r>
          </a:p>
        </p:txBody>
      </p:sp>
    </p:spTree>
    <p:extLst>
      <p:ext uri="{BB962C8B-B14F-4D97-AF65-F5344CB8AC3E}">
        <p14:creationId xmlns:p14="http://schemas.microsoft.com/office/powerpoint/2010/main" val="1050580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784" y="152400"/>
            <a:ext cx="10515600" cy="535624"/>
          </a:xfrm>
        </p:spPr>
        <p:txBody>
          <a:bodyPr>
            <a:normAutofit/>
          </a:bodyPr>
          <a:lstStyle/>
          <a:p>
            <a:pPr algn="ctr"/>
            <a:r>
              <a:rPr lang="en-US" sz="3200" dirty="0">
                <a:latin typeface="Times New Roman" panose="02020603050405020304" pitchFamily="18" charset="0"/>
                <a:cs typeface="Times New Roman" panose="02020603050405020304" pitchFamily="18" charset="0"/>
              </a:rPr>
              <a:t>Visualization using Power BI</a:t>
            </a:r>
            <a:endParaRPr lang="en-US" sz="3200" dirty="0"/>
          </a:p>
        </p:txBody>
      </p:sp>
      <p:pic>
        <p:nvPicPr>
          <p:cNvPr id="6" name="Picture 5">
            <a:extLst>
              <a:ext uri="{FF2B5EF4-FFF2-40B4-BE49-F238E27FC236}">
                <a16:creationId xmlns:a16="http://schemas.microsoft.com/office/drawing/2014/main" id="{D661E52F-CD80-E6D9-9C80-221E35623F85}"/>
              </a:ext>
            </a:extLst>
          </p:cNvPr>
          <p:cNvPicPr>
            <a:picLocks noChangeAspect="1"/>
          </p:cNvPicPr>
          <p:nvPr/>
        </p:nvPicPr>
        <p:blipFill>
          <a:blip r:embed="rId2"/>
          <a:stretch>
            <a:fillRect/>
          </a:stretch>
        </p:blipFill>
        <p:spPr>
          <a:xfrm>
            <a:off x="228601" y="1066800"/>
            <a:ext cx="9189720" cy="5105400"/>
          </a:xfrm>
          <a:prstGeom prst="rect">
            <a:avLst/>
          </a:prstGeom>
        </p:spPr>
      </p:pic>
      <p:sp>
        <p:nvSpPr>
          <p:cNvPr id="8" name="Title 1">
            <a:extLst>
              <a:ext uri="{FF2B5EF4-FFF2-40B4-BE49-F238E27FC236}">
                <a16:creationId xmlns:a16="http://schemas.microsoft.com/office/drawing/2014/main" id="{6B8A7FE1-5BEA-FCD9-1F16-29BD53726D35}"/>
              </a:ext>
            </a:extLst>
          </p:cNvPr>
          <p:cNvSpPr txBox="1">
            <a:spLocks/>
          </p:cNvSpPr>
          <p:nvPr/>
        </p:nvSpPr>
        <p:spPr>
          <a:xfrm>
            <a:off x="9601200" y="1752600"/>
            <a:ext cx="2133600" cy="23622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symptoms for diabetes, fever, migraine &amp; Asthma compared to others have high count of severity score i.e., more patients who experience these symptoms</a:t>
            </a:r>
          </a:p>
        </p:txBody>
      </p:sp>
    </p:spTree>
    <p:extLst>
      <p:ext uri="{BB962C8B-B14F-4D97-AF65-F5344CB8AC3E}">
        <p14:creationId xmlns:p14="http://schemas.microsoft.com/office/powerpoint/2010/main" val="196153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02478-6F3C-E5E6-3EE3-408FCD342D0E}"/>
              </a:ext>
            </a:extLst>
          </p:cNvPr>
          <p:cNvSpPr>
            <a:spLocks noGrp="1"/>
          </p:cNvSpPr>
          <p:nvPr>
            <p:ph type="title"/>
          </p:nvPr>
        </p:nvSpPr>
        <p:spPr>
          <a:xfrm>
            <a:off x="838200" y="220663"/>
            <a:ext cx="10515600" cy="473074"/>
          </a:xfrm>
        </p:spPr>
        <p:txBody>
          <a:bodyPr>
            <a:noAutofit/>
          </a:bodyPr>
          <a:lstStyle/>
          <a:p>
            <a:pPr algn="ctr"/>
            <a:r>
              <a:rPr lang="en-US" sz="3200" dirty="0">
                <a:latin typeface="Times New Roman" panose="02020603050405020304" pitchFamily="18" charset="0"/>
                <a:cs typeface="Times New Roman" panose="02020603050405020304" pitchFamily="18" charset="0"/>
              </a:rPr>
              <a:t>NO SQL Databases</a:t>
            </a:r>
          </a:p>
        </p:txBody>
      </p:sp>
      <p:sp>
        <p:nvSpPr>
          <p:cNvPr id="3" name="Content Placeholder 2">
            <a:extLst>
              <a:ext uri="{FF2B5EF4-FFF2-40B4-BE49-F238E27FC236}">
                <a16:creationId xmlns:a16="http://schemas.microsoft.com/office/drawing/2014/main" id="{615563DA-6221-9F26-F980-0AD9D9707EE6}"/>
              </a:ext>
            </a:extLst>
          </p:cNvPr>
          <p:cNvSpPr>
            <a:spLocks noGrp="1"/>
          </p:cNvSpPr>
          <p:nvPr>
            <p:ph idx="1"/>
          </p:nvPr>
        </p:nvSpPr>
        <p:spPr>
          <a:xfrm>
            <a:off x="457200" y="990600"/>
            <a:ext cx="11277600" cy="5410200"/>
          </a:xfrm>
        </p:spPr>
        <p:txBody>
          <a:bodyPr>
            <a:normAutofit/>
          </a:bodyPr>
          <a:lstStyle/>
          <a:p>
            <a:r>
              <a:rPr lang="en-US" sz="1200" dirty="0">
                <a:latin typeface="Times New Roman" panose="02020603050405020304" pitchFamily="18" charset="0"/>
                <a:cs typeface="Times New Roman" panose="02020603050405020304" pitchFamily="18" charset="0"/>
              </a:rPr>
              <a:t>In general, </a:t>
            </a:r>
            <a:r>
              <a:rPr lang="en-US" sz="1200" b="0" i="0" dirty="0">
                <a:effectLst/>
                <a:latin typeface="Times New Roman" panose="02020603050405020304" pitchFamily="18" charset="0"/>
                <a:cs typeface="Times New Roman" panose="02020603050405020304" pitchFamily="18" charset="0"/>
              </a:rPr>
              <a:t>NoSQL databases are flexible and schema-less, allowing for easy scalability and handling of unstructured or semi-structured data.</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In the disease model, the structure of NoSQL would be represented differently.. Here’s how:</a:t>
            </a:r>
          </a:p>
          <a:p>
            <a:pPr marL="0" indent="0">
              <a:buNone/>
            </a:pPr>
            <a:br>
              <a:rPr lang="en-US" sz="1400" b="1"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MongoDB:</a:t>
            </a:r>
          </a:p>
          <a:p>
            <a:pPr algn="l">
              <a:buFont typeface="Arial" panose="020B0604020202020204" pitchFamily="34" charset="0"/>
              <a:buChar char="•"/>
            </a:pPr>
            <a:r>
              <a:rPr lang="en-US" sz="1200" i="0" dirty="0">
                <a:effectLst/>
                <a:latin typeface="Times New Roman" panose="02020603050405020304" pitchFamily="18" charset="0"/>
                <a:cs typeface="Times New Roman" panose="02020603050405020304" pitchFamily="18" charset="0"/>
              </a:rPr>
              <a:t>The ‘patient_fact’</a:t>
            </a:r>
            <a:r>
              <a:rPr lang="en-US" sz="1200" dirty="0">
                <a:latin typeface="Times New Roman" panose="02020603050405020304" pitchFamily="18" charset="0"/>
                <a:cs typeface="Times New Roman" panose="02020603050405020304" pitchFamily="18" charset="0"/>
              </a:rPr>
              <a:t> table </a:t>
            </a:r>
            <a:r>
              <a:rPr lang="en-US" sz="1200" i="0" dirty="0">
                <a:effectLst/>
                <a:latin typeface="Times New Roman" panose="02020603050405020304" pitchFamily="18" charset="0"/>
                <a:cs typeface="Times New Roman" panose="02020603050405020304" pitchFamily="18" charset="0"/>
              </a:rPr>
              <a:t>can be stored as a collection in MongoDB, with each document representing a patient's record.</a:t>
            </a:r>
          </a:p>
          <a:p>
            <a:pPr algn="l">
              <a:buFont typeface="Arial" panose="020B0604020202020204" pitchFamily="34" charset="0"/>
              <a:buChar char="•"/>
            </a:pPr>
            <a:r>
              <a:rPr lang="en-US" sz="1200" i="0" dirty="0">
                <a:effectLst/>
                <a:latin typeface="Times New Roman" panose="02020603050405020304" pitchFamily="18" charset="0"/>
                <a:cs typeface="Times New Roman" panose="02020603050405020304" pitchFamily="18" charset="0"/>
              </a:rPr>
              <a:t>The attributes of it can be stored as fields within the document.</a:t>
            </a:r>
          </a:p>
          <a:p>
            <a:pPr algn="l">
              <a:buFont typeface="Arial" panose="020B0604020202020204" pitchFamily="34" charset="0"/>
              <a:buChar char="•"/>
            </a:pPr>
            <a:r>
              <a:rPr lang="en-US" sz="1200" i="0" dirty="0">
                <a:effectLst/>
                <a:latin typeface="Times New Roman" panose="02020603050405020304" pitchFamily="18" charset="0"/>
                <a:cs typeface="Times New Roman" panose="02020603050405020304" pitchFamily="18" charset="0"/>
              </a:rPr>
              <a:t>On the other hand, the dimension tables can be stored as separate collections in MongoDB. Each document within the dimension collections represents a unique entity and contains the corresponding attributes.</a:t>
            </a:r>
          </a:p>
          <a:p>
            <a:pPr algn="l">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We can use</a:t>
            </a:r>
            <a:r>
              <a:rPr lang="en-US" sz="1200" i="0" dirty="0">
                <a:effectLst/>
                <a:latin typeface="Times New Roman" panose="02020603050405020304" pitchFamily="18" charset="0"/>
                <a:cs typeface="Times New Roman" panose="02020603050405020304" pitchFamily="18" charset="0"/>
              </a:rPr>
              <a:t> embedded documents or references within the fact and dimension collections to establish relationships between documents</a:t>
            </a:r>
          </a:p>
          <a:p>
            <a:pPr marL="0" indent="0" algn="l">
              <a:buNone/>
            </a:pPr>
            <a:br>
              <a:rPr lang="en-US" sz="1400" b="1"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Neo4j</a:t>
            </a:r>
            <a:r>
              <a:rPr lang="en-US" sz="1200" b="1" dirty="0">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1200" b="0" i="0" dirty="0">
                <a:effectLst/>
                <a:latin typeface="Times New Roman" panose="02020603050405020304" pitchFamily="18" charset="0"/>
                <a:cs typeface="Times New Roman" panose="02020603050405020304" pitchFamily="18" charset="0"/>
              </a:rPr>
              <a:t>In Neo4j, the star schema can be represented using nodes and relationships.</a:t>
            </a:r>
          </a:p>
          <a:p>
            <a:pPr algn="l">
              <a:buFont typeface="Arial" panose="020B0604020202020204" pitchFamily="34" charset="0"/>
              <a:buChar char="•"/>
            </a:pPr>
            <a:r>
              <a:rPr lang="en-US" sz="1200" b="0" i="0" dirty="0">
                <a:effectLst/>
                <a:latin typeface="Times New Roman" panose="02020603050405020304" pitchFamily="18" charset="0"/>
                <a:cs typeface="Times New Roman" panose="02020603050405020304" pitchFamily="18" charset="0"/>
              </a:rPr>
              <a:t>Each dimension table can be represented as separate node labels. Each node represents a unique entity and contains the corresponding attributes as properties.</a:t>
            </a:r>
          </a:p>
          <a:p>
            <a:pPr algn="l">
              <a:buFont typeface="Arial" panose="020B0604020202020204" pitchFamily="34" charset="0"/>
              <a:buChar char="•"/>
            </a:pPr>
            <a:r>
              <a:rPr lang="en-US" sz="1200" b="0" i="0" dirty="0">
                <a:effectLst/>
                <a:latin typeface="Times New Roman" panose="02020603050405020304" pitchFamily="18" charset="0"/>
                <a:cs typeface="Times New Roman" panose="02020603050405020304" pitchFamily="18" charset="0"/>
              </a:rPr>
              <a:t>The ‘patient_fact’ table can be represented as a node labeled "Patient" with its own unique properties</a:t>
            </a:r>
            <a:r>
              <a:rPr lang="en-US" sz="1200" dirty="0">
                <a:latin typeface="Times New Roman" panose="02020603050405020304" pitchFamily="18" charset="0"/>
                <a:cs typeface="Times New Roman" panose="02020603050405020304" pitchFamily="18" charset="0"/>
              </a:rPr>
              <a:t> </a:t>
            </a:r>
            <a:r>
              <a:rPr lang="en-US" sz="1200" b="0" i="0" dirty="0">
                <a:effectLst/>
                <a:latin typeface="Times New Roman" panose="02020603050405020304" pitchFamily="18" charset="0"/>
                <a:cs typeface="Times New Roman" panose="02020603050405020304" pitchFamily="18" charset="0"/>
              </a:rPr>
              <a:t>i.e., the attributes. The relationships between the "Patient" node and the dimension nodes can be defined using relationships.</a:t>
            </a:r>
          </a:p>
        </p:txBody>
      </p:sp>
    </p:spTree>
    <p:extLst>
      <p:ext uri="{BB962C8B-B14F-4D97-AF65-F5344CB8AC3E}">
        <p14:creationId xmlns:p14="http://schemas.microsoft.com/office/powerpoint/2010/main" val="989190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02478-6F3C-E5E6-3EE3-408FCD342D0E}"/>
              </a:ext>
            </a:extLst>
          </p:cNvPr>
          <p:cNvSpPr>
            <a:spLocks noGrp="1"/>
          </p:cNvSpPr>
          <p:nvPr>
            <p:ph type="title"/>
          </p:nvPr>
        </p:nvSpPr>
        <p:spPr>
          <a:xfrm>
            <a:off x="838200" y="220663"/>
            <a:ext cx="10515600" cy="473074"/>
          </a:xfrm>
        </p:spPr>
        <p:txBody>
          <a:bodyPr>
            <a:noAutofit/>
          </a:bodyPr>
          <a:lstStyle/>
          <a:p>
            <a:pPr algn="ctr"/>
            <a:r>
              <a:rPr lang="en-US" sz="3200" dirty="0">
                <a:latin typeface="Times New Roman" panose="02020603050405020304" pitchFamily="18" charset="0"/>
                <a:cs typeface="Times New Roman" panose="02020603050405020304" pitchFamily="18" charset="0"/>
              </a:rPr>
              <a:t>AWS Architecture</a:t>
            </a:r>
          </a:p>
        </p:txBody>
      </p:sp>
      <p:sp>
        <p:nvSpPr>
          <p:cNvPr id="6" name="Rectangle: Rounded Corners 5">
            <a:extLst>
              <a:ext uri="{FF2B5EF4-FFF2-40B4-BE49-F238E27FC236}">
                <a16:creationId xmlns:a16="http://schemas.microsoft.com/office/drawing/2014/main" id="{B0A63CB9-A0B5-CDEA-A9E5-248FBF7257E9}"/>
              </a:ext>
            </a:extLst>
          </p:cNvPr>
          <p:cNvSpPr/>
          <p:nvPr/>
        </p:nvSpPr>
        <p:spPr>
          <a:xfrm>
            <a:off x="228600" y="2324100"/>
            <a:ext cx="1219200" cy="7461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Application</a:t>
            </a:r>
          </a:p>
        </p:txBody>
      </p:sp>
      <p:sp>
        <p:nvSpPr>
          <p:cNvPr id="7" name="Rectangle: Rounded Corners 6">
            <a:extLst>
              <a:ext uri="{FF2B5EF4-FFF2-40B4-BE49-F238E27FC236}">
                <a16:creationId xmlns:a16="http://schemas.microsoft.com/office/drawing/2014/main" id="{CDDB4A51-A5FB-7030-E73C-CA74E9FF481A}"/>
              </a:ext>
            </a:extLst>
          </p:cNvPr>
          <p:cNvSpPr/>
          <p:nvPr/>
        </p:nvSpPr>
        <p:spPr>
          <a:xfrm>
            <a:off x="1893498" y="2286000"/>
            <a:ext cx="1447800" cy="8223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AWS Lambda Functions</a:t>
            </a:r>
          </a:p>
        </p:txBody>
      </p:sp>
      <p:sp>
        <p:nvSpPr>
          <p:cNvPr id="9" name="Rectangle: Rounded Corners 8">
            <a:extLst>
              <a:ext uri="{FF2B5EF4-FFF2-40B4-BE49-F238E27FC236}">
                <a16:creationId xmlns:a16="http://schemas.microsoft.com/office/drawing/2014/main" id="{B9400E78-FC08-B034-B37F-4498AB693589}"/>
              </a:ext>
            </a:extLst>
          </p:cNvPr>
          <p:cNvSpPr/>
          <p:nvPr/>
        </p:nvSpPr>
        <p:spPr>
          <a:xfrm>
            <a:off x="3793825" y="2286000"/>
            <a:ext cx="1773447" cy="8223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AWS RDS (PostgrRDSeSQL)</a:t>
            </a:r>
          </a:p>
        </p:txBody>
      </p:sp>
      <p:sp>
        <p:nvSpPr>
          <p:cNvPr id="10" name="Rectangle: Rounded Corners 9">
            <a:extLst>
              <a:ext uri="{FF2B5EF4-FFF2-40B4-BE49-F238E27FC236}">
                <a16:creationId xmlns:a16="http://schemas.microsoft.com/office/drawing/2014/main" id="{89FA893D-24EE-AE34-84C9-176D0636B0F9}"/>
              </a:ext>
            </a:extLst>
          </p:cNvPr>
          <p:cNvSpPr/>
          <p:nvPr/>
        </p:nvSpPr>
        <p:spPr>
          <a:xfrm>
            <a:off x="6268349" y="3622960"/>
            <a:ext cx="1447800" cy="8223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Amazon Kinesis Data Streams</a:t>
            </a:r>
          </a:p>
        </p:txBody>
      </p:sp>
      <p:sp>
        <p:nvSpPr>
          <p:cNvPr id="11" name="Rectangle: Rounded Corners 10">
            <a:extLst>
              <a:ext uri="{FF2B5EF4-FFF2-40B4-BE49-F238E27FC236}">
                <a16:creationId xmlns:a16="http://schemas.microsoft.com/office/drawing/2014/main" id="{16BA88D4-DDF8-22CE-4430-C4E293B1E119}"/>
              </a:ext>
            </a:extLst>
          </p:cNvPr>
          <p:cNvSpPr/>
          <p:nvPr/>
        </p:nvSpPr>
        <p:spPr>
          <a:xfrm>
            <a:off x="6268349" y="2356643"/>
            <a:ext cx="1447800" cy="8223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Amazon DynamoDB</a:t>
            </a:r>
          </a:p>
        </p:txBody>
      </p:sp>
      <p:sp>
        <p:nvSpPr>
          <p:cNvPr id="12" name="Rectangle: Rounded Corners 11">
            <a:extLst>
              <a:ext uri="{FF2B5EF4-FFF2-40B4-BE49-F238E27FC236}">
                <a16:creationId xmlns:a16="http://schemas.microsoft.com/office/drawing/2014/main" id="{921BEE80-C71F-0CA8-0F47-47AA0B866B73}"/>
              </a:ext>
            </a:extLst>
          </p:cNvPr>
          <p:cNvSpPr/>
          <p:nvPr/>
        </p:nvSpPr>
        <p:spPr>
          <a:xfrm>
            <a:off x="6268349" y="1284287"/>
            <a:ext cx="1447800" cy="8223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Amazon S3</a:t>
            </a:r>
          </a:p>
        </p:txBody>
      </p:sp>
      <p:sp>
        <p:nvSpPr>
          <p:cNvPr id="13" name="Rectangle: Rounded Corners 12">
            <a:extLst>
              <a:ext uri="{FF2B5EF4-FFF2-40B4-BE49-F238E27FC236}">
                <a16:creationId xmlns:a16="http://schemas.microsoft.com/office/drawing/2014/main" id="{AFAD1C8E-6CC3-51D7-EC09-52C0137983E0}"/>
              </a:ext>
            </a:extLst>
          </p:cNvPr>
          <p:cNvSpPr/>
          <p:nvPr/>
        </p:nvSpPr>
        <p:spPr>
          <a:xfrm>
            <a:off x="8159151" y="3638775"/>
            <a:ext cx="1545566" cy="8223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Amazon ES (Elasticsearch)</a:t>
            </a:r>
          </a:p>
        </p:txBody>
      </p:sp>
      <p:sp>
        <p:nvSpPr>
          <p:cNvPr id="14" name="Rectangle: Rounded Corners 13">
            <a:extLst>
              <a:ext uri="{FF2B5EF4-FFF2-40B4-BE49-F238E27FC236}">
                <a16:creationId xmlns:a16="http://schemas.microsoft.com/office/drawing/2014/main" id="{974B1432-F4A0-FB23-D8AA-95FE0AB6380B}"/>
              </a:ext>
            </a:extLst>
          </p:cNvPr>
          <p:cNvSpPr/>
          <p:nvPr/>
        </p:nvSpPr>
        <p:spPr>
          <a:xfrm>
            <a:off x="8208034" y="2356643"/>
            <a:ext cx="1447800" cy="8223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AWS Redshift</a:t>
            </a:r>
          </a:p>
        </p:txBody>
      </p:sp>
      <p:sp>
        <p:nvSpPr>
          <p:cNvPr id="15" name="Rectangle: Rounded Corners 14">
            <a:extLst>
              <a:ext uri="{FF2B5EF4-FFF2-40B4-BE49-F238E27FC236}">
                <a16:creationId xmlns:a16="http://schemas.microsoft.com/office/drawing/2014/main" id="{BE519337-917F-32BA-A448-535B6814E5A8}"/>
              </a:ext>
            </a:extLst>
          </p:cNvPr>
          <p:cNvSpPr/>
          <p:nvPr/>
        </p:nvSpPr>
        <p:spPr>
          <a:xfrm>
            <a:off x="8123028" y="1284287"/>
            <a:ext cx="1447800" cy="8223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Amazon Glue</a:t>
            </a:r>
          </a:p>
        </p:txBody>
      </p:sp>
      <p:cxnSp>
        <p:nvCxnSpPr>
          <p:cNvPr id="17" name="Straight Arrow Connector 16">
            <a:extLst>
              <a:ext uri="{FF2B5EF4-FFF2-40B4-BE49-F238E27FC236}">
                <a16:creationId xmlns:a16="http://schemas.microsoft.com/office/drawing/2014/main" id="{640494E0-0CA7-C8E7-76CA-A72B79142F8A}"/>
              </a:ext>
            </a:extLst>
          </p:cNvPr>
          <p:cNvCxnSpPr/>
          <p:nvPr/>
        </p:nvCxnSpPr>
        <p:spPr>
          <a:xfrm>
            <a:off x="1447800" y="2697163"/>
            <a:ext cx="3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9049DEC-DAA4-C746-77ED-4734D47A7A50}"/>
              </a:ext>
            </a:extLst>
          </p:cNvPr>
          <p:cNvCxnSpPr/>
          <p:nvPr/>
        </p:nvCxnSpPr>
        <p:spPr>
          <a:xfrm>
            <a:off x="3341298" y="2702884"/>
            <a:ext cx="3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B10557D-A8DB-15A9-F8F0-188682AE328C}"/>
              </a:ext>
            </a:extLst>
          </p:cNvPr>
          <p:cNvCxnSpPr/>
          <p:nvPr/>
        </p:nvCxnSpPr>
        <p:spPr>
          <a:xfrm>
            <a:off x="5776463" y="1632490"/>
            <a:ext cx="0" cy="24463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BF4BE3A-9E71-7F6B-843C-45C1C38EDEE8}"/>
              </a:ext>
            </a:extLst>
          </p:cNvPr>
          <p:cNvCxnSpPr/>
          <p:nvPr/>
        </p:nvCxnSpPr>
        <p:spPr>
          <a:xfrm>
            <a:off x="5567272" y="2697163"/>
            <a:ext cx="2077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228C258-B74A-0D48-F91B-5E4A61AD6B92}"/>
              </a:ext>
            </a:extLst>
          </p:cNvPr>
          <p:cNvCxnSpPr/>
          <p:nvPr/>
        </p:nvCxnSpPr>
        <p:spPr>
          <a:xfrm>
            <a:off x="5775025" y="1655208"/>
            <a:ext cx="3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E8D76F9-992A-B1A9-BD9F-C70C612B51FD}"/>
              </a:ext>
            </a:extLst>
          </p:cNvPr>
          <p:cNvCxnSpPr/>
          <p:nvPr/>
        </p:nvCxnSpPr>
        <p:spPr>
          <a:xfrm>
            <a:off x="5775025" y="4071638"/>
            <a:ext cx="3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38D5732-2F09-6A2A-B286-3D4ECDC4C659}"/>
              </a:ext>
            </a:extLst>
          </p:cNvPr>
          <p:cNvCxnSpPr/>
          <p:nvPr/>
        </p:nvCxnSpPr>
        <p:spPr>
          <a:xfrm>
            <a:off x="5715000" y="2697163"/>
            <a:ext cx="3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AE3670E-82D0-7E08-98B1-A8B0E2E61A8F}"/>
              </a:ext>
            </a:extLst>
          </p:cNvPr>
          <p:cNvCxnSpPr/>
          <p:nvPr/>
        </p:nvCxnSpPr>
        <p:spPr>
          <a:xfrm>
            <a:off x="7716149" y="1625705"/>
            <a:ext cx="3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CFD3739-F89A-7072-3C1E-21B9EA1C1E5E}"/>
              </a:ext>
            </a:extLst>
          </p:cNvPr>
          <p:cNvCxnSpPr>
            <a:cxnSpLocks/>
          </p:cNvCxnSpPr>
          <p:nvPr/>
        </p:nvCxnSpPr>
        <p:spPr>
          <a:xfrm>
            <a:off x="7708241" y="2697163"/>
            <a:ext cx="3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A8D48D9-1F7F-D3C7-B029-F2B22DFE7013}"/>
              </a:ext>
            </a:extLst>
          </p:cNvPr>
          <p:cNvCxnSpPr/>
          <p:nvPr/>
        </p:nvCxnSpPr>
        <p:spPr>
          <a:xfrm>
            <a:off x="7716149" y="4034123"/>
            <a:ext cx="3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15759684-A234-BA6D-716A-1E13AAAA38BE}"/>
              </a:ext>
            </a:extLst>
          </p:cNvPr>
          <p:cNvSpPr/>
          <p:nvPr/>
        </p:nvSpPr>
        <p:spPr>
          <a:xfrm>
            <a:off x="10363200" y="1747185"/>
            <a:ext cx="1447800" cy="8223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AWS Data Pipeline</a:t>
            </a:r>
          </a:p>
        </p:txBody>
      </p:sp>
      <p:sp>
        <p:nvSpPr>
          <p:cNvPr id="32" name="Rectangle: Rounded Corners 31">
            <a:extLst>
              <a:ext uri="{FF2B5EF4-FFF2-40B4-BE49-F238E27FC236}">
                <a16:creationId xmlns:a16="http://schemas.microsoft.com/office/drawing/2014/main" id="{73FBC5CA-E293-5BB1-B065-1D251A08E798}"/>
              </a:ext>
            </a:extLst>
          </p:cNvPr>
          <p:cNvSpPr/>
          <p:nvPr/>
        </p:nvSpPr>
        <p:spPr>
          <a:xfrm>
            <a:off x="10363200" y="3622960"/>
            <a:ext cx="1447800" cy="8223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Amazon Cloud Watch</a:t>
            </a:r>
          </a:p>
        </p:txBody>
      </p:sp>
      <p:cxnSp>
        <p:nvCxnSpPr>
          <p:cNvPr id="33" name="Straight Arrow Connector 32">
            <a:extLst>
              <a:ext uri="{FF2B5EF4-FFF2-40B4-BE49-F238E27FC236}">
                <a16:creationId xmlns:a16="http://schemas.microsoft.com/office/drawing/2014/main" id="{F184D8EA-9085-570E-E485-3C803FA0BF66}"/>
              </a:ext>
            </a:extLst>
          </p:cNvPr>
          <p:cNvCxnSpPr/>
          <p:nvPr/>
        </p:nvCxnSpPr>
        <p:spPr>
          <a:xfrm>
            <a:off x="9829800" y="4022591"/>
            <a:ext cx="3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3549DD08-3BD1-1ACE-69C8-4B7D99250930}"/>
              </a:ext>
            </a:extLst>
          </p:cNvPr>
          <p:cNvCxnSpPr/>
          <p:nvPr/>
        </p:nvCxnSpPr>
        <p:spPr>
          <a:xfrm flipV="1">
            <a:off x="9829800" y="2514600"/>
            <a:ext cx="381000" cy="25320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E867BCBF-24CE-83E2-AB6F-9EF3F7039F90}"/>
              </a:ext>
            </a:extLst>
          </p:cNvPr>
          <p:cNvCxnSpPr/>
          <p:nvPr/>
        </p:nvCxnSpPr>
        <p:spPr>
          <a:xfrm>
            <a:off x="9807425" y="1747185"/>
            <a:ext cx="381000" cy="3594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itle 1">
            <a:extLst>
              <a:ext uri="{FF2B5EF4-FFF2-40B4-BE49-F238E27FC236}">
                <a16:creationId xmlns:a16="http://schemas.microsoft.com/office/drawing/2014/main" id="{9A194086-8D59-855C-86A1-C69A197855EB}"/>
              </a:ext>
            </a:extLst>
          </p:cNvPr>
          <p:cNvSpPr txBox="1">
            <a:spLocks/>
          </p:cNvSpPr>
          <p:nvPr/>
        </p:nvSpPr>
        <p:spPr>
          <a:xfrm>
            <a:off x="483797" y="4538633"/>
            <a:ext cx="11098599" cy="189237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1200" dirty="0">
                <a:latin typeface="Times New Roman" panose="02020603050405020304" pitchFamily="18" charset="0"/>
                <a:cs typeface="Times New Roman" panose="02020603050405020304" pitchFamily="18" charset="0"/>
              </a:rPr>
              <a:t>The above Lambda architecture combines batch processing &amp; real-time streaming to handle data ingestion, processing &amp; querying.</a:t>
            </a:r>
            <a:br>
              <a:rPr lang="en-US"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p>
            <a:r>
              <a:rPr lang="en-US" sz="1200" b="1" dirty="0">
                <a:latin typeface="Times New Roman" panose="02020603050405020304" pitchFamily="18" charset="0"/>
                <a:cs typeface="Times New Roman" panose="02020603050405020304" pitchFamily="18" charset="0"/>
              </a:rPr>
              <a:t>Amazon RDS:                              </a:t>
            </a:r>
            <a:r>
              <a:rPr lang="en-US" sz="1200" dirty="0">
                <a:latin typeface="Times New Roman" panose="02020603050405020304" pitchFamily="18" charset="0"/>
                <a:cs typeface="Times New Roman" panose="02020603050405020304" pitchFamily="18" charset="0"/>
              </a:rPr>
              <a:t>To host relational databases, such as PostgreSQL to store structured data.</a:t>
            </a:r>
          </a:p>
          <a:p>
            <a:r>
              <a:rPr lang="en-US" sz="1200" b="1" dirty="0">
                <a:latin typeface="Times New Roman" panose="02020603050405020304" pitchFamily="18" charset="0"/>
                <a:cs typeface="Times New Roman" panose="02020603050405020304" pitchFamily="18" charset="0"/>
              </a:rPr>
              <a:t>Amazon S3:                                  </a:t>
            </a:r>
            <a:r>
              <a:rPr lang="en-US" sz="1200" dirty="0">
                <a:latin typeface="Times New Roman" panose="02020603050405020304" pitchFamily="18" charset="0"/>
                <a:cs typeface="Times New Roman" panose="02020603050405020304" pitchFamily="18" charset="0"/>
              </a:rPr>
              <a:t>Stores data such as – Raw data, processed data, backups etc.,</a:t>
            </a:r>
          </a:p>
          <a:p>
            <a:r>
              <a:rPr lang="en-US" sz="1200" b="1" dirty="0">
                <a:latin typeface="Times New Roman" panose="02020603050405020304" pitchFamily="18" charset="0"/>
                <a:cs typeface="Times New Roman" panose="02020603050405020304" pitchFamily="18" charset="0"/>
              </a:rPr>
              <a:t>Amazon DynamoDB:                  </a:t>
            </a:r>
            <a:r>
              <a:rPr lang="en-US" sz="1200" dirty="0">
                <a:latin typeface="Times New Roman" panose="02020603050405020304" pitchFamily="18" charset="0"/>
                <a:cs typeface="Times New Roman" panose="02020603050405020304" pitchFamily="18" charset="0"/>
              </a:rPr>
              <a:t>For fast &amp; scalable access to dimension tables.</a:t>
            </a:r>
          </a:p>
          <a:p>
            <a:r>
              <a:rPr lang="en-US" sz="1200" b="1" dirty="0">
                <a:latin typeface="Times New Roman" panose="02020603050405020304" pitchFamily="18" charset="0"/>
                <a:cs typeface="Times New Roman" panose="02020603050405020304" pitchFamily="18" charset="0"/>
              </a:rPr>
              <a:t>Amazon Kinesis Data Streams: </a:t>
            </a:r>
            <a:r>
              <a:rPr lang="en-US" sz="1200" dirty="0">
                <a:latin typeface="Times New Roman" panose="02020603050405020304" pitchFamily="18" charset="0"/>
                <a:cs typeface="Times New Roman" panose="02020603050405020304" pitchFamily="18" charset="0"/>
              </a:rPr>
              <a:t>To ingest &amp; process real-time data streams &amp; also for analysis.</a:t>
            </a:r>
          </a:p>
          <a:p>
            <a:r>
              <a:rPr lang="en-US" sz="1200" b="1" dirty="0">
                <a:latin typeface="Times New Roman" panose="02020603050405020304" pitchFamily="18" charset="0"/>
                <a:cs typeface="Times New Roman" panose="02020603050405020304" pitchFamily="18" charset="0"/>
              </a:rPr>
              <a:t>Amazon Glue:                             </a:t>
            </a:r>
            <a:r>
              <a:rPr lang="en-US" sz="1200" dirty="0">
                <a:latin typeface="Times New Roman" panose="02020603050405020304" pitchFamily="18" charset="0"/>
                <a:cs typeface="Times New Roman" panose="02020603050405020304" pitchFamily="18" charset="0"/>
              </a:rPr>
              <a:t>Used for data transformation, cataloging &amp; ETL processes for analysis i.e., batch processing.</a:t>
            </a:r>
          </a:p>
          <a:p>
            <a:r>
              <a:rPr lang="en-US" sz="1200" b="1" dirty="0">
                <a:latin typeface="Times New Roman" panose="02020603050405020304" pitchFamily="18" charset="0"/>
                <a:cs typeface="Times New Roman" panose="02020603050405020304" pitchFamily="18" charset="0"/>
              </a:rPr>
              <a:t>Amazon Redshift:                       </a:t>
            </a:r>
            <a:r>
              <a:rPr lang="en-US" sz="1200" dirty="0">
                <a:latin typeface="Times New Roman" panose="02020603050405020304" pitchFamily="18" charset="0"/>
                <a:cs typeface="Times New Roman" panose="02020603050405020304" pitchFamily="18" charset="0"/>
              </a:rPr>
              <a:t>A data warehousing service used for large-scale data analytics &amp; business intelligence.</a:t>
            </a:r>
            <a:r>
              <a:rPr lang="en-US" sz="1200" b="1" dirty="0">
                <a:latin typeface="Times New Roman" panose="02020603050405020304" pitchFamily="18" charset="0"/>
                <a:cs typeface="Times New Roman" panose="02020603050405020304" pitchFamily="18" charset="0"/>
              </a:rPr>
              <a:t> </a:t>
            </a:r>
          </a:p>
          <a:p>
            <a:r>
              <a:rPr lang="en-US" sz="1200" b="1" dirty="0">
                <a:latin typeface="Times New Roman" panose="02020603050405020304" pitchFamily="18" charset="0"/>
                <a:cs typeface="Times New Roman" panose="02020603050405020304" pitchFamily="18" charset="0"/>
              </a:rPr>
              <a:t>Amazon ES:                                </a:t>
            </a:r>
            <a:r>
              <a:rPr lang="en-US" sz="1200" dirty="0">
                <a:latin typeface="Times New Roman" panose="02020603050405020304" pitchFamily="18" charset="0"/>
                <a:cs typeface="Times New Roman" panose="02020603050405020304" pitchFamily="18" charset="0"/>
              </a:rPr>
              <a:t>A fully managed search &amp; analytics engine for real-time data exploration &amp; visualization.</a:t>
            </a:r>
          </a:p>
          <a:p>
            <a:r>
              <a:rPr lang="en-US" sz="1200" b="1" dirty="0">
                <a:latin typeface="Times New Roman" panose="02020603050405020304" pitchFamily="18" charset="0"/>
                <a:cs typeface="Times New Roman" panose="02020603050405020304" pitchFamily="18" charset="0"/>
              </a:rPr>
              <a:t>AWS Data Pipeline:                    </a:t>
            </a:r>
            <a:r>
              <a:rPr lang="en-US" sz="1200" dirty="0">
                <a:latin typeface="Times New Roman" panose="02020603050405020304" pitchFamily="18" charset="0"/>
                <a:cs typeface="Times New Roman" panose="02020603050405020304" pitchFamily="18" charset="0"/>
              </a:rPr>
              <a:t>To schedule &amp; automate data movement &amp; transformation workflows.</a:t>
            </a:r>
          </a:p>
          <a:p>
            <a:r>
              <a:rPr lang="en-US" sz="1200" b="1" dirty="0">
                <a:latin typeface="Times New Roman" panose="02020603050405020304" pitchFamily="18" charset="0"/>
                <a:cs typeface="Times New Roman" panose="02020603050405020304" pitchFamily="18" charset="0"/>
              </a:rPr>
              <a:t>Amazon Cloud Watch:               </a:t>
            </a:r>
            <a:r>
              <a:rPr lang="en-US" sz="1200" dirty="0">
                <a:latin typeface="Times New Roman" panose="02020603050405020304" pitchFamily="18" charset="0"/>
                <a:cs typeface="Times New Roman" panose="02020603050405020304" pitchFamily="18" charset="0"/>
              </a:rPr>
              <a:t>Used for batch processing, also trigger Lambda functions periodically.</a:t>
            </a:r>
          </a:p>
        </p:txBody>
      </p:sp>
    </p:spTree>
    <p:extLst>
      <p:ext uri="{BB962C8B-B14F-4D97-AF65-F5344CB8AC3E}">
        <p14:creationId xmlns:p14="http://schemas.microsoft.com/office/powerpoint/2010/main" val="48107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02478-6F3C-E5E6-3EE3-408FCD342D0E}"/>
              </a:ext>
            </a:extLst>
          </p:cNvPr>
          <p:cNvSpPr>
            <a:spLocks noGrp="1"/>
          </p:cNvSpPr>
          <p:nvPr>
            <p:ph type="title"/>
          </p:nvPr>
        </p:nvSpPr>
        <p:spPr>
          <a:xfrm>
            <a:off x="838200" y="220663"/>
            <a:ext cx="10515600" cy="473074"/>
          </a:xfrm>
        </p:spPr>
        <p:txBody>
          <a:bodyPr>
            <a:noAutofit/>
          </a:bodyPr>
          <a:lstStyle/>
          <a:p>
            <a:pPr algn="ctr"/>
            <a:r>
              <a:rPr lang="en-US" sz="3200" dirty="0">
                <a:latin typeface="Times New Roman" panose="02020603050405020304" pitchFamily="18" charset="0"/>
                <a:cs typeface="Times New Roman" panose="02020603050405020304" pitchFamily="18" charset="0"/>
              </a:rPr>
              <a:t>Advantages of Snowflake</a:t>
            </a:r>
          </a:p>
        </p:txBody>
      </p:sp>
      <p:sp>
        <p:nvSpPr>
          <p:cNvPr id="3" name="Content Placeholder 2">
            <a:extLst>
              <a:ext uri="{FF2B5EF4-FFF2-40B4-BE49-F238E27FC236}">
                <a16:creationId xmlns:a16="http://schemas.microsoft.com/office/drawing/2014/main" id="{AC418800-D36C-D841-1B4E-3B681BF92410}"/>
              </a:ext>
            </a:extLst>
          </p:cNvPr>
          <p:cNvSpPr>
            <a:spLocks noGrp="1"/>
          </p:cNvSpPr>
          <p:nvPr>
            <p:ph idx="1"/>
          </p:nvPr>
        </p:nvSpPr>
        <p:spPr>
          <a:xfrm>
            <a:off x="304800" y="1074737"/>
            <a:ext cx="11277600" cy="5173663"/>
          </a:xfrm>
        </p:spPr>
        <p:txBody>
          <a:bodyPr>
            <a:noAutofit/>
          </a:bodyPr>
          <a:lstStyle/>
          <a:p>
            <a:r>
              <a:rPr lang="en-US" sz="1400" b="1" i="0" dirty="0">
                <a:effectLst/>
                <a:latin typeface="Times New Roman" panose="02020603050405020304" pitchFamily="18" charset="0"/>
                <a:cs typeface="Times New Roman" panose="02020603050405020304" pitchFamily="18" charset="0"/>
              </a:rPr>
              <a:t>Scalability:</a:t>
            </a:r>
            <a:r>
              <a:rPr lang="en-US" sz="1200" b="1" i="0" dirty="0">
                <a:effectLst/>
                <a:latin typeface="Times New Roman" panose="02020603050405020304" pitchFamily="18" charset="0"/>
                <a:cs typeface="Times New Roman" panose="02020603050405020304" pitchFamily="18" charset="0"/>
              </a:rPr>
              <a:t> </a:t>
            </a:r>
            <a:r>
              <a:rPr lang="en-US" sz="1200" i="0" dirty="0">
                <a:effectLst/>
                <a:latin typeface="Times New Roman" panose="02020603050405020304" pitchFamily="18" charset="0"/>
                <a:cs typeface="Times New Roman" panose="02020603050405020304" pitchFamily="18" charset="0"/>
              </a:rPr>
              <a:t>H</a:t>
            </a:r>
            <a:r>
              <a:rPr lang="en-US" sz="1200" b="0" i="0" dirty="0">
                <a:effectLst/>
                <a:latin typeface="Times New Roman" panose="02020603050405020304" pitchFamily="18" charset="0"/>
                <a:cs typeface="Times New Roman" panose="02020603050405020304" pitchFamily="18" charset="0"/>
              </a:rPr>
              <a:t>andle large amount of data and users without performance degradation.</a:t>
            </a:r>
          </a:p>
          <a:p>
            <a:r>
              <a:rPr lang="en-US" sz="1400" b="1" i="0" dirty="0">
                <a:effectLst/>
                <a:latin typeface="Times New Roman" panose="02020603050405020304" pitchFamily="18" charset="0"/>
                <a:cs typeface="Times New Roman" panose="02020603050405020304" pitchFamily="18" charset="0"/>
              </a:rPr>
              <a:t>Multi-cluster Architecture</a:t>
            </a:r>
            <a:r>
              <a:rPr lang="en-US" sz="1200" b="1" i="0" dirty="0">
                <a:effectLst/>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P</a:t>
            </a:r>
            <a:r>
              <a:rPr lang="en-US" sz="1200" b="0" i="0" dirty="0">
                <a:effectLst/>
                <a:latin typeface="Times New Roman" panose="02020603050405020304" pitchFamily="18" charset="0"/>
                <a:cs typeface="Times New Roman" panose="02020603050405020304" pitchFamily="18" charset="0"/>
              </a:rPr>
              <a:t>arallel processing of queries across multiple compute clusters helps improve performance and faster query execution, especially for complex analytical queries involving large datasets.</a:t>
            </a:r>
          </a:p>
          <a:p>
            <a:r>
              <a:rPr lang="en-US" sz="1400" b="1" i="0" dirty="0">
                <a:effectLst/>
                <a:latin typeface="Times New Roman" panose="02020603050405020304" pitchFamily="18" charset="0"/>
                <a:cs typeface="Times New Roman" panose="02020603050405020304" pitchFamily="18" charset="0"/>
              </a:rPr>
              <a:t>Separation of Compute and Storage</a:t>
            </a:r>
            <a:r>
              <a:rPr lang="en-US" sz="1200" b="1" i="0" dirty="0">
                <a:effectLst/>
                <a:latin typeface="Times New Roman" panose="02020603050405020304" pitchFamily="18" charset="0"/>
                <a:cs typeface="Times New Roman" panose="02020603050405020304" pitchFamily="18" charset="0"/>
              </a:rPr>
              <a:t>:</a:t>
            </a:r>
            <a:r>
              <a:rPr lang="en-US" sz="1200" b="0" i="0" dirty="0">
                <a:effectLst/>
                <a:latin typeface="Times New Roman" panose="02020603050405020304" pitchFamily="18" charset="0"/>
                <a:cs typeface="Times New Roman" panose="02020603050405020304" pitchFamily="18" charset="0"/>
              </a:rPr>
              <a:t> Snowflake decouples compute and storage, to scale each independently. This separation eliminates the need to provision and manage compute resources, resulting in more efficient resource utilization and cost optimization.</a:t>
            </a:r>
          </a:p>
          <a:p>
            <a:r>
              <a:rPr lang="en-US" sz="1400" b="1" i="0" dirty="0">
                <a:effectLst/>
                <a:latin typeface="Times New Roman" panose="02020603050405020304" pitchFamily="18" charset="0"/>
                <a:cs typeface="Times New Roman" panose="02020603050405020304" pitchFamily="18" charset="0"/>
              </a:rPr>
              <a:t>Zero-Copy Cloning: </a:t>
            </a:r>
            <a:r>
              <a:rPr lang="en-US" sz="1200" b="0" i="0" dirty="0">
                <a:effectLst/>
                <a:latin typeface="Times New Roman" panose="02020603050405020304" pitchFamily="18" charset="0"/>
                <a:cs typeface="Times New Roman" panose="02020603050405020304" pitchFamily="18" charset="0"/>
              </a:rPr>
              <a:t>Creates near-instant clones of entire data sets without physically duplicating the data. This enables efficient data sharing, testing, and development processes without incurring additional storage costs.</a:t>
            </a:r>
          </a:p>
          <a:p>
            <a:r>
              <a:rPr lang="en-US" sz="1400" b="1" i="0" dirty="0">
                <a:effectLst/>
                <a:latin typeface="Times New Roman" panose="02020603050405020304" pitchFamily="18" charset="0"/>
                <a:cs typeface="Times New Roman" panose="02020603050405020304" pitchFamily="18" charset="0"/>
              </a:rPr>
              <a:t>Data Sharing:</a:t>
            </a:r>
            <a:r>
              <a:rPr lang="en-US" sz="1400" b="0" i="0" dirty="0">
                <a:effectLst/>
                <a:latin typeface="Times New Roman" panose="02020603050405020304" pitchFamily="18" charset="0"/>
                <a:cs typeface="Times New Roman" panose="02020603050405020304" pitchFamily="18" charset="0"/>
              </a:rPr>
              <a:t> </a:t>
            </a:r>
            <a:r>
              <a:rPr lang="en-US" sz="1200" b="0" i="0" dirty="0">
                <a:effectLst/>
                <a:latin typeface="Times New Roman" panose="02020603050405020304" pitchFamily="18" charset="0"/>
                <a:cs typeface="Times New Roman" panose="02020603050405020304" pitchFamily="18" charset="0"/>
              </a:rPr>
              <a:t>This helps to securely share data across different Snowflake accounts or with external organizations. This feature simplifies data collaboration and eliminates the need for data movement or replication.</a:t>
            </a:r>
          </a:p>
          <a:p>
            <a:r>
              <a:rPr lang="en-US" sz="1400" b="1" i="0" dirty="0">
                <a:effectLst/>
                <a:latin typeface="Times New Roman" panose="02020603050405020304" pitchFamily="18" charset="0"/>
                <a:cs typeface="Times New Roman" panose="02020603050405020304" pitchFamily="18" charset="0"/>
              </a:rPr>
              <a:t>Time Travel and Data Versioning: </a:t>
            </a:r>
            <a:r>
              <a:rPr lang="en-US" sz="1200" i="0" dirty="0">
                <a:effectLst/>
                <a:latin typeface="Times New Roman" panose="02020603050405020304" pitchFamily="18" charset="0"/>
                <a:cs typeface="Times New Roman" panose="02020603050405020304" pitchFamily="18" charset="0"/>
              </a:rPr>
              <a:t>Snowflake has</a:t>
            </a:r>
            <a:r>
              <a:rPr lang="en-US" sz="1200" b="0" i="0" dirty="0">
                <a:effectLst/>
                <a:latin typeface="Times New Roman" panose="02020603050405020304" pitchFamily="18" charset="0"/>
                <a:cs typeface="Times New Roman" panose="02020603050405020304" pitchFamily="18" charset="0"/>
              </a:rPr>
              <a:t> the ability to access and query historical data as it existed at different points in time. This feature provides easy data versioning and auditing capabilities without the need for complex data backup and restore processes.</a:t>
            </a:r>
          </a:p>
          <a:p>
            <a:r>
              <a:rPr lang="en-US" sz="1400" b="1" i="0" dirty="0">
                <a:effectLst/>
                <a:latin typeface="Times New Roman" panose="02020603050405020304" pitchFamily="18" charset="0"/>
                <a:cs typeface="Times New Roman" panose="02020603050405020304" pitchFamily="18" charset="0"/>
              </a:rPr>
              <a:t>Performance Optimization</a:t>
            </a:r>
            <a:r>
              <a:rPr lang="en-US" sz="1400" b="0" i="0" dirty="0">
                <a:effectLst/>
                <a:latin typeface="Times New Roman" panose="02020603050405020304" pitchFamily="18" charset="0"/>
                <a:cs typeface="Times New Roman" panose="02020603050405020304" pitchFamily="18" charset="0"/>
              </a:rPr>
              <a:t>:</a:t>
            </a:r>
            <a:r>
              <a:rPr lang="en-US" sz="1200" b="0" i="0" dirty="0">
                <a:effectLst/>
                <a:latin typeface="Times New Roman" panose="02020603050405020304" pitchFamily="18" charset="0"/>
                <a:cs typeface="Times New Roman" panose="02020603050405020304" pitchFamily="18" charset="0"/>
              </a:rPr>
              <a:t> Snowflake's query optimizer automatically analyzes query patterns and optimizes query execution plans. It leverages advanced techniques such as dynamic data pruning and automatic data clustering to optimize performance and minimize data movement.</a:t>
            </a:r>
          </a:p>
          <a:p>
            <a:r>
              <a:rPr lang="en-US" sz="1400" b="1" i="0" dirty="0">
                <a:effectLst/>
                <a:latin typeface="Times New Roman" panose="02020603050405020304" pitchFamily="18" charset="0"/>
                <a:cs typeface="Times New Roman" panose="02020603050405020304" pitchFamily="18" charset="0"/>
              </a:rPr>
              <a:t>Data Security</a:t>
            </a:r>
            <a:r>
              <a:rPr lang="en-US" sz="1200" b="1" i="0" dirty="0">
                <a:effectLst/>
                <a:latin typeface="Times New Roman" panose="02020603050405020304" pitchFamily="18" charset="0"/>
                <a:cs typeface="Times New Roman" panose="02020603050405020304" pitchFamily="18" charset="0"/>
              </a:rPr>
              <a:t>:</a:t>
            </a:r>
            <a:r>
              <a:rPr lang="en-US" sz="1200" b="0" i="0" dirty="0">
                <a:effectLst/>
                <a:latin typeface="Times New Roman" panose="02020603050405020304" pitchFamily="18" charset="0"/>
                <a:cs typeface="Times New Roman" panose="02020603050405020304" pitchFamily="18" charset="0"/>
              </a:rPr>
              <a:t> Snowflake provides robust data security features, including encryption at rest and in transit, role-based access controls, and granular data permissions. It ensures data privacy and compliance with regulatory requirements.</a:t>
            </a:r>
          </a:p>
        </p:txBody>
      </p:sp>
    </p:spTree>
    <p:extLst>
      <p:ext uri="{BB962C8B-B14F-4D97-AF65-F5344CB8AC3E}">
        <p14:creationId xmlns:p14="http://schemas.microsoft.com/office/powerpoint/2010/main" val="620606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96716"/>
            <a:ext cx="10515600" cy="1145224"/>
          </a:xfrm>
        </p:spPr>
        <p:txBody>
          <a:bodyPr>
            <a:normAutofit/>
          </a:bodyPr>
          <a:lstStyle/>
          <a:p>
            <a:pPr algn="ctr"/>
            <a:r>
              <a:rPr lang="en-US" sz="4400" b="1" dirty="0">
                <a:latin typeface="Times New Roman" panose="02020603050405020304" pitchFamily="18" charset="0"/>
                <a:cs typeface="Times New Roman" panose="02020603050405020304" pitchFamily="18" charset="0"/>
              </a:rPr>
              <a:t>Any Questions</a:t>
            </a:r>
          </a:p>
        </p:txBody>
      </p:sp>
    </p:spTree>
    <p:extLst>
      <p:ext uri="{BB962C8B-B14F-4D97-AF65-F5344CB8AC3E}">
        <p14:creationId xmlns:p14="http://schemas.microsoft.com/office/powerpoint/2010/main" val="1869148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96716"/>
            <a:ext cx="10515600" cy="1145224"/>
          </a:xfrm>
        </p:spPr>
        <p:txBody>
          <a:bodyPr>
            <a:normAutofit/>
          </a:bodyPr>
          <a:lstStyle/>
          <a:p>
            <a:pPr algn="ctr"/>
            <a:r>
              <a:rPr lang="en-US" sz="44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785210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5A74E-9CD3-E8BA-815E-BB9D1B1D19A7}"/>
              </a:ext>
            </a:extLst>
          </p:cNvPr>
          <p:cNvSpPr>
            <a:spLocks noGrp="1"/>
          </p:cNvSpPr>
          <p:nvPr>
            <p:ph type="title"/>
          </p:nvPr>
        </p:nvSpPr>
        <p:spPr>
          <a:xfrm>
            <a:off x="685800" y="304800"/>
            <a:ext cx="10515600" cy="549274"/>
          </a:xfrm>
        </p:spPr>
        <p:txBody>
          <a:bodyPr>
            <a:normAutofit/>
          </a:bodyPr>
          <a:lstStyle/>
          <a:p>
            <a:pPr algn="ctr"/>
            <a:r>
              <a:rPr lang="en-US" sz="3200" dirty="0">
                <a:latin typeface="Times New Roman" panose="02020603050405020304" pitchFamily="18" charset="0"/>
                <a:cs typeface="Times New Roman" panose="02020603050405020304" pitchFamily="18" charset="0"/>
              </a:rPr>
              <a:t>Business Aspects</a:t>
            </a:r>
          </a:p>
        </p:txBody>
      </p:sp>
      <p:sp>
        <p:nvSpPr>
          <p:cNvPr id="3" name="Content Placeholder 2">
            <a:extLst>
              <a:ext uri="{FF2B5EF4-FFF2-40B4-BE49-F238E27FC236}">
                <a16:creationId xmlns:a16="http://schemas.microsoft.com/office/drawing/2014/main" id="{084E091B-77B9-7A06-38F9-B6D1FB23AADD}"/>
              </a:ext>
            </a:extLst>
          </p:cNvPr>
          <p:cNvSpPr>
            <a:spLocks noGrp="1"/>
          </p:cNvSpPr>
          <p:nvPr>
            <p:ph idx="1"/>
          </p:nvPr>
        </p:nvSpPr>
        <p:spPr>
          <a:xfrm>
            <a:off x="695864" y="1253331"/>
            <a:ext cx="10515600" cy="4351338"/>
          </a:xfrm>
        </p:spPr>
        <p:txBody>
          <a:bodyPr/>
          <a:lstStyle/>
          <a:p>
            <a:pPr marL="0" indent="0">
              <a:buNone/>
            </a:pPr>
            <a:r>
              <a:rPr lang="en-US" sz="1800" b="1" dirty="0">
                <a:latin typeface="Times New Roman" panose="02020603050405020304" pitchFamily="18" charset="0"/>
                <a:cs typeface="Times New Roman" panose="02020603050405020304" pitchFamily="18" charset="0"/>
              </a:rPr>
              <a:t>Business Problem:</a:t>
            </a:r>
          </a:p>
          <a:p>
            <a:r>
              <a:rPr lang="en-US" sz="1400" dirty="0">
                <a:latin typeface="Times New Roman" panose="02020603050405020304" pitchFamily="18" charset="0"/>
                <a:cs typeface="Times New Roman" panose="02020603050405020304" pitchFamily="18" charset="0"/>
              </a:rPr>
              <a:t> The aim</a:t>
            </a:r>
            <a:r>
              <a:rPr lang="en-US" sz="1400" b="0" i="0" dirty="0">
                <a:effectLst/>
                <a:latin typeface="Times New Roman" panose="02020603050405020304" pitchFamily="18" charset="0"/>
                <a:cs typeface="Times New Roman" panose="02020603050405020304" pitchFamily="18" charset="0"/>
              </a:rPr>
              <a:t> is to identify the most common diseases and associated symptoms using the disease model.</a:t>
            </a:r>
          </a:p>
          <a:p>
            <a:pPr marL="0" indent="0" algn="l">
              <a:buNone/>
            </a:pPr>
            <a:endParaRPr lang="en-US" sz="1800" b="1" i="0" dirty="0">
              <a:effectLst/>
              <a:latin typeface="Times New Roman" panose="02020603050405020304" pitchFamily="18" charset="0"/>
              <a:cs typeface="Times New Roman" panose="02020603050405020304" pitchFamily="18" charset="0"/>
            </a:endParaRPr>
          </a:p>
          <a:p>
            <a:pPr marL="0" indent="0" algn="l">
              <a:buNone/>
            </a:pPr>
            <a:r>
              <a:rPr lang="en-US" sz="1800" b="1" i="0" dirty="0">
                <a:effectLst/>
                <a:latin typeface="Times New Roman" panose="02020603050405020304" pitchFamily="18" charset="0"/>
                <a:cs typeface="Times New Roman" panose="02020603050405020304" pitchFamily="18" charset="0"/>
              </a:rPr>
              <a:t>Stakeholders Value:</a:t>
            </a:r>
            <a:endParaRPr lang="en-US" sz="1200" b="1" i="0" dirty="0">
              <a:effectLst/>
              <a:latin typeface="Times New Roman" panose="02020603050405020304" pitchFamily="18" charset="0"/>
              <a:cs typeface="Times New Roman" panose="02020603050405020304" pitchFamily="18" charset="0"/>
            </a:endParaRPr>
          </a:p>
          <a:p>
            <a:pPr algn="l"/>
            <a:r>
              <a:rPr lang="en-US" sz="1200" b="0" i="0" dirty="0">
                <a:effectLst/>
                <a:latin typeface="Times New Roman" panose="02020603050405020304" pitchFamily="18" charset="0"/>
                <a:cs typeface="Times New Roman" panose="02020603050405020304" pitchFamily="18" charset="0"/>
              </a:rPr>
              <a:t>Healthcare organizations and policymakers to prioritize public health initiatives</a:t>
            </a:r>
          </a:p>
          <a:p>
            <a:pPr algn="l"/>
            <a:r>
              <a:rPr lang="en-US" sz="1200" dirty="0">
                <a:latin typeface="Times New Roman" panose="02020603050405020304" pitchFamily="18" charset="0"/>
                <a:cs typeface="Times New Roman" panose="02020603050405020304" pitchFamily="18" charset="0"/>
              </a:rPr>
              <a:t>A</a:t>
            </a:r>
            <a:r>
              <a:rPr lang="en-US" sz="1200" b="0" i="0" dirty="0">
                <a:effectLst/>
                <a:latin typeface="Times New Roman" panose="02020603050405020304" pitchFamily="18" charset="0"/>
                <a:cs typeface="Times New Roman" panose="02020603050405020304" pitchFamily="18" charset="0"/>
              </a:rPr>
              <a:t>llocate resources efficiently, and plan for future healthcare needs. </a:t>
            </a:r>
          </a:p>
          <a:p>
            <a:pPr algn="l"/>
            <a:r>
              <a:rPr lang="en-US" sz="1200" dirty="0">
                <a:latin typeface="Times New Roman" panose="02020603050405020304" pitchFamily="18" charset="0"/>
                <a:cs typeface="Times New Roman" panose="02020603050405020304" pitchFamily="18" charset="0"/>
              </a:rPr>
              <a:t>P</a:t>
            </a:r>
            <a:r>
              <a:rPr lang="en-US" sz="1200" b="0" i="0" dirty="0">
                <a:effectLst/>
                <a:latin typeface="Times New Roman" panose="02020603050405020304" pitchFamily="18" charset="0"/>
                <a:cs typeface="Times New Roman" panose="02020603050405020304" pitchFamily="18" charset="0"/>
              </a:rPr>
              <a:t>harmaceutical companies for drug discovery and development.</a:t>
            </a: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6622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5A74E-9CD3-E8BA-815E-BB9D1B1D19A7}"/>
              </a:ext>
            </a:extLst>
          </p:cNvPr>
          <p:cNvSpPr>
            <a:spLocks noGrp="1"/>
          </p:cNvSpPr>
          <p:nvPr>
            <p:ph type="title"/>
          </p:nvPr>
        </p:nvSpPr>
        <p:spPr>
          <a:xfrm>
            <a:off x="609600" y="121947"/>
            <a:ext cx="10515600" cy="549274"/>
          </a:xfrm>
        </p:spPr>
        <p:txBody>
          <a:bodyPr>
            <a:normAutofit/>
          </a:bodyPr>
          <a:lstStyle/>
          <a:p>
            <a:pPr algn="ctr"/>
            <a:r>
              <a:rPr lang="en-US" sz="3200" dirty="0">
                <a:latin typeface="Times New Roman" panose="02020603050405020304" pitchFamily="18" charset="0"/>
                <a:cs typeface="Times New Roman" panose="02020603050405020304" pitchFamily="18" charset="0"/>
              </a:rPr>
              <a:t>            ER Diagram (OLTP Disease Model)</a:t>
            </a:r>
          </a:p>
        </p:txBody>
      </p:sp>
      <p:pic>
        <p:nvPicPr>
          <p:cNvPr id="7" name="Picture 6">
            <a:extLst>
              <a:ext uri="{FF2B5EF4-FFF2-40B4-BE49-F238E27FC236}">
                <a16:creationId xmlns:a16="http://schemas.microsoft.com/office/drawing/2014/main" id="{A903B329-A8D5-633E-35DB-1914629B64A0}"/>
              </a:ext>
            </a:extLst>
          </p:cNvPr>
          <p:cNvPicPr>
            <a:picLocks noChangeAspect="1"/>
          </p:cNvPicPr>
          <p:nvPr/>
        </p:nvPicPr>
        <p:blipFill>
          <a:blip r:embed="rId2"/>
          <a:stretch>
            <a:fillRect/>
          </a:stretch>
        </p:blipFill>
        <p:spPr>
          <a:xfrm>
            <a:off x="838200" y="838200"/>
            <a:ext cx="8915400" cy="5830984"/>
          </a:xfrm>
          <a:prstGeom prst="rect">
            <a:avLst/>
          </a:prstGeom>
        </p:spPr>
      </p:pic>
      <p:sp>
        <p:nvSpPr>
          <p:cNvPr id="8" name="Title 1">
            <a:extLst>
              <a:ext uri="{FF2B5EF4-FFF2-40B4-BE49-F238E27FC236}">
                <a16:creationId xmlns:a16="http://schemas.microsoft.com/office/drawing/2014/main" id="{F82C1EB0-3EE6-E4D7-631A-0B9B2EDA0D47}"/>
              </a:ext>
            </a:extLst>
          </p:cNvPr>
          <p:cNvSpPr txBox="1">
            <a:spLocks/>
          </p:cNvSpPr>
          <p:nvPr/>
        </p:nvSpPr>
        <p:spPr>
          <a:xfrm>
            <a:off x="9906000" y="2209800"/>
            <a:ext cx="2209800" cy="5959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ER diagram has 13 entities</a:t>
            </a:r>
          </a:p>
        </p:txBody>
      </p:sp>
    </p:spTree>
    <p:extLst>
      <p:ext uri="{BB962C8B-B14F-4D97-AF65-F5344CB8AC3E}">
        <p14:creationId xmlns:p14="http://schemas.microsoft.com/office/powerpoint/2010/main" val="2371037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5A74E-9CD3-E8BA-815E-BB9D1B1D19A7}"/>
              </a:ext>
            </a:extLst>
          </p:cNvPr>
          <p:cNvSpPr>
            <a:spLocks noGrp="1"/>
          </p:cNvSpPr>
          <p:nvPr>
            <p:ph type="title"/>
          </p:nvPr>
        </p:nvSpPr>
        <p:spPr>
          <a:xfrm>
            <a:off x="609600" y="121947"/>
            <a:ext cx="10515600" cy="549274"/>
          </a:xfrm>
        </p:spPr>
        <p:txBody>
          <a:bodyPr>
            <a:normAutofit/>
          </a:bodyPr>
          <a:lstStyle/>
          <a:p>
            <a:pPr algn="ctr"/>
            <a:r>
              <a:rPr lang="en-US" sz="3200" dirty="0">
                <a:latin typeface="Times New Roman" panose="02020603050405020304" pitchFamily="18" charset="0"/>
                <a:cs typeface="Times New Roman" panose="02020603050405020304" pitchFamily="18" charset="0"/>
              </a:rPr>
              <a:t>OLTP Data Dictionary</a:t>
            </a:r>
          </a:p>
        </p:txBody>
      </p:sp>
      <p:pic>
        <p:nvPicPr>
          <p:cNvPr id="4" name="Picture 3">
            <a:extLst>
              <a:ext uri="{FF2B5EF4-FFF2-40B4-BE49-F238E27FC236}">
                <a16:creationId xmlns:a16="http://schemas.microsoft.com/office/drawing/2014/main" id="{C95C165C-927C-73A8-B05C-B7AE53D61F05}"/>
              </a:ext>
            </a:extLst>
          </p:cNvPr>
          <p:cNvPicPr>
            <a:picLocks noChangeAspect="1"/>
          </p:cNvPicPr>
          <p:nvPr/>
        </p:nvPicPr>
        <p:blipFill>
          <a:blip r:embed="rId2"/>
          <a:stretch>
            <a:fillRect/>
          </a:stretch>
        </p:blipFill>
        <p:spPr>
          <a:xfrm>
            <a:off x="1827432" y="838200"/>
            <a:ext cx="8421468" cy="5547928"/>
          </a:xfrm>
          <a:prstGeom prst="rect">
            <a:avLst/>
          </a:prstGeom>
        </p:spPr>
      </p:pic>
    </p:spTree>
    <p:extLst>
      <p:ext uri="{BB962C8B-B14F-4D97-AF65-F5344CB8AC3E}">
        <p14:creationId xmlns:p14="http://schemas.microsoft.com/office/powerpoint/2010/main" val="848690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5A74E-9CD3-E8BA-815E-BB9D1B1D19A7}"/>
              </a:ext>
            </a:extLst>
          </p:cNvPr>
          <p:cNvSpPr>
            <a:spLocks noGrp="1"/>
          </p:cNvSpPr>
          <p:nvPr>
            <p:ph type="title"/>
          </p:nvPr>
        </p:nvSpPr>
        <p:spPr>
          <a:xfrm>
            <a:off x="609600" y="121947"/>
            <a:ext cx="10515600" cy="549274"/>
          </a:xfrm>
        </p:spPr>
        <p:txBody>
          <a:bodyPr>
            <a:normAutofit/>
          </a:bodyPr>
          <a:lstStyle/>
          <a:p>
            <a:pPr algn="ctr"/>
            <a:r>
              <a:rPr lang="en-US" sz="3200" dirty="0">
                <a:latin typeface="Times New Roman" panose="02020603050405020304" pitchFamily="18" charset="0"/>
                <a:cs typeface="Times New Roman" panose="02020603050405020304" pitchFamily="18" charset="0"/>
              </a:rPr>
              <a:t>Create Tables – OLTP Model</a:t>
            </a:r>
          </a:p>
        </p:txBody>
      </p:sp>
      <p:pic>
        <p:nvPicPr>
          <p:cNvPr id="5" name="Picture 4">
            <a:extLst>
              <a:ext uri="{FF2B5EF4-FFF2-40B4-BE49-F238E27FC236}">
                <a16:creationId xmlns:a16="http://schemas.microsoft.com/office/drawing/2014/main" id="{11C050FF-419C-1A29-D016-2AB158B7091F}"/>
              </a:ext>
            </a:extLst>
          </p:cNvPr>
          <p:cNvPicPr>
            <a:picLocks noChangeAspect="1"/>
          </p:cNvPicPr>
          <p:nvPr/>
        </p:nvPicPr>
        <p:blipFill>
          <a:blip r:embed="rId2"/>
          <a:stretch>
            <a:fillRect/>
          </a:stretch>
        </p:blipFill>
        <p:spPr>
          <a:xfrm>
            <a:off x="1447800" y="1043709"/>
            <a:ext cx="3590098" cy="5105400"/>
          </a:xfrm>
          <a:prstGeom prst="rect">
            <a:avLst/>
          </a:prstGeom>
        </p:spPr>
      </p:pic>
      <p:pic>
        <p:nvPicPr>
          <p:cNvPr id="7" name="Picture 6">
            <a:extLst>
              <a:ext uri="{FF2B5EF4-FFF2-40B4-BE49-F238E27FC236}">
                <a16:creationId xmlns:a16="http://schemas.microsoft.com/office/drawing/2014/main" id="{04DFCED1-4265-9BA9-EB94-E6464A48EA69}"/>
              </a:ext>
            </a:extLst>
          </p:cNvPr>
          <p:cNvPicPr>
            <a:picLocks noChangeAspect="1"/>
          </p:cNvPicPr>
          <p:nvPr/>
        </p:nvPicPr>
        <p:blipFill>
          <a:blip r:embed="rId3"/>
          <a:stretch>
            <a:fillRect/>
          </a:stretch>
        </p:blipFill>
        <p:spPr>
          <a:xfrm>
            <a:off x="6553200" y="1043709"/>
            <a:ext cx="4419600" cy="5105400"/>
          </a:xfrm>
          <a:prstGeom prst="rect">
            <a:avLst/>
          </a:prstGeom>
        </p:spPr>
      </p:pic>
    </p:spTree>
    <p:extLst>
      <p:ext uri="{BB962C8B-B14F-4D97-AF65-F5344CB8AC3E}">
        <p14:creationId xmlns:p14="http://schemas.microsoft.com/office/powerpoint/2010/main" val="554352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5A74E-9CD3-E8BA-815E-BB9D1B1D19A7}"/>
              </a:ext>
            </a:extLst>
          </p:cNvPr>
          <p:cNvSpPr>
            <a:spLocks noGrp="1"/>
          </p:cNvSpPr>
          <p:nvPr>
            <p:ph type="title"/>
          </p:nvPr>
        </p:nvSpPr>
        <p:spPr>
          <a:xfrm>
            <a:off x="609600" y="121947"/>
            <a:ext cx="10515600" cy="549274"/>
          </a:xfrm>
        </p:spPr>
        <p:txBody>
          <a:bodyPr>
            <a:normAutofit/>
          </a:bodyPr>
          <a:lstStyle/>
          <a:p>
            <a:pPr algn="ctr"/>
            <a:r>
              <a:rPr lang="en-US" sz="3200" dirty="0">
                <a:latin typeface="Times New Roman" panose="02020603050405020304" pitchFamily="18" charset="0"/>
                <a:cs typeface="Times New Roman" panose="02020603050405020304" pitchFamily="18" charset="0"/>
              </a:rPr>
              <a:t>Inserting Data – OLTP Model</a:t>
            </a:r>
          </a:p>
        </p:txBody>
      </p:sp>
      <p:pic>
        <p:nvPicPr>
          <p:cNvPr id="4" name="Picture 3">
            <a:extLst>
              <a:ext uri="{FF2B5EF4-FFF2-40B4-BE49-F238E27FC236}">
                <a16:creationId xmlns:a16="http://schemas.microsoft.com/office/drawing/2014/main" id="{48CD8C56-158E-A448-CBCE-97C02E92C3F0}"/>
              </a:ext>
            </a:extLst>
          </p:cNvPr>
          <p:cNvPicPr>
            <a:picLocks noChangeAspect="1"/>
          </p:cNvPicPr>
          <p:nvPr/>
        </p:nvPicPr>
        <p:blipFill>
          <a:blip r:embed="rId2"/>
          <a:stretch>
            <a:fillRect/>
          </a:stretch>
        </p:blipFill>
        <p:spPr>
          <a:xfrm>
            <a:off x="380999" y="1219200"/>
            <a:ext cx="8534401" cy="4800600"/>
          </a:xfrm>
          <a:prstGeom prst="rect">
            <a:avLst/>
          </a:prstGeom>
        </p:spPr>
      </p:pic>
      <p:sp>
        <p:nvSpPr>
          <p:cNvPr id="6" name="Title 1">
            <a:extLst>
              <a:ext uri="{FF2B5EF4-FFF2-40B4-BE49-F238E27FC236}">
                <a16:creationId xmlns:a16="http://schemas.microsoft.com/office/drawing/2014/main" id="{890CA5EA-4090-6DCB-1B14-FD67557AAF19}"/>
              </a:ext>
            </a:extLst>
          </p:cNvPr>
          <p:cNvSpPr txBox="1">
            <a:spLocks/>
          </p:cNvSpPr>
          <p:nvPr/>
        </p:nvSpPr>
        <p:spPr>
          <a:xfrm>
            <a:off x="9144000" y="2180276"/>
            <a:ext cx="2819400" cy="5492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Data Source: </a:t>
            </a:r>
            <a:r>
              <a:rPr lang="en-US" sz="1400" dirty="0">
                <a:latin typeface="Times New Roman" panose="02020603050405020304" pitchFamily="18" charset="0"/>
                <a:cs typeface="Times New Roman" panose="02020603050405020304" pitchFamily="18" charset="0"/>
                <a:hlinkClick r:id="rId3"/>
              </a:rPr>
              <a:t>Dataset - Catalog</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7550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5A74E-9CD3-E8BA-815E-BB9D1B1D19A7}"/>
              </a:ext>
            </a:extLst>
          </p:cNvPr>
          <p:cNvSpPr>
            <a:spLocks noGrp="1"/>
          </p:cNvSpPr>
          <p:nvPr>
            <p:ph type="title"/>
          </p:nvPr>
        </p:nvSpPr>
        <p:spPr>
          <a:xfrm>
            <a:off x="609600" y="121947"/>
            <a:ext cx="10515600" cy="549274"/>
          </a:xfrm>
        </p:spPr>
        <p:txBody>
          <a:bodyPr>
            <a:normAutofit/>
          </a:bodyPr>
          <a:lstStyle/>
          <a:p>
            <a:pPr algn="ctr"/>
            <a:r>
              <a:rPr lang="en-US" sz="3200" dirty="0">
                <a:latin typeface="Times New Roman" panose="02020603050405020304" pitchFamily="18" charset="0"/>
                <a:cs typeface="Times New Roman" panose="02020603050405020304" pitchFamily="18" charset="0"/>
              </a:rPr>
              <a:t>Operational Queries – OLTP Model</a:t>
            </a:r>
          </a:p>
        </p:txBody>
      </p:sp>
      <p:pic>
        <p:nvPicPr>
          <p:cNvPr id="5" name="Picture 4">
            <a:extLst>
              <a:ext uri="{FF2B5EF4-FFF2-40B4-BE49-F238E27FC236}">
                <a16:creationId xmlns:a16="http://schemas.microsoft.com/office/drawing/2014/main" id="{401C03EB-390A-C715-4859-DFE506CF436E}"/>
              </a:ext>
            </a:extLst>
          </p:cNvPr>
          <p:cNvPicPr>
            <a:picLocks noChangeAspect="1"/>
          </p:cNvPicPr>
          <p:nvPr/>
        </p:nvPicPr>
        <p:blipFill>
          <a:blip r:embed="rId2"/>
          <a:stretch>
            <a:fillRect/>
          </a:stretch>
        </p:blipFill>
        <p:spPr>
          <a:xfrm>
            <a:off x="685800" y="1513379"/>
            <a:ext cx="4352632" cy="4374765"/>
          </a:xfrm>
          <a:prstGeom prst="rect">
            <a:avLst/>
          </a:prstGeom>
        </p:spPr>
      </p:pic>
      <p:pic>
        <p:nvPicPr>
          <p:cNvPr id="7" name="Picture 6">
            <a:extLst>
              <a:ext uri="{FF2B5EF4-FFF2-40B4-BE49-F238E27FC236}">
                <a16:creationId xmlns:a16="http://schemas.microsoft.com/office/drawing/2014/main" id="{08A3E743-C965-286D-9B92-6673BF8B72B4}"/>
              </a:ext>
            </a:extLst>
          </p:cNvPr>
          <p:cNvPicPr>
            <a:picLocks noChangeAspect="1"/>
          </p:cNvPicPr>
          <p:nvPr/>
        </p:nvPicPr>
        <p:blipFill>
          <a:blip r:embed="rId3"/>
          <a:stretch>
            <a:fillRect/>
          </a:stretch>
        </p:blipFill>
        <p:spPr>
          <a:xfrm>
            <a:off x="6477000" y="1510503"/>
            <a:ext cx="4419600" cy="4374766"/>
          </a:xfrm>
          <a:prstGeom prst="rect">
            <a:avLst/>
          </a:prstGeom>
        </p:spPr>
      </p:pic>
    </p:spTree>
    <p:extLst>
      <p:ext uri="{BB962C8B-B14F-4D97-AF65-F5344CB8AC3E}">
        <p14:creationId xmlns:p14="http://schemas.microsoft.com/office/powerpoint/2010/main" val="3264056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5A74E-9CD3-E8BA-815E-BB9D1B1D19A7}"/>
              </a:ext>
            </a:extLst>
          </p:cNvPr>
          <p:cNvSpPr>
            <a:spLocks noGrp="1"/>
          </p:cNvSpPr>
          <p:nvPr>
            <p:ph type="title"/>
          </p:nvPr>
        </p:nvSpPr>
        <p:spPr>
          <a:xfrm>
            <a:off x="609600" y="121947"/>
            <a:ext cx="10515600" cy="549274"/>
          </a:xfrm>
        </p:spPr>
        <p:txBody>
          <a:bodyPr>
            <a:normAutofit/>
          </a:bodyPr>
          <a:lstStyle/>
          <a:p>
            <a:pPr algn="ctr"/>
            <a:r>
              <a:rPr lang="en-US" sz="3200" dirty="0">
                <a:latin typeface="Times New Roman" panose="02020603050405020304" pitchFamily="18" charset="0"/>
                <a:cs typeface="Times New Roman" panose="02020603050405020304" pitchFamily="18" charset="0"/>
              </a:rPr>
              <a:t>Operational Queries – OLTP Model</a:t>
            </a:r>
          </a:p>
        </p:txBody>
      </p:sp>
      <p:pic>
        <p:nvPicPr>
          <p:cNvPr id="4" name="Picture 3">
            <a:extLst>
              <a:ext uri="{FF2B5EF4-FFF2-40B4-BE49-F238E27FC236}">
                <a16:creationId xmlns:a16="http://schemas.microsoft.com/office/drawing/2014/main" id="{87215417-5DAD-B878-D8C6-074A1E53AF25}"/>
              </a:ext>
            </a:extLst>
          </p:cNvPr>
          <p:cNvPicPr>
            <a:picLocks noChangeAspect="1"/>
          </p:cNvPicPr>
          <p:nvPr/>
        </p:nvPicPr>
        <p:blipFill>
          <a:blip r:embed="rId2"/>
          <a:stretch>
            <a:fillRect/>
          </a:stretch>
        </p:blipFill>
        <p:spPr>
          <a:xfrm>
            <a:off x="5943600" y="1122872"/>
            <a:ext cx="5562600" cy="5095936"/>
          </a:xfrm>
          <a:prstGeom prst="rect">
            <a:avLst/>
          </a:prstGeom>
        </p:spPr>
      </p:pic>
      <p:pic>
        <p:nvPicPr>
          <p:cNvPr id="11" name="Picture 10">
            <a:extLst>
              <a:ext uri="{FF2B5EF4-FFF2-40B4-BE49-F238E27FC236}">
                <a16:creationId xmlns:a16="http://schemas.microsoft.com/office/drawing/2014/main" id="{46ECEC96-C6BC-3D24-8B50-2FCA89BA4F80}"/>
              </a:ext>
            </a:extLst>
          </p:cNvPr>
          <p:cNvPicPr>
            <a:picLocks noChangeAspect="1"/>
          </p:cNvPicPr>
          <p:nvPr/>
        </p:nvPicPr>
        <p:blipFill>
          <a:blip r:embed="rId3"/>
          <a:stretch>
            <a:fillRect/>
          </a:stretch>
        </p:blipFill>
        <p:spPr>
          <a:xfrm>
            <a:off x="304800" y="1143000"/>
            <a:ext cx="4915464" cy="5095936"/>
          </a:xfrm>
          <a:prstGeom prst="rect">
            <a:avLst/>
          </a:prstGeom>
        </p:spPr>
      </p:pic>
    </p:spTree>
    <p:extLst>
      <p:ext uri="{BB962C8B-B14F-4D97-AF65-F5344CB8AC3E}">
        <p14:creationId xmlns:p14="http://schemas.microsoft.com/office/powerpoint/2010/main" val="4224957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{237965A2-D845-4514-AF1C-57D6F18F7E24}tf03031010_win32</Template>
  <TotalTime>1588</TotalTime>
  <Words>1053</Words>
  <Application>Microsoft Office PowerPoint</Application>
  <PresentationFormat>Widescreen</PresentationFormat>
  <Paragraphs>103</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Century Schoolbook</vt:lpstr>
      <vt:lpstr>Times New Roman</vt:lpstr>
      <vt:lpstr>CITY SKETCH 16X9</vt:lpstr>
      <vt:lpstr>Disease Model</vt:lpstr>
      <vt:lpstr>Content</vt:lpstr>
      <vt:lpstr>Business Aspects</vt:lpstr>
      <vt:lpstr>            ER Diagram (OLTP Disease Model)</vt:lpstr>
      <vt:lpstr>OLTP Data Dictionary</vt:lpstr>
      <vt:lpstr>Create Tables – OLTP Model</vt:lpstr>
      <vt:lpstr>Inserting Data – OLTP Model</vt:lpstr>
      <vt:lpstr>Operational Queries – OLTP Model</vt:lpstr>
      <vt:lpstr>Operational Queries – OLTP Model</vt:lpstr>
      <vt:lpstr>    DML Operations – OLTP Model</vt:lpstr>
      <vt:lpstr>    DML Operations – OLTP Model</vt:lpstr>
      <vt:lpstr>Dimensional Model – Star Schema</vt:lpstr>
      <vt:lpstr>Dimensional Model - Data Dictionary</vt:lpstr>
      <vt:lpstr>Dimensional Model – Create Tables</vt:lpstr>
      <vt:lpstr>ELT Process to Load Data</vt:lpstr>
      <vt:lpstr>Analytical Queries</vt:lpstr>
      <vt:lpstr>Analytical Queries</vt:lpstr>
      <vt:lpstr>Visualization using Power BI</vt:lpstr>
      <vt:lpstr>Visualization using Power BI</vt:lpstr>
      <vt:lpstr>Visualization using Power BI</vt:lpstr>
      <vt:lpstr>NO SQL Databases</vt:lpstr>
      <vt:lpstr>AWS Architecture</vt:lpstr>
      <vt:lpstr>Advantages of Snowflake</vt:lpstr>
      <vt:lpstr>Any 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Ashish Kumar Bachuwar [student]</dc:creator>
  <cp:lastModifiedBy>Ashish Kumar Bachuwar [student]</cp:lastModifiedBy>
  <cp:revision>126</cp:revision>
  <dcterms:created xsi:type="dcterms:W3CDTF">2023-05-10T18:08:38Z</dcterms:created>
  <dcterms:modified xsi:type="dcterms:W3CDTF">2023-05-11T20:37:26Z</dcterms:modified>
</cp:coreProperties>
</file>