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4"/>
  </p:sldMasterIdLst>
  <p:notesMasterIdLst>
    <p:notesMasterId r:id="rId38"/>
  </p:notesMasterIdLst>
  <p:handoutMasterIdLst>
    <p:handoutMasterId r:id="rId39"/>
  </p:handoutMasterIdLst>
  <p:sldIdLst>
    <p:sldId id="256" r:id="rId5"/>
    <p:sldId id="258" r:id="rId6"/>
    <p:sldId id="264" r:id="rId7"/>
    <p:sldId id="259" r:id="rId8"/>
    <p:sldId id="260" r:id="rId9"/>
    <p:sldId id="326" r:id="rId10"/>
    <p:sldId id="265" r:id="rId11"/>
    <p:sldId id="262" r:id="rId12"/>
    <p:sldId id="266" r:id="rId13"/>
    <p:sldId id="310" r:id="rId14"/>
    <p:sldId id="281" r:id="rId15"/>
    <p:sldId id="282" r:id="rId16"/>
    <p:sldId id="283" r:id="rId17"/>
    <p:sldId id="298" r:id="rId18"/>
    <p:sldId id="286" r:id="rId19"/>
    <p:sldId id="285" r:id="rId20"/>
    <p:sldId id="287" r:id="rId21"/>
    <p:sldId id="289" r:id="rId22"/>
    <p:sldId id="290" r:id="rId23"/>
    <p:sldId id="288" r:id="rId24"/>
    <p:sldId id="327"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EBB57-09B0-E544-A4A8-C20F70C5D4A6}" v="16" dt="2023-05-08T13:44:41.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08" autoAdjust="0"/>
    <p:restoredTop sz="96327"/>
  </p:normalViewPr>
  <p:slideViewPr>
    <p:cSldViewPr snapToGrid="0">
      <p:cViewPr varScale="1">
        <p:scale>
          <a:sx n="146" d="100"/>
          <a:sy n="146" d="100"/>
        </p:scale>
        <p:origin x="600" y="17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689F4-B979-4D42-A04C-45CFDA1993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52C96B1-9D07-4234-8787-33DE36D9A371}">
      <dgm:prSet/>
      <dgm:spPr>
        <a:solidFill>
          <a:schemeClr val="tx2">
            <a:lumMod val="75000"/>
          </a:schemeClr>
        </a:solidFill>
      </dgm:spPr>
      <dgm:t>
        <a:bodyPr/>
        <a:lstStyle/>
        <a:p>
          <a:r>
            <a:rPr lang="en-US"/>
            <a:t>School safety has become a top priority in public education due to incidents like school violence.</a:t>
          </a:r>
        </a:p>
      </dgm:t>
    </dgm:pt>
    <dgm:pt modelId="{3CD1453D-DEE1-452B-B89F-671C9C77D600}" type="parTrans" cxnId="{18DC61CB-14B7-4519-928F-F923A40C09C4}">
      <dgm:prSet/>
      <dgm:spPr/>
      <dgm:t>
        <a:bodyPr/>
        <a:lstStyle/>
        <a:p>
          <a:endParaRPr lang="en-US"/>
        </a:p>
      </dgm:t>
    </dgm:pt>
    <dgm:pt modelId="{3C91D094-5C0D-4219-927B-D60288D40BD1}" type="sibTrans" cxnId="{18DC61CB-14B7-4519-928F-F923A40C09C4}">
      <dgm:prSet/>
      <dgm:spPr/>
      <dgm:t>
        <a:bodyPr/>
        <a:lstStyle/>
        <a:p>
          <a:endParaRPr lang="en-US"/>
        </a:p>
      </dgm:t>
    </dgm:pt>
    <dgm:pt modelId="{179CA984-F5B2-4B1E-A544-81E20523FC7C}">
      <dgm:prSet/>
      <dgm:spPr>
        <a:solidFill>
          <a:schemeClr val="tx2">
            <a:lumMod val="75000"/>
          </a:schemeClr>
        </a:solidFill>
      </dgm:spPr>
      <dgm:t>
        <a:bodyPr/>
        <a:lstStyle/>
        <a:p>
          <a:r>
            <a:rPr lang="en-US"/>
            <a:t>Nearly 7,000 school safety events were recorded in NYC public schools in 2009-10.</a:t>
          </a:r>
        </a:p>
      </dgm:t>
    </dgm:pt>
    <dgm:pt modelId="{CAA11462-82E5-48FA-BA94-0FC52D75BF8D}" type="parTrans" cxnId="{D8401FB6-BA19-43E2-93F5-EF6BC08E8B2B}">
      <dgm:prSet/>
      <dgm:spPr/>
      <dgm:t>
        <a:bodyPr/>
        <a:lstStyle/>
        <a:p>
          <a:endParaRPr lang="en-US"/>
        </a:p>
      </dgm:t>
    </dgm:pt>
    <dgm:pt modelId="{CC708069-CB4F-4456-8A58-59812E1BFF18}" type="sibTrans" cxnId="{D8401FB6-BA19-43E2-93F5-EF6BC08E8B2B}">
      <dgm:prSet/>
      <dgm:spPr/>
      <dgm:t>
        <a:bodyPr/>
        <a:lstStyle/>
        <a:p>
          <a:endParaRPr lang="en-US"/>
        </a:p>
      </dgm:t>
    </dgm:pt>
    <dgm:pt modelId="{DB088423-1EE2-4995-8348-172600474415}">
      <dgm:prSet/>
      <dgm:spPr>
        <a:solidFill>
          <a:schemeClr val="tx2">
            <a:lumMod val="75000"/>
          </a:schemeClr>
        </a:solidFill>
      </dgm:spPr>
      <dgm:t>
        <a:bodyPr/>
        <a:lstStyle/>
        <a:p>
          <a:r>
            <a:rPr lang="en-US" dirty="0"/>
            <a:t>VADIR incidents encompass a wide range of occurrences, including violent or disruptive behavior, drug and weapon possession, and other offenses that affect the safety and well-being of students and staff in New York City public schools.</a:t>
          </a:r>
        </a:p>
      </dgm:t>
    </dgm:pt>
    <dgm:pt modelId="{3E039301-B7B0-4FE0-A8C6-3D5E318D6DB5}" type="parTrans" cxnId="{9D2B8D1D-4BFB-43A3-B982-139F843262E4}">
      <dgm:prSet/>
      <dgm:spPr/>
      <dgm:t>
        <a:bodyPr/>
        <a:lstStyle/>
        <a:p>
          <a:endParaRPr lang="en-US"/>
        </a:p>
      </dgm:t>
    </dgm:pt>
    <dgm:pt modelId="{652A7D82-B760-48E6-88C3-A146FD783D4F}" type="sibTrans" cxnId="{9D2B8D1D-4BFB-43A3-B982-139F843262E4}">
      <dgm:prSet/>
      <dgm:spPr/>
      <dgm:t>
        <a:bodyPr/>
        <a:lstStyle/>
        <a:p>
          <a:endParaRPr lang="en-US"/>
        </a:p>
      </dgm:t>
    </dgm:pt>
    <dgm:pt modelId="{5E8AB4D5-6A12-4E25-BD55-D42B3A361681}">
      <dgm:prSet/>
      <dgm:spPr>
        <a:solidFill>
          <a:schemeClr val="tx2">
            <a:lumMod val="75000"/>
          </a:schemeClr>
        </a:solidFill>
      </dgm:spPr>
      <dgm:t>
        <a:bodyPr/>
        <a:lstStyle/>
        <a:p>
          <a:r>
            <a:rPr lang="en-US" dirty="0"/>
            <a:t>Understanding trends and patterns in these events is important to create effective prevention measures.</a:t>
          </a:r>
        </a:p>
      </dgm:t>
    </dgm:pt>
    <dgm:pt modelId="{DEA4763D-D71F-4DD4-AC75-31B611EB57AF}" type="parTrans" cxnId="{E0E7F5AE-D25D-4A25-A88E-241D7FA008FE}">
      <dgm:prSet/>
      <dgm:spPr/>
      <dgm:t>
        <a:bodyPr/>
        <a:lstStyle/>
        <a:p>
          <a:endParaRPr lang="en-US"/>
        </a:p>
      </dgm:t>
    </dgm:pt>
    <dgm:pt modelId="{9E1B36F5-699A-42D2-8AC5-AF26453B6F4F}" type="sibTrans" cxnId="{E0E7F5AE-D25D-4A25-A88E-241D7FA008FE}">
      <dgm:prSet/>
      <dgm:spPr/>
      <dgm:t>
        <a:bodyPr/>
        <a:lstStyle/>
        <a:p>
          <a:endParaRPr lang="en-US"/>
        </a:p>
      </dgm:t>
    </dgm:pt>
    <dgm:pt modelId="{430AB179-E471-4D85-B741-75020105748E}">
      <dgm:prSet/>
      <dgm:spPr>
        <a:solidFill>
          <a:schemeClr val="tx2">
            <a:lumMod val="75000"/>
          </a:schemeClr>
        </a:solidFill>
      </dgm:spPr>
      <dgm:t>
        <a:bodyPr/>
        <a:lstStyle/>
        <a:p>
          <a:r>
            <a:rPr lang="en-US" dirty="0"/>
            <a:t>This analysis examines VADIR INCIDENTS data from NYC Dept. of Ed. for 2009-10 to 2011-12. (2009-2010, 2010-2011, and 2011-2012)</a:t>
          </a:r>
        </a:p>
      </dgm:t>
    </dgm:pt>
    <dgm:pt modelId="{109756EE-171F-4BAF-B1C2-935C28E77263}" type="parTrans" cxnId="{22B71A48-C336-4714-908A-C860BFBD2CFC}">
      <dgm:prSet/>
      <dgm:spPr/>
      <dgm:t>
        <a:bodyPr/>
        <a:lstStyle/>
        <a:p>
          <a:endParaRPr lang="en-US"/>
        </a:p>
      </dgm:t>
    </dgm:pt>
    <dgm:pt modelId="{D6352903-DEF1-4B9E-8321-AD6979B367A4}" type="sibTrans" cxnId="{22B71A48-C336-4714-908A-C860BFBD2CFC}">
      <dgm:prSet/>
      <dgm:spPr/>
      <dgm:t>
        <a:bodyPr/>
        <a:lstStyle/>
        <a:p>
          <a:endParaRPr lang="en-US"/>
        </a:p>
      </dgm:t>
    </dgm:pt>
    <dgm:pt modelId="{B82061E0-324A-B345-8860-9037C6AFE4E2}" type="pres">
      <dgm:prSet presAssocID="{38F689F4-B979-4D42-A04C-45CFDA199383}" presName="linear" presStyleCnt="0">
        <dgm:presLayoutVars>
          <dgm:animLvl val="lvl"/>
          <dgm:resizeHandles val="exact"/>
        </dgm:presLayoutVars>
      </dgm:prSet>
      <dgm:spPr/>
    </dgm:pt>
    <dgm:pt modelId="{B73B4F45-83E6-8145-86A5-2090C4A877A1}" type="pres">
      <dgm:prSet presAssocID="{952C96B1-9D07-4234-8787-33DE36D9A371}" presName="parentText" presStyleLbl="node1" presStyleIdx="0" presStyleCnt="5">
        <dgm:presLayoutVars>
          <dgm:chMax val="0"/>
          <dgm:bulletEnabled val="1"/>
        </dgm:presLayoutVars>
      </dgm:prSet>
      <dgm:spPr/>
    </dgm:pt>
    <dgm:pt modelId="{A4F456EF-7303-2448-918D-7900C1F32060}" type="pres">
      <dgm:prSet presAssocID="{3C91D094-5C0D-4219-927B-D60288D40BD1}" presName="spacer" presStyleCnt="0"/>
      <dgm:spPr/>
    </dgm:pt>
    <dgm:pt modelId="{4F9D9BB0-186A-1E4F-8FA6-65B2CDE76257}" type="pres">
      <dgm:prSet presAssocID="{179CA984-F5B2-4B1E-A544-81E20523FC7C}" presName="parentText" presStyleLbl="node1" presStyleIdx="1" presStyleCnt="5">
        <dgm:presLayoutVars>
          <dgm:chMax val="0"/>
          <dgm:bulletEnabled val="1"/>
        </dgm:presLayoutVars>
      </dgm:prSet>
      <dgm:spPr/>
    </dgm:pt>
    <dgm:pt modelId="{BA258812-E600-0048-B431-CF18558D209E}" type="pres">
      <dgm:prSet presAssocID="{CC708069-CB4F-4456-8A58-59812E1BFF18}" presName="spacer" presStyleCnt="0"/>
      <dgm:spPr/>
    </dgm:pt>
    <dgm:pt modelId="{C6061E7F-6128-DC49-ADC5-546AA254D863}" type="pres">
      <dgm:prSet presAssocID="{DB088423-1EE2-4995-8348-172600474415}" presName="parentText" presStyleLbl="node1" presStyleIdx="2" presStyleCnt="5">
        <dgm:presLayoutVars>
          <dgm:chMax val="0"/>
          <dgm:bulletEnabled val="1"/>
        </dgm:presLayoutVars>
      </dgm:prSet>
      <dgm:spPr/>
    </dgm:pt>
    <dgm:pt modelId="{2D0C2A6C-08B5-CA45-8CE2-CC387999C053}" type="pres">
      <dgm:prSet presAssocID="{652A7D82-B760-48E6-88C3-A146FD783D4F}" presName="spacer" presStyleCnt="0"/>
      <dgm:spPr/>
    </dgm:pt>
    <dgm:pt modelId="{07309FC1-3ED0-4547-8C57-98DC05AC8A47}" type="pres">
      <dgm:prSet presAssocID="{5E8AB4D5-6A12-4E25-BD55-D42B3A361681}" presName="parentText" presStyleLbl="node1" presStyleIdx="3" presStyleCnt="5">
        <dgm:presLayoutVars>
          <dgm:chMax val="0"/>
          <dgm:bulletEnabled val="1"/>
        </dgm:presLayoutVars>
      </dgm:prSet>
      <dgm:spPr/>
    </dgm:pt>
    <dgm:pt modelId="{4163F604-85DF-9A4A-AAE6-3AF9FDDF643E}" type="pres">
      <dgm:prSet presAssocID="{9E1B36F5-699A-42D2-8AC5-AF26453B6F4F}" presName="spacer" presStyleCnt="0"/>
      <dgm:spPr/>
    </dgm:pt>
    <dgm:pt modelId="{E15CB3DF-D212-5F4B-8315-ACA68B16ABC4}" type="pres">
      <dgm:prSet presAssocID="{430AB179-E471-4D85-B741-75020105748E}" presName="parentText" presStyleLbl="node1" presStyleIdx="4" presStyleCnt="5">
        <dgm:presLayoutVars>
          <dgm:chMax val="0"/>
          <dgm:bulletEnabled val="1"/>
        </dgm:presLayoutVars>
      </dgm:prSet>
      <dgm:spPr/>
    </dgm:pt>
  </dgm:ptLst>
  <dgm:cxnLst>
    <dgm:cxn modelId="{EFA86C10-47F7-8E40-9431-13CE66A7DA33}" type="presOf" srcId="{DB088423-1EE2-4995-8348-172600474415}" destId="{C6061E7F-6128-DC49-ADC5-546AA254D863}" srcOrd="0" destOrd="0" presId="urn:microsoft.com/office/officeart/2005/8/layout/vList2"/>
    <dgm:cxn modelId="{A396BC1B-30DD-1C4B-86B5-8DDADD4F099D}" type="presOf" srcId="{179CA984-F5B2-4B1E-A544-81E20523FC7C}" destId="{4F9D9BB0-186A-1E4F-8FA6-65B2CDE76257}" srcOrd="0" destOrd="0" presId="urn:microsoft.com/office/officeart/2005/8/layout/vList2"/>
    <dgm:cxn modelId="{9D2B8D1D-4BFB-43A3-B982-139F843262E4}" srcId="{38F689F4-B979-4D42-A04C-45CFDA199383}" destId="{DB088423-1EE2-4995-8348-172600474415}" srcOrd="2" destOrd="0" parTransId="{3E039301-B7B0-4FE0-A8C6-3D5E318D6DB5}" sibTransId="{652A7D82-B760-48E6-88C3-A146FD783D4F}"/>
    <dgm:cxn modelId="{37FB7B31-1F76-2247-BF25-4D794F45FC94}" type="presOf" srcId="{5E8AB4D5-6A12-4E25-BD55-D42B3A361681}" destId="{07309FC1-3ED0-4547-8C57-98DC05AC8A47}" srcOrd="0" destOrd="0" presId="urn:microsoft.com/office/officeart/2005/8/layout/vList2"/>
    <dgm:cxn modelId="{BD84EC39-F83D-6C4A-956C-39B3EBEBD184}" type="presOf" srcId="{952C96B1-9D07-4234-8787-33DE36D9A371}" destId="{B73B4F45-83E6-8145-86A5-2090C4A877A1}" srcOrd="0" destOrd="0" presId="urn:microsoft.com/office/officeart/2005/8/layout/vList2"/>
    <dgm:cxn modelId="{22B71A48-C336-4714-908A-C860BFBD2CFC}" srcId="{38F689F4-B979-4D42-A04C-45CFDA199383}" destId="{430AB179-E471-4D85-B741-75020105748E}" srcOrd="4" destOrd="0" parTransId="{109756EE-171F-4BAF-B1C2-935C28E77263}" sibTransId="{D6352903-DEF1-4B9E-8321-AD6979B367A4}"/>
    <dgm:cxn modelId="{5C855963-3F79-D74A-9680-205F28243ABC}" type="presOf" srcId="{430AB179-E471-4D85-B741-75020105748E}" destId="{E15CB3DF-D212-5F4B-8315-ACA68B16ABC4}" srcOrd="0" destOrd="0" presId="urn:microsoft.com/office/officeart/2005/8/layout/vList2"/>
    <dgm:cxn modelId="{E0E7F5AE-D25D-4A25-A88E-241D7FA008FE}" srcId="{38F689F4-B979-4D42-A04C-45CFDA199383}" destId="{5E8AB4D5-6A12-4E25-BD55-D42B3A361681}" srcOrd="3" destOrd="0" parTransId="{DEA4763D-D71F-4DD4-AC75-31B611EB57AF}" sibTransId="{9E1B36F5-699A-42D2-8AC5-AF26453B6F4F}"/>
    <dgm:cxn modelId="{D8401FB6-BA19-43E2-93F5-EF6BC08E8B2B}" srcId="{38F689F4-B979-4D42-A04C-45CFDA199383}" destId="{179CA984-F5B2-4B1E-A544-81E20523FC7C}" srcOrd="1" destOrd="0" parTransId="{CAA11462-82E5-48FA-BA94-0FC52D75BF8D}" sibTransId="{CC708069-CB4F-4456-8A58-59812E1BFF18}"/>
    <dgm:cxn modelId="{18DC61CB-14B7-4519-928F-F923A40C09C4}" srcId="{38F689F4-B979-4D42-A04C-45CFDA199383}" destId="{952C96B1-9D07-4234-8787-33DE36D9A371}" srcOrd="0" destOrd="0" parTransId="{3CD1453D-DEE1-452B-B89F-671C9C77D600}" sibTransId="{3C91D094-5C0D-4219-927B-D60288D40BD1}"/>
    <dgm:cxn modelId="{F72C51F4-4B05-8F41-BCE2-86AE05A68032}" type="presOf" srcId="{38F689F4-B979-4D42-A04C-45CFDA199383}" destId="{B82061E0-324A-B345-8860-9037C6AFE4E2}" srcOrd="0" destOrd="0" presId="urn:microsoft.com/office/officeart/2005/8/layout/vList2"/>
    <dgm:cxn modelId="{4635F2CA-C8B2-A847-8C5A-210DEA527709}" type="presParOf" srcId="{B82061E0-324A-B345-8860-9037C6AFE4E2}" destId="{B73B4F45-83E6-8145-86A5-2090C4A877A1}" srcOrd="0" destOrd="0" presId="urn:microsoft.com/office/officeart/2005/8/layout/vList2"/>
    <dgm:cxn modelId="{1B991F84-D897-BF43-AB5F-BCAE1F6980BD}" type="presParOf" srcId="{B82061E0-324A-B345-8860-9037C6AFE4E2}" destId="{A4F456EF-7303-2448-918D-7900C1F32060}" srcOrd="1" destOrd="0" presId="urn:microsoft.com/office/officeart/2005/8/layout/vList2"/>
    <dgm:cxn modelId="{9935FFCA-2F47-0A48-870E-2BB8A02B0C33}" type="presParOf" srcId="{B82061E0-324A-B345-8860-9037C6AFE4E2}" destId="{4F9D9BB0-186A-1E4F-8FA6-65B2CDE76257}" srcOrd="2" destOrd="0" presId="urn:microsoft.com/office/officeart/2005/8/layout/vList2"/>
    <dgm:cxn modelId="{7AD6C58B-6389-B742-A1C0-D107693C4560}" type="presParOf" srcId="{B82061E0-324A-B345-8860-9037C6AFE4E2}" destId="{BA258812-E600-0048-B431-CF18558D209E}" srcOrd="3" destOrd="0" presId="urn:microsoft.com/office/officeart/2005/8/layout/vList2"/>
    <dgm:cxn modelId="{C7EA4B06-F205-1E42-B088-3AEB049C6731}" type="presParOf" srcId="{B82061E0-324A-B345-8860-9037C6AFE4E2}" destId="{C6061E7F-6128-DC49-ADC5-546AA254D863}" srcOrd="4" destOrd="0" presId="urn:microsoft.com/office/officeart/2005/8/layout/vList2"/>
    <dgm:cxn modelId="{208F1479-D557-1540-9F64-964DFB316311}" type="presParOf" srcId="{B82061E0-324A-B345-8860-9037C6AFE4E2}" destId="{2D0C2A6C-08B5-CA45-8CE2-CC387999C053}" srcOrd="5" destOrd="0" presId="urn:microsoft.com/office/officeart/2005/8/layout/vList2"/>
    <dgm:cxn modelId="{006D2D1B-5CDD-C349-B6DA-5A69A1602C86}" type="presParOf" srcId="{B82061E0-324A-B345-8860-9037C6AFE4E2}" destId="{07309FC1-3ED0-4547-8C57-98DC05AC8A47}" srcOrd="6" destOrd="0" presId="urn:microsoft.com/office/officeart/2005/8/layout/vList2"/>
    <dgm:cxn modelId="{E6581960-A9E7-7749-A0B3-807CC1B55E71}" type="presParOf" srcId="{B82061E0-324A-B345-8860-9037C6AFE4E2}" destId="{4163F604-85DF-9A4A-AAE6-3AF9FDDF643E}" srcOrd="7" destOrd="0" presId="urn:microsoft.com/office/officeart/2005/8/layout/vList2"/>
    <dgm:cxn modelId="{8BDD1D5C-59B6-FE45-8BDF-3875B54ACD48}" type="presParOf" srcId="{B82061E0-324A-B345-8860-9037C6AFE4E2}" destId="{E15CB3DF-D212-5F4B-8315-ACA68B16ABC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3F501F-F2E3-45EE-8F23-DEC6DE60D261}"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F97B2397-EE72-4575-84D0-EFA3FB83DD6D}">
      <dgm:prSet/>
      <dgm:spPr>
        <a:solidFill>
          <a:schemeClr val="tx2">
            <a:lumMod val="75000"/>
          </a:schemeClr>
        </a:solidFill>
      </dgm:spPr>
      <dgm:t>
        <a:bodyPr/>
        <a:lstStyle/>
        <a:p>
          <a:r>
            <a:rPr lang="en-US" dirty="0"/>
            <a:t>Understanding the patterns and trends in VADIR incidents is crucial for creating a safe and nurturing learning environment for NYC public schools.</a:t>
          </a:r>
        </a:p>
      </dgm:t>
    </dgm:pt>
    <dgm:pt modelId="{F604FD85-6228-4E9C-864E-92084EC20EF8}" type="parTrans" cxnId="{18858E71-1EDC-4105-993A-784F3DC93637}">
      <dgm:prSet/>
      <dgm:spPr/>
      <dgm:t>
        <a:bodyPr/>
        <a:lstStyle/>
        <a:p>
          <a:endParaRPr lang="en-US"/>
        </a:p>
      </dgm:t>
    </dgm:pt>
    <dgm:pt modelId="{8D255581-B9B8-4BB9-92B3-88880E222F21}" type="sibTrans" cxnId="{18858E71-1EDC-4105-993A-784F3DC93637}">
      <dgm:prSet/>
      <dgm:spPr/>
      <dgm:t>
        <a:bodyPr/>
        <a:lstStyle/>
        <a:p>
          <a:endParaRPr lang="en-US"/>
        </a:p>
      </dgm:t>
    </dgm:pt>
    <dgm:pt modelId="{94B15DF2-A9C0-4297-94D5-DC8BC8CDCC44}">
      <dgm:prSet/>
      <dgm:spPr>
        <a:solidFill>
          <a:schemeClr val="tx2">
            <a:lumMod val="75000"/>
          </a:schemeClr>
        </a:solidFill>
      </dgm:spPr>
      <dgm:t>
        <a:bodyPr/>
        <a:lstStyle/>
        <a:p>
          <a:r>
            <a:rPr lang="en-US" dirty="0"/>
            <a:t>To identify any discrepancies or patterns among school years, neighborhoods and grade organization.</a:t>
          </a:r>
        </a:p>
      </dgm:t>
    </dgm:pt>
    <dgm:pt modelId="{35C76181-33F8-4958-A62E-8FF62F94CACE}" type="parTrans" cxnId="{E663F3FE-4A21-465C-A9EB-3086140A73EA}">
      <dgm:prSet/>
      <dgm:spPr/>
      <dgm:t>
        <a:bodyPr/>
        <a:lstStyle/>
        <a:p>
          <a:endParaRPr lang="en-US"/>
        </a:p>
      </dgm:t>
    </dgm:pt>
    <dgm:pt modelId="{17E9C568-657A-443C-AB3B-3E00FE9B5A07}" type="sibTrans" cxnId="{E663F3FE-4A21-465C-A9EB-3086140A73EA}">
      <dgm:prSet/>
      <dgm:spPr/>
      <dgm:t>
        <a:bodyPr/>
        <a:lstStyle/>
        <a:p>
          <a:endParaRPr lang="en-US"/>
        </a:p>
      </dgm:t>
    </dgm:pt>
    <dgm:pt modelId="{293880C6-9799-4418-A87F-5968000292F5}">
      <dgm:prSet/>
      <dgm:spPr>
        <a:solidFill>
          <a:schemeClr val="tx2">
            <a:lumMod val="75000"/>
          </a:schemeClr>
        </a:solidFill>
      </dgm:spPr>
      <dgm:t>
        <a:bodyPr/>
        <a:lstStyle/>
        <a:p>
          <a:r>
            <a:rPr lang="en-US" dirty="0"/>
            <a:t>Analyzing this data can help identify areas of concern, evaluate the effectiveness of existing policies, and inform decisions on resource allocation for prevention and intervention programs.</a:t>
          </a:r>
        </a:p>
      </dgm:t>
    </dgm:pt>
    <dgm:pt modelId="{98FFC34F-17C9-492E-A88D-DE0200971A5B}" type="parTrans" cxnId="{7F0F2A90-D537-4203-A96B-B7CC69144696}">
      <dgm:prSet/>
      <dgm:spPr/>
      <dgm:t>
        <a:bodyPr/>
        <a:lstStyle/>
        <a:p>
          <a:endParaRPr lang="en-US"/>
        </a:p>
      </dgm:t>
    </dgm:pt>
    <dgm:pt modelId="{901FEB09-E077-479D-8B5B-3CE86B12F99C}" type="sibTrans" cxnId="{7F0F2A90-D537-4203-A96B-B7CC69144696}">
      <dgm:prSet/>
      <dgm:spPr/>
      <dgm:t>
        <a:bodyPr/>
        <a:lstStyle/>
        <a:p>
          <a:endParaRPr lang="en-US"/>
        </a:p>
      </dgm:t>
    </dgm:pt>
    <dgm:pt modelId="{258CDE7A-D4E1-2C4A-9810-E4588C2B8FE7}" type="pres">
      <dgm:prSet presAssocID="{373F501F-F2E3-45EE-8F23-DEC6DE60D261}" presName="linear" presStyleCnt="0">
        <dgm:presLayoutVars>
          <dgm:animLvl val="lvl"/>
          <dgm:resizeHandles val="exact"/>
        </dgm:presLayoutVars>
      </dgm:prSet>
      <dgm:spPr/>
    </dgm:pt>
    <dgm:pt modelId="{16C0FB64-D414-694A-BB12-BC0D2F817E6F}" type="pres">
      <dgm:prSet presAssocID="{F97B2397-EE72-4575-84D0-EFA3FB83DD6D}" presName="parentText" presStyleLbl="node1" presStyleIdx="0" presStyleCnt="3">
        <dgm:presLayoutVars>
          <dgm:chMax val="0"/>
          <dgm:bulletEnabled val="1"/>
        </dgm:presLayoutVars>
      </dgm:prSet>
      <dgm:spPr/>
    </dgm:pt>
    <dgm:pt modelId="{B88D0605-E1DB-4548-A500-9B35F4E556F4}" type="pres">
      <dgm:prSet presAssocID="{8D255581-B9B8-4BB9-92B3-88880E222F21}" presName="spacer" presStyleCnt="0"/>
      <dgm:spPr/>
    </dgm:pt>
    <dgm:pt modelId="{00167B74-383E-BD4B-8733-E963FE39A74D}" type="pres">
      <dgm:prSet presAssocID="{94B15DF2-A9C0-4297-94D5-DC8BC8CDCC44}" presName="parentText" presStyleLbl="node1" presStyleIdx="1" presStyleCnt="3">
        <dgm:presLayoutVars>
          <dgm:chMax val="0"/>
          <dgm:bulletEnabled val="1"/>
        </dgm:presLayoutVars>
      </dgm:prSet>
      <dgm:spPr/>
    </dgm:pt>
    <dgm:pt modelId="{CA0ADD1E-3BE6-204F-BECC-542F1986FF25}" type="pres">
      <dgm:prSet presAssocID="{17E9C568-657A-443C-AB3B-3E00FE9B5A07}" presName="spacer" presStyleCnt="0"/>
      <dgm:spPr/>
    </dgm:pt>
    <dgm:pt modelId="{C18097E6-2A75-D545-AC04-D0ECD7B4D6AB}" type="pres">
      <dgm:prSet presAssocID="{293880C6-9799-4418-A87F-5968000292F5}" presName="parentText" presStyleLbl="node1" presStyleIdx="2" presStyleCnt="3">
        <dgm:presLayoutVars>
          <dgm:chMax val="0"/>
          <dgm:bulletEnabled val="1"/>
        </dgm:presLayoutVars>
      </dgm:prSet>
      <dgm:spPr/>
    </dgm:pt>
  </dgm:ptLst>
  <dgm:cxnLst>
    <dgm:cxn modelId="{45A91D09-4C86-F249-AE03-0B38BB32B779}" type="presOf" srcId="{F97B2397-EE72-4575-84D0-EFA3FB83DD6D}" destId="{16C0FB64-D414-694A-BB12-BC0D2F817E6F}" srcOrd="0" destOrd="0" presId="urn:microsoft.com/office/officeart/2005/8/layout/vList2"/>
    <dgm:cxn modelId="{7277834C-05EC-B84E-98EC-B28C7F1A6D59}" type="presOf" srcId="{293880C6-9799-4418-A87F-5968000292F5}" destId="{C18097E6-2A75-D545-AC04-D0ECD7B4D6AB}" srcOrd="0" destOrd="0" presId="urn:microsoft.com/office/officeart/2005/8/layout/vList2"/>
    <dgm:cxn modelId="{59F13A61-63D0-8A4E-A21E-E400B17DAEAC}" type="presOf" srcId="{94B15DF2-A9C0-4297-94D5-DC8BC8CDCC44}" destId="{00167B74-383E-BD4B-8733-E963FE39A74D}" srcOrd="0" destOrd="0" presId="urn:microsoft.com/office/officeart/2005/8/layout/vList2"/>
    <dgm:cxn modelId="{18858E71-1EDC-4105-993A-784F3DC93637}" srcId="{373F501F-F2E3-45EE-8F23-DEC6DE60D261}" destId="{F97B2397-EE72-4575-84D0-EFA3FB83DD6D}" srcOrd="0" destOrd="0" parTransId="{F604FD85-6228-4E9C-864E-92084EC20EF8}" sibTransId="{8D255581-B9B8-4BB9-92B3-88880E222F21}"/>
    <dgm:cxn modelId="{7F0F2A90-D537-4203-A96B-B7CC69144696}" srcId="{373F501F-F2E3-45EE-8F23-DEC6DE60D261}" destId="{293880C6-9799-4418-A87F-5968000292F5}" srcOrd="2" destOrd="0" parTransId="{98FFC34F-17C9-492E-A88D-DE0200971A5B}" sibTransId="{901FEB09-E077-479D-8B5B-3CE86B12F99C}"/>
    <dgm:cxn modelId="{8447C3DB-0B7C-A346-B43E-A9FFC98FB263}" type="presOf" srcId="{373F501F-F2E3-45EE-8F23-DEC6DE60D261}" destId="{258CDE7A-D4E1-2C4A-9810-E4588C2B8FE7}" srcOrd="0" destOrd="0" presId="urn:microsoft.com/office/officeart/2005/8/layout/vList2"/>
    <dgm:cxn modelId="{E663F3FE-4A21-465C-A9EB-3086140A73EA}" srcId="{373F501F-F2E3-45EE-8F23-DEC6DE60D261}" destId="{94B15DF2-A9C0-4297-94D5-DC8BC8CDCC44}" srcOrd="1" destOrd="0" parTransId="{35C76181-33F8-4958-A62E-8FF62F94CACE}" sibTransId="{17E9C568-657A-443C-AB3B-3E00FE9B5A07}"/>
    <dgm:cxn modelId="{7CBBD64E-26B5-A142-B98A-F77511474A76}" type="presParOf" srcId="{258CDE7A-D4E1-2C4A-9810-E4588C2B8FE7}" destId="{16C0FB64-D414-694A-BB12-BC0D2F817E6F}" srcOrd="0" destOrd="0" presId="urn:microsoft.com/office/officeart/2005/8/layout/vList2"/>
    <dgm:cxn modelId="{84D3B2F9-A09F-AD43-8123-9D581F2021C5}" type="presParOf" srcId="{258CDE7A-D4E1-2C4A-9810-E4588C2B8FE7}" destId="{B88D0605-E1DB-4548-A500-9B35F4E556F4}" srcOrd="1" destOrd="0" presId="urn:microsoft.com/office/officeart/2005/8/layout/vList2"/>
    <dgm:cxn modelId="{4ABBE3CF-772A-EC43-946C-F3AE5DDF3E7E}" type="presParOf" srcId="{258CDE7A-D4E1-2C4A-9810-E4588C2B8FE7}" destId="{00167B74-383E-BD4B-8733-E963FE39A74D}" srcOrd="2" destOrd="0" presId="urn:microsoft.com/office/officeart/2005/8/layout/vList2"/>
    <dgm:cxn modelId="{F3D93737-DCCC-8744-8DEC-8AA0602E8930}" type="presParOf" srcId="{258CDE7A-D4E1-2C4A-9810-E4588C2B8FE7}" destId="{CA0ADD1E-3BE6-204F-BECC-542F1986FF25}" srcOrd="3" destOrd="0" presId="urn:microsoft.com/office/officeart/2005/8/layout/vList2"/>
    <dgm:cxn modelId="{1332BF21-0DAE-324B-A9EA-35BE253B3E3C}" type="presParOf" srcId="{258CDE7A-D4E1-2C4A-9810-E4588C2B8FE7}" destId="{C18097E6-2A75-D545-AC04-D0ECD7B4D6A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7C703A-154C-485A-8AD5-7A9E69511D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84F96AB-58CE-4A48-904A-5CB335998D4A}">
      <dgm:prSet/>
      <dgm:spPr>
        <a:solidFill>
          <a:schemeClr val="tx2">
            <a:lumMod val="75000"/>
          </a:schemeClr>
        </a:solidFill>
      </dgm:spPr>
      <dgm:t>
        <a:bodyPr/>
        <a:lstStyle/>
        <a:p>
          <a:r>
            <a:rPr lang="en-US"/>
            <a:t>The datasets used in this analysis are from 2 sources via Data.gov and Nyc OpenData in CSV and WebAPI format.</a:t>
          </a:r>
        </a:p>
      </dgm:t>
    </dgm:pt>
    <dgm:pt modelId="{678BDF17-34C5-4F81-9FD2-BE992A6177DC}" type="parTrans" cxnId="{4C996136-1C36-452D-805F-96504051B010}">
      <dgm:prSet/>
      <dgm:spPr/>
      <dgm:t>
        <a:bodyPr/>
        <a:lstStyle/>
        <a:p>
          <a:endParaRPr lang="en-US"/>
        </a:p>
      </dgm:t>
    </dgm:pt>
    <dgm:pt modelId="{F53C2E5A-1472-436D-9B2A-CD4E64B6260B}" type="sibTrans" cxnId="{4C996136-1C36-452D-805F-96504051B010}">
      <dgm:prSet/>
      <dgm:spPr/>
      <dgm:t>
        <a:bodyPr/>
        <a:lstStyle/>
        <a:p>
          <a:endParaRPr lang="en-US"/>
        </a:p>
      </dgm:t>
    </dgm:pt>
    <dgm:pt modelId="{52842759-99CE-4091-A6ED-63209B246046}">
      <dgm:prSet/>
      <dgm:spPr>
        <a:solidFill>
          <a:schemeClr val="tx2">
            <a:lumMod val="75000"/>
          </a:schemeClr>
        </a:solidFill>
      </dgm:spPr>
      <dgm:t>
        <a:bodyPr/>
        <a:lstStyle/>
        <a:p>
          <a:r>
            <a:rPr lang="en-US" dirty="0"/>
            <a:t>CSV file</a:t>
          </a:r>
        </a:p>
      </dgm:t>
    </dgm:pt>
    <dgm:pt modelId="{DF5372AE-818B-4607-9838-6C6BF0A2807D}" type="parTrans" cxnId="{03C247C5-81F6-4A31-82C7-A6F120621700}">
      <dgm:prSet/>
      <dgm:spPr/>
      <dgm:t>
        <a:bodyPr/>
        <a:lstStyle/>
        <a:p>
          <a:endParaRPr lang="en-US"/>
        </a:p>
      </dgm:t>
    </dgm:pt>
    <dgm:pt modelId="{F7EF1166-866A-45BC-8153-286FD3E0273E}" type="sibTrans" cxnId="{03C247C5-81F6-4A31-82C7-A6F120621700}">
      <dgm:prSet/>
      <dgm:spPr/>
      <dgm:t>
        <a:bodyPr/>
        <a:lstStyle/>
        <a:p>
          <a:endParaRPr lang="en-US"/>
        </a:p>
      </dgm:t>
    </dgm:pt>
    <dgm:pt modelId="{9B456D4B-0233-4DC6-943F-7B62CF7C2F36}">
      <dgm:prSet custT="1"/>
      <dgm:spPr/>
      <dgm:t>
        <a:bodyPr/>
        <a:lstStyle/>
        <a:p>
          <a:r>
            <a:rPr lang="en-US" sz="1600" dirty="0" err="1"/>
            <a:t>Data.gov</a:t>
          </a:r>
          <a:r>
            <a:rPr lang="en-US" sz="1600" dirty="0"/>
            <a:t>: 2009-2010 VADIR INCIDENTS</a:t>
          </a:r>
        </a:p>
      </dgm:t>
    </dgm:pt>
    <dgm:pt modelId="{3153135A-2FB4-41DF-A292-BCCFE0BFBE71}" type="parTrans" cxnId="{0C33D05E-6A3E-48A8-9B29-0533DC1C0A39}">
      <dgm:prSet/>
      <dgm:spPr/>
      <dgm:t>
        <a:bodyPr/>
        <a:lstStyle/>
        <a:p>
          <a:endParaRPr lang="en-US"/>
        </a:p>
      </dgm:t>
    </dgm:pt>
    <dgm:pt modelId="{0BB6FDE7-0B0E-4C68-B964-FEB306AC15F2}" type="sibTrans" cxnId="{0C33D05E-6A3E-48A8-9B29-0533DC1C0A39}">
      <dgm:prSet/>
      <dgm:spPr/>
      <dgm:t>
        <a:bodyPr/>
        <a:lstStyle/>
        <a:p>
          <a:endParaRPr lang="en-US"/>
        </a:p>
      </dgm:t>
    </dgm:pt>
    <dgm:pt modelId="{7ADB4FC9-DAFB-48BA-B0CA-714FE12A7694}">
      <dgm:prSet/>
      <dgm:spPr>
        <a:solidFill>
          <a:schemeClr val="tx2">
            <a:lumMod val="75000"/>
          </a:schemeClr>
        </a:solidFill>
      </dgm:spPr>
      <dgm:t>
        <a:bodyPr/>
        <a:lstStyle/>
        <a:p>
          <a:r>
            <a:rPr lang="en-US"/>
            <a:t>WebAPI</a:t>
          </a:r>
        </a:p>
      </dgm:t>
    </dgm:pt>
    <dgm:pt modelId="{199308E8-CFC7-4CF8-B6CE-ABA51EBE9FAF}" type="parTrans" cxnId="{68D59497-3D7D-4DB6-A826-F0436CAD039E}">
      <dgm:prSet/>
      <dgm:spPr/>
      <dgm:t>
        <a:bodyPr/>
        <a:lstStyle/>
        <a:p>
          <a:endParaRPr lang="en-US"/>
        </a:p>
      </dgm:t>
    </dgm:pt>
    <dgm:pt modelId="{71DA7C64-FE0D-4850-BDCF-6A9C8181F3EB}" type="sibTrans" cxnId="{68D59497-3D7D-4DB6-A826-F0436CAD039E}">
      <dgm:prSet/>
      <dgm:spPr/>
      <dgm:t>
        <a:bodyPr/>
        <a:lstStyle/>
        <a:p>
          <a:endParaRPr lang="en-US"/>
        </a:p>
      </dgm:t>
    </dgm:pt>
    <dgm:pt modelId="{6EBBD980-502F-4987-A0B2-91CAA1979DAB}">
      <dgm:prSet custT="1"/>
      <dgm:spPr/>
      <dgm:t>
        <a:bodyPr/>
        <a:lstStyle/>
        <a:p>
          <a:r>
            <a:rPr lang="en-US" sz="1400" dirty="0" err="1"/>
            <a:t>Nyc</a:t>
          </a:r>
          <a:r>
            <a:rPr lang="en-US" sz="1400" dirty="0"/>
            <a:t> </a:t>
          </a:r>
          <a:r>
            <a:rPr lang="en-US" sz="1400" dirty="0" err="1"/>
            <a:t>OpenData</a:t>
          </a:r>
          <a:r>
            <a:rPr lang="en-US" sz="1400" dirty="0"/>
            <a:t>: 2010-2011 VADIR INCIDENTS - </a:t>
          </a:r>
          <a:r>
            <a:rPr lang="en-US" sz="1400" dirty="0" err="1"/>
            <a:t>WebAPI</a:t>
          </a:r>
          <a:endParaRPr lang="en-US" sz="1400" dirty="0"/>
        </a:p>
      </dgm:t>
    </dgm:pt>
    <dgm:pt modelId="{CB2ABCE6-DC68-4ACC-8068-9F8727ADA3C4}" type="parTrans" cxnId="{B411B362-589F-4866-A96C-0AE66236DE90}">
      <dgm:prSet/>
      <dgm:spPr/>
      <dgm:t>
        <a:bodyPr/>
        <a:lstStyle/>
        <a:p>
          <a:endParaRPr lang="en-US"/>
        </a:p>
      </dgm:t>
    </dgm:pt>
    <dgm:pt modelId="{8C7182DE-7E9F-40E4-B524-AC4FBB0FEEA9}" type="sibTrans" cxnId="{B411B362-589F-4866-A96C-0AE66236DE90}">
      <dgm:prSet/>
      <dgm:spPr/>
      <dgm:t>
        <a:bodyPr/>
        <a:lstStyle/>
        <a:p>
          <a:endParaRPr lang="en-US"/>
        </a:p>
      </dgm:t>
    </dgm:pt>
    <dgm:pt modelId="{251BCEEF-5953-4A72-803C-3A9EF5008907}">
      <dgm:prSet custT="1"/>
      <dgm:spPr/>
      <dgm:t>
        <a:bodyPr/>
        <a:lstStyle/>
        <a:p>
          <a:r>
            <a:rPr lang="en-US" sz="1400" dirty="0" err="1"/>
            <a:t>Nyc</a:t>
          </a:r>
          <a:r>
            <a:rPr lang="en-US" sz="1400" dirty="0"/>
            <a:t> </a:t>
          </a:r>
          <a:r>
            <a:rPr lang="en-US" sz="1400" dirty="0" err="1"/>
            <a:t>OpenData</a:t>
          </a:r>
          <a:r>
            <a:rPr lang="en-US" sz="1400" dirty="0"/>
            <a:t>: 2011-2012 VADIR INCIDENTS – </a:t>
          </a:r>
          <a:r>
            <a:rPr lang="en-US" sz="1400" dirty="0" err="1"/>
            <a:t>WebAPI</a:t>
          </a:r>
          <a:endParaRPr lang="en-US" sz="1400" dirty="0"/>
        </a:p>
      </dgm:t>
    </dgm:pt>
    <dgm:pt modelId="{05D0296B-939B-4090-BAB6-E52B12FA9E9A}" type="parTrans" cxnId="{A3BC8010-C00F-4D61-85C2-EA844B9FD7C0}">
      <dgm:prSet/>
      <dgm:spPr/>
      <dgm:t>
        <a:bodyPr/>
        <a:lstStyle/>
        <a:p>
          <a:endParaRPr lang="en-US"/>
        </a:p>
      </dgm:t>
    </dgm:pt>
    <dgm:pt modelId="{35BBA0F3-0726-4B99-ADB7-DC6CD82F7B3E}" type="sibTrans" cxnId="{A3BC8010-C00F-4D61-85C2-EA844B9FD7C0}">
      <dgm:prSet/>
      <dgm:spPr/>
      <dgm:t>
        <a:bodyPr/>
        <a:lstStyle/>
        <a:p>
          <a:endParaRPr lang="en-US"/>
        </a:p>
      </dgm:t>
    </dgm:pt>
    <dgm:pt modelId="{113ABE30-C2D9-4B7E-8B6F-C391EE7AC314}">
      <dgm:prSet/>
      <dgm:spPr>
        <a:solidFill>
          <a:schemeClr val="tx2">
            <a:lumMod val="75000"/>
          </a:schemeClr>
        </a:solidFill>
      </dgm:spPr>
      <dgm:t>
        <a:bodyPr/>
        <a:lstStyle/>
        <a:p>
          <a:r>
            <a:rPr lang="en-US" dirty="0"/>
            <a:t>Key features of the datasets:</a:t>
          </a:r>
          <a:br>
            <a:rPr lang="en-US" dirty="0"/>
          </a:br>
          <a:endParaRPr lang="en-US" dirty="0"/>
        </a:p>
      </dgm:t>
    </dgm:pt>
    <dgm:pt modelId="{E13C00E8-78E4-44FD-8797-B9A7EAC3163D}" type="parTrans" cxnId="{8E19C09B-7F5A-433D-8815-712BB0597715}">
      <dgm:prSet/>
      <dgm:spPr/>
      <dgm:t>
        <a:bodyPr/>
        <a:lstStyle/>
        <a:p>
          <a:endParaRPr lang="en-US"/>
        </a:p>
      </dgm:t>
    </dgm:pt>
    <dgm:pt modelId="{54EED85C-B47B-4A78-B797-2A10017BD733}" type="sibTrans" cxnId="{8E19C09B-7F5A-433D-8815-712BB0597715}">
      <dgm:prSet/>
      <dgm:spPr/>
      <dgm:t>
        <a:bodyPr/>
        <a:lstStyle/>
        <a:p>
          <a:endParaRPr lang="en-US"/>
        </a:p>
      </dgm:t>
    </dgm:pt>
    <dgm:pt modelId="{B34F8DC9-4C55-406D-ABAF-936F2C7F6A95}">
      <dgm:prSet custT="1"/>
      <dgm:spPr/>
      <dgm:t>
        <a:bodyPr/>
        <a:lstStyle/>
        <a:p>
          <a:r>
            <a:rPr lang="en-US" sz="1600" dirty="0"/>
            <a:t>School Information: Each dataset contains the unique identifier (BEDS Code) and name of the schools, as well as the district and borough they are located in.</a:t>
          </a:r>
        </a:p>
      </dgm:t>
    </dgm:pt>
    <dgm:pt modelId="{77229D8A-8CCC-45C1-B282-3771BCCCA1EE}" type="parTrans" cxnId="{015CAA5A-1C44-4661-B7E2-1040FBFD16A2}">
      <dgm:prSet/>
      <dgm:spPr/>
      <dgm:t>
        <a:bodyPr/>
        <a:lstStyle/>
        <a:p>
          <a:endParaRPr lang="en-US"/>
        </a:p>
      </dgm:t>
    </dgm:pt>
    <dgm:pt modelId="{FB5801F4-2D53-4A16-81EC-03E291B6FFF2}" type="sibTrans" cxnId="{015CAA5A-1C44-4661-B7E2-1040FBFD16A2}">
      <dgm:prSet/>
      <dgm:spPr/>
      <dgm:t>
        <a:bodyPr/>
        <a:lstStyle/>
        <a:p>
          <a:endParaRPr lang="en-US"/>
        </a:p>
      </dgm:t>
    </dgm:pt>
    <dgm:pt modelId="{2CBE6072-3D77-4CC0-B4BD-6C835A4DF936}">
      <dgm:prSet custT="1"/>
      <dgm:spPr/>
      <dgm:t>
        <a:bodyPr/>
        <a:lstStyle/>
        <a:p>
          <a:r>
            <a:rPr lang="en-US" sz="1600" dirty="0"/>
            <a:t>Incident Categories: The datasets classify incidents into several categories, such as Assault with Serious Physical Injury, Burglary, and Criminal Mischief. Each category has a corresponding count of incidents for the academic year.</a:t>
          </a:r>
          <a:br>
            <a:rPr lang="en-US" sz="1600" dirty="0"/>
          </a:br>
          <a:endParaRPr lang="en-US" sz="1600" dirty="0"/>
        </a:p>
      </dgm:t>
    </dgm:pt>
    <dgm:pt modelId="{49B13D38-0E5A-43C7-874C-9B628DCDD65C}" type="parTrans" cxnId="{E7B54070-9B43-45A0-9879-2FE012B10A20}">
      <dgm:prSet/>
      <dgm:spPr/>
      <dgm:t>
        <a:bodyPr/>
        <a:lstStyle/>
        <a:p>
          <a:endParaRPr lang="en-US"/>
        </a:p>
      </dgm:t>
    </dgm:pt>
    <dgm:pt modelId="{5540E699-F232-4E13-BE44-6E8021528D60}" type="sibTrans" cxnId="{E7B54070-9B43-45A0-9879-2FE012B10A20}">
      <dgm:prSet/>
      <dgm:spPr/>
      <dgm:t>
        <a:bodyPr/>
        <a:lstStyle/>
        <a:p>
          <a:endParaRPr lang="en-US"/>
        </a:p>
      </dgm:t>
    </dgm:pt>
    <dgm:pt modelId="{F1F584B9-7F72-ED4A-9672-52F482134974}">
      <dgm:prSet custT="1"/>
      <dgm:spPr/>
      <dgm:t>
        <a:bodyPr/>
        <a:lstStyle/>
        <a:p>
          <a:endParaRPr lang="en-US" sz="1600" dirty="0"/>
        </a:p>
      </dgm:t>
    </dgm:pt>
    <dgm:pt modelId="{6066703C-9384-F842-8BF9-32A5CD150893}" type="parTrans" cxnId="{098983A4-E55E-0742-8DAB-C1554B7C2D20}">
      <dgm:prSet/>
      <dgm:spPr/>
      <dgm:t>
        <a:bodyPr/>
        <a:lstStyle/>
        <a:p>
          <a:endParaRPr lang="en-US"/>
        </a:p>
      </dgm:t>
    </dgm:pt>
    <dgm:pt modelId="{451631A9-1420-EA4E-AAEB-9515FF51FC37}" type="sibTrans" cxnId="{098983A4-E55E-0742-8DAB-C1554B7C2D20}">
      <dgm:prSet/>
      <dgm:spPr/>
      <dgm:t>
        <a:bodyPr/>
        <a:lstStyle/>
        <a:p>
          <a:endParaRPr lang="en-US"/>
        </a:p>
      </dgm:t>
    </dgm:pt>
    <dgm:pt modelId="{D9523324-C712-C54B-936C-C6991A48C8D5}" type="pres">
      <dgm:prSet presAssocID="{327C703A-154C-485A-8AD5-7A9E69511D56}" presName="Name0" presStyleCnt="0">
        <dgm:presLayoutVars>
          <dgm:dir/>
          <dgm:animLvl val="lvl"/>
          <dgm:resizeHandles val="exact"/>
        </dgm:presLayoutVars>
      </dgm:prSet>
      <dgm:spPr/>
    </dgm:pt>
    <dgm:pt modelId="{A4A30C6C-DD6B-7748-BD0C-73B80A6730C9}" type="pres">
      <dgm:prSet presAssocID="{584F96AB-58CE-4A48-904A-5CB335998D4A}" presName="linNode" presStyleCnt="0"/>
      <dgm:spPr/>
    </dgm:pt>
    <dgm:pt modelId="{AF90BE5C-77A8-D045-BCE3-55E4A0CE5C5E}" type="pres">
      <dgm:prSet presAssocID="{584F96AB-58CE-4A48-904A-5CB335998D4A}" presName="parentText" presStyleLbl="node1" presStyleIdx="0" presStyleCnt="4" custScaleX="277778">
        <dgm:presLayoutVars>
          <dgm:chMax val="1"/>
          <dgm:bulletEnabled val="1"/>
        </dgm:presLayoutVars>
      </dgm:prSet>
      <dgm:spPr/>
    </dgm:pt>
    <dgm:pt modelId="{CEAF0582-95E4-914F-A307-634F17B6DF89}" type="pres">
      <dgm:prSet presAssocID="{F53C2E5A-1472-436D-9B2A-CD4E64B6260B}" presName="sp" presStyleCnt="0"/>
      <dgm:spPr/>
    </dgm:pt>
    <dgm:pt modelId="{DD17CFD3-AF30-C14E-A136-B1C0CEFBC82F}" type="pres">
      <dgm:prSet presAssocID="{52842759-99CE-4091-A6ED-63209B246046}" presName="linNode" presStyleCnt="0"/>
      <dgm:spPr/>
    </dgm:pt>
    <dgm:pt modelId="{F1E321DF-BBB9-BB44-8B8B-37924457E73E}" type="pres">
      <dgm:prSet presAssocID="{52842759-99CE-4091-A6ED-63209B246046}" presName="parentText" presStyleLbl="node1" presStyleIdx="1" presStyleCnt="4" custScaleX="57351" custScaleY="42759">
        <dgm:presLayoutVars>
          <dgm:chMax val="1"/>
          <dgm:bulletEnabled val="1"/>
        </dgm:presLayoutVars>
      </dgm:prSet>
      <dgm:spPr/>
    </dgm:pt>
    <dgm:pt modelId="{79BA898E-9667-D746-AEEF-09B1FCE9D9D4}" type="pres">
      <dgm:prSet presAssocID="{52842759-99CE-4091-A6ED-63209B246046}" presName="descendantText" presStyleLbl="alignAccFollowNode1" presStyleIdx="0" presStyleCnt="3" custScaleX="135226" custScaleY="57635" custLinFactNeighborX="68" custLinFactNeighborY="66">
        <dgm:presLayoutVars>
          <dgm:bulletEnabled val="1"/>
        </dgm:presLayoutVars>
      </dgm:prSet>
      <dgm:spPr/>
    </dgm:pt>
    <dgm:pt modelId="{F786F393-16AA-9749-9257-54CCA55D2955}" type="pres">
      <dgm:prSet presAssocID="{F7EF1166-866A-45BC-8153-286FD3E0273E}" presName="sp" presStyleCnt="0"/>
      <dgm:spPr/>
    </dgm:pt>
    <dgm:pt modelId="{54C5ECA7-6BFF-754C-9EC5-E0E716702476}" type="pres">
      <dgm:prSet presAssocID="{7ADB4FC9-DAFB-48BA-B0CA-714FE12A7694}" presName="linNode" presStyleCnt="0"/>
      <dgm:spPr/>
    </dgm:pt>
    <dgm:pt modelId="{FEF81DD1-6306-704A-8694-FCF3CF9B2F87}" type="pres">
      <dgm:prSet presAssocID="{7ADB4FC9-DAFB-48BA-B0CA-714FE12A7694}" presName="parentText" presStyleLbl="node1" presStyleIdx="2" presStyleCnt="4" custScaleX="54725" custScaleY="45000" custLinFactNeighborX="-336" custLinFactNeighborY="1518">
        <dgm:presLayoutVars>
          <dgm:chMax val="1"/>
          <dgm:bulletEnabled val="1"/>
        </dgm:presLayoutVars>
      </dgm:prSet>
      <dgm:spPr/>
    </dgm:pt>
    <dgm:pt modelId="{EC70ECD2-2D5F-A244-9FE9-F15D2FC09C23}" type="pres">
      <dgm:prSet presAssocID="{7ADB4FC9-DAFB-48BA-B0CA-714FE12A7694}" presName="descendantText" presStyleLbl="alignAccFollowNode1" presStyleIdx="1" presStyleCnt="3" custScaleX="129349" custScaleY="58308">
        <dgm:presLayoutVars>
          <dgm:bulletEnabled val="1"/>
        </dgm:presLayoutVars>
      </dgm:prSet>
      <dgm:spPr/>
    </dgm:pt>
    <dgm:pt modelId="{A3BA13BD-F3F2-C747-B408-404513A364D4}" type="pres">
      <dgm:prSet presAssocID="{71DA7C64-FE0D-4850-BDCF-6A9C8181F3EB}" presName="sp" presStyleCnt="0"/>
      <dgm:spPr/>
    </dgm:pt>
    <dgm:pt modelId="{278AF930-D3D1-9643-9C67-E3D9CDDAA5BD}" type="pres">
      <dgm:prSet presAssocID="{113ABE30-C2D9-4B7E-8B6F-C391EE7AC314}" presName="linNode" presStyleCnt="0"/>
      <dgm:spPr/>
    </dgm:pt>
    <dgm:pt modelId="{12BFC0A5-D5FE-414B-9D68-CD58DBB266E1}" type="pres">
      <dgm:prSet presAssocID="{113ABE30-C2D9-4B7E-8B6F-C391EE7AC314}" presName="parentText" presStyleLbl="node1" presStyleIdx="3" presStyleCnt="4" custScaleX="53568" custScaleY="69296">
        <dgm:presLayoutVars>
          <dgm:chMax val="1"/>
          <dgm:bulletEnabled val="1"/>
        </dgm:presLayoutVars>
      </dgm:prSet>
      <dgm:spPr/>
    </dgm:pt>
    <dgm:pt modelId="{C3FFD67B-CD1A-8D41-86F9-E0BCBD2A37DF}" type="pres">
      <dgm:prSet presAssocID="{113ABE30-C2D9-4B7E-8B6F-C391EE7AC314}" presName="descendantText" presStyleLbl="alignAccFollowNode1" presStyleIdx="2" presStyleCnt="3" custScaleX="125710" custScaleY="89913" custLinFactNeighborX="15020" custLinFactNeighborY="2138">
        <dgm:presLayoutVars>
          <dgm:bulletEnabled val="1"/>
        </dgm:presLayoutVars>
      </dgm:prSet>
      <dgm:spPr/>
    </dgm:pt>
  </dgm:ptLst>
  <dgm:cxnLst>
    <dgm:cxn modelId="{A3BC8010-C00F-4D61-85C2-EA844B9FD7C0}" srcId="{7ADB4FC9-DAFB-48BA-B0CA-714FE12A7694}" destId="{251BCEEF-5953-4A72-803C-3A9EF5008907}" srcOrd="1" destOrd="0" parTransId="{05D0296B-939B-4090-BAB6-E52B12FA9E9A}" sibTransId="{35BBA0F3-0726-4B99-ADB7-DC6CD82F7B3E}"/>
    <dgm:cxn modelId="{4C996136-1C36-452D-805F-96504051B010}" srcId="{327C703A-154C-485A-8AD5-7A9E69511D56}" destId="{584F96AB-58CE-4A48-904A-5CB335998D4A}" srcOrd="0" destOrd="0" parTransId="{678BDF17-34C5-4F81-9FD2-BE992A6177DC}" sibTransId="{F53C2E5A-1472-436D-9B2A-CD4E64B6260B}"/>
    <dgm:cxn modelId="{90AAC738-FCCE-F346-A64F-C311F95BE3A2}" type="presOf" srcId="{9B456D4B-0233-4DC6-943F-7B62CF7C2F36}" destId="{79BA898E-9667-D746-AEEF-09B1FCE9D9D4}" srcOrd="0" destOrd="0" presId="urn:microsoft.com/office/officeart/2005/8/layout/vList5"/>
    <dgm:cxn modelId="{93DB7E3C-E80F-3C43-B7B3-C23B844D835D}" type="presOf" srcId="{B34F8DC9-4C55-406D-ABAF-936F2C7F6A95}" destId="{C3FFD67B-CD1A-8D41-86F9-E0BCBD2A37DF}" srcOrd="0" destOrd="1" presId="urn:microsoft.com/office/officeart/2005/8/layout/vList5"/>
    <dgm:cxn modelId="{50AB4556-657F-E349-8B7E-59126F715022}" type="presOf" srcId="{113ABE30-C2D9-4B7E-8B6F-C391EE7AC314}" destId="{12BFC0A5-D5FE-414B-9D68-CD58DBB266E1}" srcOrd="0" destOrd="0" presId="urn:microsoft.com/office/officeart/2005/8/layout/vList5"/>
    <dgm:cxn modelId="{015CAA5A-1C44-4661-B7E2-1040FBFD16A2}" srcId="{113ABE30-C2D9-4B7E-8B6F-C391EE7AC314}" destId="{B34F8DC9-4C55-406D-ABAF-936F2C7F6A95}" srcOrd="1" destOrd="0" parTransId="{77229D8A-8CCC-45C1-B282-3771BCCCA1EE}" sibTransId="{FB5801F4-2D53-4A16-81EC-03E291B6FFF2}"/>
    <dgm:cxn modelId="{0C33D05E-6A3E-48A8-9B29-0533DC1C0A39}" srcId="{52842759-99CE-4091-A6ED-63209B246046}" destId="{9B456D4B-0233-4DC6-943F-7B62CF7C2F36}" srcOrd="0" destOrd="0" parTransId="{3153135A-2FB4-41DF-A292-BCCFE0BFBE71}" sibTransId="{0BB6FDE7-0B0E-4C68-B964-FEB306AC15F2}"/>
    <dgm:cxn modelId="{B411B362-589F-4866-A96C-0AE66236DE90}" srcId="{7ADB4FC9-DAFB-48BA-B0CA-714FE12A7694}" destId="{6EBBD980-502F-4987-A0B2-91CAA1979DAB}" srcOrd="0" destOrd="0" parTransId="{CB2ABCE6-DC68-4ACC-8068-9F8727ADA3C4}" sibTransId="{8C7182DE-7E9F-40E4-B524-AC4FBB0FEEA9}"/>
    <dgm:cxn modelId="{6E914569-943C-A44B-B531-85E3F7FE3AFB}" type="presOf" srcId="{F1F584B9-7F72-ED4A-9672-52F482134974}" destId="{C3FFD67B-CD1A-8D41-86F9-E0BCBD2A37DF}" srcOrd="0" destOrd="0" presId="urn:microsoft.com/office/officeart/2005/8/layout/vList5"/>
    <dgm:cxn modelId="{E7B54070-9B43-45A0-9879-2FE012B10A20}" srcId="{113ABE30-C2D9-4B7E-8B6F-C391EE7AC314}" destId="{2CBE6072-3D77-4CC0-B4BD-6C835A4DF936}" srcOrd="2" destOrd="0" parTransId="{49B13D38-0E5A-43C7-874C-9B628DCDD65C}" sibTransId="{5540E699-F232-4E13-BE44-6E8021528D60}"/>
    <dgm:cxn modelId="{40206A7A-C923-AE4F-9BD5-9FFBB2C26698}" type="presOf" srcId="{7ADB4FC9-DAFB-48BA-B0CA-714FE12A7694}" destId="{FEF81DD1-6306-704A-8694-FCF3CF9B2F87}" srcOrd="0" destOrd="0" presId="urn:microsoft.com/office/officeart/2005/8/layout/vList5"/>
    <dgm:cxn modelId="{68D59497-3D7D-4DB6-A826-F0436CAD039E}" srcId="{327C703A-154C-485A-8AD5-7A9E69511D56}" destId="{7ADB4FC9-DAFB-48BA-B0CA-714FE12A7694}" srcOrd="2" destOrd="0" parTransId="{199308E8-CFC7-4CF8-B6CE-ABA51EBE9FAF}" sibTransId="{71DA7C64-FE0D-4850-BDCF-6A9C8181F3EB}"/>
    <dgm:cxn modelId="{BFEDA197-BE59-0F45-A57E-8FACFA0378F5}" type="presOf" srcId="{52842759-99CE-4091-A6ED-63209B246046}" destId="{F1E321DF-BBB9-BB44-8B8B-37924457E73E}" srcOrd="0" destOrd="0" presId="urn:microsoft.com/office/officeart/2005/8/layout/vList5"/>
    <dgm:cxn modelId="{8E19C09B-7F5A-433D-8815-712BB0597715}" srcId="{327C703A-154C-485A-8AD5-7A9E69511D56}" destId="{113ABE30-C2D9-4B7E-8B6F-C391EE7AC314}" srcOrd="3" destOrd="0" parTransId="{E13C00E8-78E4-44FD-8797-B9A7EAC3163D}" sibTransId="{54EED85C-B47B-4A78-B797-2A10017BD733}"/>
    <dgm:cxn modelId="{79E4CC9D-9214-0644-8747-A9BBCC8DBE18}" type="presOf" srcId="{327C703A-154C-485A-8AD5-7A9E69511D56}" destId="{D9523324-C712-C54B-936C-C6991A48C8D5}" srcOrd="0" destOrd="0" presId="urn:microsoft.com/office/officeart/2005/8/layout/vList5"/>
    <dgm:cxn modelId="{098983A4-E55E-0742-8DAB-C1554B7C2D20}" srcId="{113ABE30-C2D9-4B7E-8B6F-C391EE7AC314}" destId="{F1F584B9-7F72-ED4A-9672-52F482134974}" srcOrd="0" destOrd="0" parTransId="{6066703C-9384-F842-8BF9-32A5CD150893}" sibTransId="{451631A9-1420-EA4E-AAEB-9515FF51FC37}"/>
    <dgm:cxn modelId="{19CFF8A8-CF80-F74B-A4E3-2E080A0A1A29}" type="presOf" srcId="{251BCEEF-5953-4A72-803C-3A9EF5008907}" destId="{EC70ECD2-2D5F-A244-9FE9-F15D2FC09C23}" srcOrd="0" destOrd="1" presId="urn:microsoft.com/office/officeart/2005/8/layout/vList5"/>
    <dgm:cxn modelId="{A8575FB1-3694-3443-B0F2-97D49459CF89}" type="presOf" srcId="{584F96AB-58CE-4A48-904A-5CB335998D4A}" destId="{AF90BE5C-77A8-D045-BCE3-55E4A0CE5C5E}" srcOrd="0" destOrd="0" presId="urn:microsoft.com/office/officeart/2005/8/layout/vList5"/>
    <dgm:cxn modelId="{03C247C5-81F6-4A31-82C7-A6F120621700}" srcId="{327C703A-154C-485A-8AD5-7A9E69511D56}" destId="{52842759-99CE-4091-A6ED-63209B246046}" srcOrd="1" destOrd="0" parTransId="{DF5372AE-818B-4607-9838-6C6BF0A2807D}" sibTransId="{F7EF1166-866A-45BC-8153-286FD3E0273E}"/>
    <dgm:cxn modelId="{708FADEF-FBC0-6F44-A571-BCFDCFCF860A}" type="presOf" srcId="{2CBE6072-3D77-4CC0-B4BD-6C835A4DF936}" destId="{C3FFD67B-CD1A-8D41-86F9-E0BCBD2A37DF}" srcOrd="0" destOrd="2" presId="urn:microsoft.com/office/officeart/2005/8/layout/vList5"/>
    <dgm:cxn modelId="{951F4DF7-82D8-F74A-8758-77C6387EBA9A}" type="presOf" srcId="{6EBBD980-502F-4987-A0B2-91CAA1979DAB}" destId="{EC70ECD2-2D5F-A244-9FE9-F15D2FC09C23}" srcOrd="0" destOrd="0" presId="urn:microsoft.com/office/officeart/2005/8/layout/vList5"/>
    <dgm:cxn modelId="{C7E4D09E-7E1A-F940-B50B-2A06452B1A41}" type="presParOf" srcId="{D9523324-C712-C54B-936C-C6991A48C8D5}" destId="{A4A30C6C-DD6B-7748-BD0C-73B80A6730C9}" srcOrd="0" destOrd="0" presId="urn:microsoft.com/office/officeart/2005/8/layout/vList5"/>
    <dgm:cxn modelId="{B94AB301-9172-5342-890B-5F0DFF7BEEB9}" type="presParOf" srcId="{A4A30C6C-DD6B-7748-BD0C-73B80A6730C9}" destId="{AF90BE5C-77A8-D045-BCE3-55E4A0CE5C5E}" srcOrd="0" destOrd="0" presId="urn:microsoft.com/office/officeart/2005/8/layout/vList5"/>
    <dgm:cxn modelId="{6917DFDC-D75D-E34C-870D-A119FC921B05}" type="presParOf" srcId="{D9523324-C712-C54B-936C-C6991A48C8D5}" destId="{CEAF0582-95E4-914F-A307-634F17B6DF89}" srcOrd="1" destOrd="0" presId="urn:microsoft.com/office/officeart/2005/8/layout/vList5"/>
    <dgm:cxn modelId="{F6BE5858-1A64-EB4A-B422-533E7C832478}" type="presParOf" srcId="{D9523324-C712-C54B-936C-C6991A48C8D5}" destId="{DD17CFD3-AF30-C14E-A136-B1C0CEFBC82F}" srcOrd="2" destOrd="0" presId="urn:microsoft.com/office/officeart/2005/8/layout/vList5"/>
    <dgm:cxn modelId="{97BE9568-6E32-B748-AB93-40B3AC6F3378}" type="presParOf" srcId="{DD17CFD3-AF30-C14E-A136-B1C0CEFBC82F}" destId="{F1E321DF-BBB9-BB44-8B8B-37924457E73E}" srcOrd="0" destOrd="0" presId="urn:microsoft.com/office/officeart/2005/8/layout/vList5"/>
    <dgm:cxn modelId="{3592EF58-BA19-3443-96BA-9371E9AAB08A}" type="presParOf" srcId="{DD17CFD3-AF30-C14E-A136-B1C0CEFBC82F}" destId="{79BA898E-9667-D746-AEEF-09B1FCE9D9D4}" srcOrd="1" destOrd="0" presId="urn:microsoft.com/office/officeart/2005/8/layout/vList5"/>
    <dgm:cxn modelId="{691993A2-4DF3-8E40-AC26-6EF330E92B52}" type="presParOf" srcId="{D9523324-C712-C54B-936C-C6991A48C8D5}" destId="{F786F393-16AA-9749-9257-54CCA55D2955}" srcOrd="3" destOrd="0" presId="urn:microsoft.com/office/officeart/2005/8/layout/vList5"/>
    <dgm:cxn modelId="{8E831A46-3416-ED4E-8A6D-266AB58DCCB0}" type="presParOf" srcId="{D9523324-C712-C54B-936C-C6991A48C8D5}" destId="{54C5ECA7-6BFF-754C-9EC5-E0E716702476}" srcOrd="4" destOrd="0" presId="urn:microsoft.com/office/officeart/2005/8/layout/vList5"/>
    <dgm:cxn modelId="{06EFD7E5-B0D4-EF46-A569-70E52C400438}" type="presParOf" srcId="{54C5ECA7-6BFF-754C-9EC5-E0E716702476}" destId="{FEF81DD1-6306-704A-8694-FCF3CF9B2F87}" srcOrd="0" destOrd="0" presId="urn:microsoft.com/office/officeart/2005/8/layout/vList5"/>
    <dgm:cxn modelId="{4007AF2D-1314-F44A-907D-150911F1D57B}" type="presParOf" srcId="{54C5ECA7-6BFF-754C-9EC5-E0E716702476}" destId="{EC70ECD2-2D5F-A244-9FE9-F15D2FC09C23}" srcOrd="1" destOrd="0" presId="urn:microsoft.com/office/officeart/2005/8/layout/vList5"/>
    <dgm:cxn modelId="{0E4B7871-622C-6B4C-BC0B-860A01E18F39}" type="presParOf" srcId="{D9523324-C712-C54B-936C-C6991A48C8D5}" destId="{A3BA13BD-F3F2-C747-B408-404513A364D4}" srcOrd="5" destOrd="0" presId="urn:microsoft.com/office/officeart/2005/8/layout/vList5"/>
    <dgm:cxn modelId="{4A79D4D0-B090-354E-BEB6-B0B8679AAC23}" type="presParOf" srcId="{D9523324-C712-C54B-936C-C6991A48C8D5}" destId="{278AF930-D3D1-9643-9C67-E3D9CDDAA5BD}" srcOrd="6" destOrd="0" presId="urn:microsoft.com/office/officeart/2005/8/layout/vList5"/>
    <dgm:cxn modelId="{7D9D28C8-0588-C241-A705-496FFAD38942}" type="presParOf" srcId="{278AF930-D3D1-9643-9C67-E3D9CDDAA5BD}" destId="{12BFC0A5-D5FE-414B-9D68-CD58DBB266E1}" srcOrd="0" destOrd="0" presId="urn:microsoft.com/office/officeart/2005/8/layout/vList5"/>
    <dgm:cxn modelId="{393BE956-2D70-E44B-BAB1-34DF1D37441D}" type="presParOf" srcId="{278AF930-D3D1-9643-9C67-E3D9CDDAA5BD}" destId="{C3FFD67B-CD1A-8D41-86F9-E0BCBD2A37D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B4F45-83E6-8145-86A5-2090C4A877A1}">
      <dsp:nvSpPr>
        <dsp:cNvPr id="0" name=""/>
        <dsp:cNvSpPr/>
      </dsp:nvSpPr>
      <dsp:spPr>
        <a:xfrm>
          <a:off x="0" y="166502"/>
          <a:ext cx="10515600" cy="635602"/>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School safety has become a top priority in public education due to incidents like school violence.</a:t>
          </a:r>
        </a:p>
      </dsp:txBody>
      <dsp:txXfrm>
        <a:off x="31028" y="197530"/>
        <a:ext cx="10453544" cy="573546"/>
      </dsp:txXfrm>
    </dsp:sp>
    <dsp:sp modelId="{4F9D9BB0-186A-1E4F-8FA6-65B2CDE76257}">
      <dsp:nvSpPr>
        <dsp:cNvPr id="0" name=""/>
        <dsp:cNvSpPr/>
      </dsp:nvSpPr>
      <dsp:spPr>
        <a:xfrm>
          <a:off x="0" y="848185"/>
          <a:ext cx="10515600" cy="635602"/>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Nearly 7,000 school safety events were recorded in NYC public schools in 2009-10.</a:t>
          </a:r>
        </a:p>
      </dsp:txBody>
      <dsp:txXfrm>
        <a:off x="31028" y="879213"/>
        <a:ext cx="10453544" cy="573546"/>
      </dsp:txXfrm>
    </dsp:sp>
    <dsp:sp modelId="{C6061E7F-6128-DC49-ADC5-546AA254D863}">
      <dsp:nvSpPr>
        <dsp:cNvPr id="0" name=""/>
        <dsp:cNvSpPr/>
      </dsp:nvSpPr>
      <dsp:spPr>
        <a:xfrm>
          <a:off x="0" y="1529867"/>
          <a:ext cx="10515600" cy="635602"/>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VADIR incidents encompass a wide range of occurrences, including violent or disruptive behavior, drug and weapon possession, and other offenses that affect the safety and well-being of students and staff in New York City public schools.</a:t>
          </a:r>
        </a:p>
      </dsp:txBody>
      <dsp:txXfrm>
        <a:off x="31028" y="1560895"/>
        <a:ext cx="10453544" cy="573546"/>
      </dsp:txXfrm>
    </dsp:sp>
    <dsp:sp modelId="{07309FC1-3ED0-4547-8C57-98DC05AC8A47}">
      <dsp:nvSpPr>
        <dsp:cNvPr id="0" name=""/>
        <dsp:cNvSpPr/>
      </dsp:nvSpPr>
      <dsp:spPr>
        <a:xfrm>
          <a:off x="0" y="2211550"/>
          <a:ext cx="10515600" cy="635602"/>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Understanding trends and patterns in these events is important to create effective prevention measures.</a:t>
          </a:r>
        </a:p>
      </dsp:txBody>
      <dsp:txXfrm>
        <a:off x="31028" y="2242578"/>
        <a:ext cx="10453544" cy="573546"/>
      </dsp:txXfrm>
    </dsp:sp>
    <dsp:sp modelId="{E15CB3DF-D212-5F4B-8315-ACA68B16ABC4}">
      <dsp:nvSpPr>
        <dsp:cNvPr id="0" name=""/>
        <dsp:cNvSpPr/>
      </dsp:nvSpPr>
      <dsp:spPr>
        <a:xfrm>
          <a:off x="0" y="2893232"/>
          <a:ext cx="10515600" cy="635602"/>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This analysis examines VADIR INCIDENTS data from NYC Dept. of Ed. for 2009-10 to 2011-12. (2009-2010, 2010-2011, and 2011-2012)</a:t>
          </a:r>
        </a:p>
      </dsp:txBody>
      <dsp:txXfrm>
        <a:off x="31028" y="2924260"/>
        <a:ext cx="10453544" cy="573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0FB64-D414-694A-BB12-BC0D2F817E6F}">
      <dsp:nvSpPr>
        <dsp:cNvPr id="0" name=""/>
        <dsp:cNvSpPr/>
      </dsp:nvSpPr>
      <dsp:spPr>
        <a:xfrm>
          <a:off x="0" y="25059"/>
          <a:ext cx="10515600" cy="1174753"/>
        </a:xfrm>
        <a:prstGeom prst="roundRect">
          <a:avLst/>
        </a:prstGeom>
        <a:solidFill>
          <a:schemeClr val="tx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Understanding the patterns and trends in VADIR incidents is crucial for creating a safe and nurturing learning environment for NYC public schools.</a:t>
          </a:r>
        </a:p>
      </dsp:txBody>
      <dsp:txXfrm>
        <a:off x="57347" y="82406"/>
        <a:ext cx="10400906" cy="1060059"/>
      </dsp:txXfrm>
    </dsp:sp>
    <dsp:sp modelId="{00167B74-383E-BD4B-8733-E963FE39A74D}">
      <dsp:nvSpPr>
        <dsp:cNvPr id="0" name=""/>
        <dsp:cNvSpPr/>
      </dsp:nvSpPr>
      <dsp:spPr>
        <a:xfrm>
          <a:off x="0" y="1260292"/>
          <a:ext cx="10515600" cy="1174753"/>
        </a:xfrm>
        <a:prstGeom prst="roundRect">
          <a:avLst/>
        </a:prstGeom>
        <a:solidFill>
          <a:schemeClr val="tx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To identify any discrepancies or patterns among school years, neighborhoods and grade organization.</a:t>
          </a:r>
        </a:p>
      </dsp:txBody>
      <dsp:txXfrm>
        <a:off x="57347" y="1317639"/>
        <a:ext cx="10400906" cy="1060059"/>
      </dsp:txXfrm>
    </dsp:sp>
    <dsp:sp modelId="{C18097E6-2A75-D545-AC04-D0ECD7B4D6AB}">
      <dsp:nvSpPr>
        <dsp:cNvPr id="0" name=""/>
        <dsp:cNvSpPr/>
      </dsp:nvSpPr>
      <dsp:spPr>
        <a:xfrm>
          <a:off x="0" y="2495525"/>
          <a:ext cx="10515600" cy="1174753"/>
        </a:xfrm>
        <a:prstGeom prst="roundRect">
          <a:avLst/>
        </a:prstGeom>
        <a:solidFill>
          <a:schemeClr val="tx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Analyzing this data can help identify areas of concern, evaluate the effectiveness of existing policies, and inform decisions on resource allocation for prevention and intervention programs.</a:t>
          </a:r>
        </a:p>
      </dsp:txBody>
      <dsp:txXfrm>
        <a:off x="57347" y="2552872"/>
        <a:ext cx="10400906" cy="10600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0BE5C-77A8-D045-BCE3-55E4A0CE5C5E}">
      <dsp:nvSpPr>
        <dsp:cNvPr id="0" name=""/>
        <dsp:cNvSpPr/>
      </dsp:nvSpPr>
      <dsp:spPr>
        <a:xfrm>
          <a:off x="894" y="872"/>
          <a:ext cx="10095261" cy="1805647"/>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The datasets used in this analysis are from 2 sources via Data.gov and Nyc OpenData in CSV and WebAPI format.</a:t>
          </a:r>
        </a:p>
      </dsp:txBody>
      <dsp:txXfrm>
        <a:off x="89038" y="89016"/>
        <a:ext cx="9918973" cy="1629359"/>
      </dsp:txXfrm>
    </dsp:sp>
    <dsp:sp modelId="{79BA898E-9667-D746-AEEF-09B1FCE9D9D4}">
      <dsp:nvSpPr>
        <dsp:cNvPr id="0" name=""/>
        <dsp:cNvSpPr/>
      </dsp:nvSpPr>
      <dsp:spPr>
        <a:xfrm rot="5400000">
          <a:off x="5610758" y="-1764045"/>
          <a:ext cx="832547" cy="815614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a:t>Data.gov</a:t>
          </a:r>
          <a:r>
            <a:rPr lang="en-US" sz="1600" kern="1200" dirty="0"/>
            <a:t>: 2009-2010 VADIR INCIDENTS</a:t>
          </a:r>
        </a:p>
      </dsp:txBody>
      <dsp:txXfrm rot="-5400000">
        <a:off x="1948957" y="1938398"/>
        <a:ext cx="8115507" cy="751263"/>
      </dsp:txXfrm>
    </dsp:sp>
    <dsp:sp modelId="{F1E321DF-BBB9-BB44-8B8B-37924457E73E}">
      <dsp:nvSpPr>
        <dsp:cNvPr id="0" name=""/>
        <dsp:cNvSpPr/>
      </dsp:nvSpPr>
      <dsp:spPr>
        <a:xfrm>
          <a:off x="894" y="1927037"/>
          <a:ext cx="1945756" cy="772076"/>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CSV file</a:t>
          </a:r>
        </a:p>
      </dsp:txBody>
      <dsp:txXfrm>
        <a:off x="38584" y="1964727"/>
        <a:ext cx="1870376" cy="696696"/>
      </dsp:txXfrm>
    </dsp:sp>
    <dsp:sp modelId="{EC70ECD2-2D5F-A244-9FE9-F15D2FC09C23}">
      <dsp:nvSpPr>
        <dsp:cNvPr id="0" name=""/>
        <dsp:cNvSpPr/>
      </dsp:nvSpPr>
      <dsp:spPr>
        <a:xfrm rot="5400000">
          <a:off x="5602529" y="-839797"/>
          <a:ext cx="842269" cy="816112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a:t>Nyc</a:t>
          </a:r>
          <a:r>
            <a:rPr lang="en-US" sz="1400" kern="1200" dirty="0"/>
            <a:t> </a:t>
          </a:r>
          <a:r>
            <a:rPr lang="en-US" sz="1400" kern="1200" dirty="0" err="1"/>
            <a:t>OpenData</a:t>
          </a:r>
          <a:r>
            <a:rPr lang="en-US" sz="1400" kern="1200" dirty="0"/>
            <a:t>: 2010-2011 VADIR INCIDENTS - </a:t>
          </a:r>
          <a:r>
            <a:rPr lang="en-US" sz="1400" kern="1200" dirty="0" err="1"/>
            <a:t>WebAPI</a:t>
          </a:r>
          <a:endParaRPr lang="en-US" sz="1400" kern="1200" dirty="0"/>
        </a:p>
        <a:p>
          <a:pPr marL="114300" lvl="1" indent="-114300" algn="l" defTabSz="622300">
            <a:lnSpc>
              <a:spcPct val="90000"/>
            </a:lnSpc>
            <a:spcBef>
              <a:spcPct val="0"/>
            </a:spcBef>
            <a:spcAft>
              <a:spcPct val="15000"/>
            </a:spcAft>
            <a:buChar char="•"/>
          </a:pPr>
          <a:r>
            <a:rPr lang="en-US" sz="1400" kern="1200" dirty="0" err="1"/>
            <a:t>Nyc</a:t>
          </a:r>
          <a:r>
            <a:rPr lang="en-US" sz="1400" kern="1200" dirty="0"/>
            <a:t> </a:t>
          </a:r>
          <a:r>
            <a:rPr lang="en-US" sz="1400" kern="1200" dirty="0" err="1"/>
            <a:t>OpenData</a:t>
          </a:r>
          <a:r>
            <a:rPr lang="en-US" sz="1400" kern="1200" dirty="0"/>
            <a:t>: 2011-2012 VADIR INCIDENTS – </a:t>
          </a:r>
          <a:r>
            <a:rPr lang="en-US" sz="1400" kern="1200" dirty="0" err="1"/>
            <a:t>WebAPI</a:t>
          </a:r>
          <a:endParaRPr lang="en-US" sz="1400" kern="1200" dirty="0"/>
        </a:p>
      </dsp:txBody>
      <dsp:txXfrm rot="-5400000">
        <a:off x="1943100" y="2860748"/>
        <a:ext cx="8120011" cy="760037"/>
      </dsp:txXfrm>
    </dsp:sp>
    <dsp:sp modelId="{FEF81DD1-6306-704A-8694-FCF3CF9B2F87}">
      <dsp:nvSpPr>
        <dsp:cNvPr id="0" name=""/>
        <dsp:cNvSpPr/>
      </dsp:nvSpPr>
      <dsp:spPr>
        <a:xfrm>
          <a:off x="0" y="2861905"/>
          <a:ext cx="1942206" cy="812541"/>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WebAPI</a:t>
          </a:r>
        </a:p>
      </dsp:txBody>
      <dsp:txXfrm>
        <a:off x="39665" y="2901570"/>
        <a:ext cx="1862876" cy="733211"/>
      </dsp:txXfrm>
    </dsp:sp>
    <dsp:sp modelId="{C3FFD67B-CD1A-8D41-86F9-E0BCBD2A37DF}">
      <dsp:nvSpPr>
        <dsp:cNvPr id="0" name=""/>
        <dsp:cNvSpPr/>
      </dsp:nvSpPr>
      <dsp:spPr>
        <a:xfrm rot="5400000">
          <a:off x="5390709" y="337452"/>
          <a:ext cx="1298809" cy="813001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School Information: Each dataset contains the unique identifier (BEDS Code) and name of the schools, as well as the district and borough they are located in.</a:t>
          </a:r>
        </a:p>
        <a:p>
          <a:pPr marL="171450" lvl="1" indent="-171450" algn="l" defTabSz="711200">
            <a:lnSpc>
              <a:spcPct val="90000"/>
            </a:lnSpc>
            <a:spcBef>
              <a:spcPct val="0"/>
            </a:spcBef>
            <a:spcAft>
              <a:spcPct val="15000"/>
            </a:spcAft>
            <a:buChar char="•"/>
          </a:pPr>
          <a:r>
            <a:rPr lang="en-US" sz="1600" kern="1200" dirty="0"/>
            <a:t>Incident Categories: The datasets classify incidents into several categories, such as Assault with Serious Physical Injury, Burglary, and Criminal Mischief. Each category has a corresponding count of incidents for the academic year.</a:t>
          </a:r>
          <a:br>
            <a:rPr lang="en-US" sz="1600" kern="1200" dirty="0"/>
          </a:br>
          <a:endParaRPr lang="en-US" sz="1600" kern="1200" dirty="0"/>
        </a:p>
      </dsp:txBody>
      <dsp:txXfrm rot="-5400000">
        <a:off x="1975107" y="3816458"/>
        <a:ext cx="8066612" cy="1172003"/>
      </dsp:txXfrm>
    </dsp:sp>
    <dsp:sp modelId="{12BFC0A5-D5FE-414B-9D68-CD58DBB266E1}">
      <dsp:nvSpPr>
        <dsp:cNvPr id="0" name=""/>
        <dsp:cNvSpPr/>
      </dsp:nvSpPr>
      <dsp:spPr>
        <a:xfrm>
          <a:off x="894" y="3775967"/>
          <a:ext cx="1948720" cy="1251241"/>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Key features of the datasets:</a:t>
          </a:r>
          <a:br>
            <a:rPr lang="en-US" sz="2100" kern="1200" dirty="0"/>
          </a:br>
          <a:endParaRPr lang="en-US" sz="2100" kern="1200" dirty="0"/>
        </a:p>
      </dsp:txBody>
      <dsp:txXfrm>
        <a:off x="61975" y="3837048"/>
        <a:ext cx="1826558" cy="11290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5/8/23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9C5319-A54F-4947-86C2-5D37CAFB8A9F}"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8DF80-334C-B642-9118-C8AF494DC2AD}" type="slidenum">
              <a:rPr lang="en-US" smtClean="0"/>
              <a:t>‹#›</a:t>
            </a:fld>
            <a:endParaRPr lang="en-US"/>
          </a:p>
        </p:txBody>
      </p:sp>
    </p:spTree>
    <p:extLst>
      <p:ext uri="{BB962C8B-B14F-4D97-AF65-F5344CB8AC3E}">
        <p14:creationId xmlns:p14="http://schemas.microsoft.com/office/powerpoint/2010/main" val="153540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0043660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6544495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23913958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389563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665872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2688274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2205634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1431990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Pitch Deck</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5251408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0091909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4062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Pitch Deck</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2775943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688" r:id="rId13"/>
    <p:sldLayoutId id="2147483694" r:id="rId14"/>
    <p:sldLayoutId id="2147483673" r:id="rId15"/>
    <p:sldLayoutId id="2147483676" r:id="rId16"/>
    <p:sldLayoutId id="2147483699" r:id="rId17"/>
    <p:sldLayoutId id="2147483700" r:id="rId18"/>
    <p:sldLayoutId id="2147483679" r:id="rId19"/>
    <p:sldLayoutId id="2147483692" r:id="rId20"/>
    <p:sldLayoutId id="2147483696"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ata.cityofnewyork.us/Education/2010-2011-VADIR-INCIDENTS/cznr-hmrv" TargetMode="External"/><Relationship Id="rId2" Type="http://schemas.openxmlformats.org/officeDocument/2006/relationships/hyperlink" Target="https://catalog.data.gov/dataset/2009-2010-vadir-incidents/resource/ed6f5d19-e3ac-4294-86ee-d5d5cc7a2f7a" TargetMode="External"/><Relationship Id="rId1" Type="http://schemas.openxmlformats.org/officeDocument/2006/relationships/slideLayout" Target="../slideLayouts/slideLayout12.xml"/><Relationship Id="rId4" Type="http://schemas.openxmlformats.org/officeDocument/2006/relationships/hyperlink" Target="https://data.cityofnewyork.us/Education/2011-2012-VADIR-INCIDENTS/wks3-66b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72208E6-46AB-4C09-A85E-595176181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005A9E-BAF6-4F90-8B88-5F64FE2CB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238032"/>
            <a:ext cx="12192000" cy="561996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731520" y="1170432"/>
            <a:ext cx="6092859" cy="2350008"/>
          </a:xfrm>
        </p:spPr>
        <p:txBody>
          <a:bodyPr vert="horz" lIns="91440" tIns="45720" rIns="91440" bIns="45720" rtlCol="0" anchor="b">
            <a:normAutofit/>
          </a:bodyPr>
          <a:lstStyle/>
          <a:p>
            <a:r>
              <a:rPr lang="en-US" sz="4200" kern="1200">
                <a:solidFill>
                  <a:schemeClr val="tx2"/>
                </a:solidFill>
                <a:latin typeface="+mj-lt"/>
                <a:ea typeface="+mj-ea"/>
                <a:cs typeface="+mj-cs"/>
              </a:rPr>
              <a:t>NYC School Violent and Disruptive Incident Reporting (VADIR) incidents</a:t>
            </a:r>
          </a:p>
        </p:txBody>
      </p:sp>
      <p:cxnSp>
        <p:nvCxnSpPr>
          <p:cNvPr id="21" name="Straight Connector 20">
            <a:extLst>
              <a:ext uri="{FF2B5EF4-FFF2-40B4-BE49-F238E27FC236}">
                <a16:creationId xmlns:a16="http://schemas.microsoft.com/office/drawing/2014/main" id="{0ED90771-A7EF-4010-8E6D-8F03456BCD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6D7977E-294C-4E33-B807-3A291C1F0E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626265" y="1143113"/>
            <a:ext cx="338328" cy="182880"/>
            <a:chOff x="4089400" y="933450"/>
            <a:chExt cx="338328" cy="341938"/>
          </a:xfrm>
        </p:grpSpPr>
        <p:cxnSp>
          <p:nvCxnSpPr>
            <p:cNvPr id="24" name="Straight Connector 23">
              <a:extLst>
                <a:ext uri="{FF2B5EF4-FFF2-40B4-BE49-F238E27FC236}">
                  <a16:creationId xmlns:a16="http://schemas.microsoft.com/office/drawing/2014/main" id="{1FBA684A-B1BB-495C-AFAD-1D7473F00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628D3A-4C2F-4A39-821C-669AF4819E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F18977A6-B979-DCCC-5D8D-930733FFA4C6}"/>
              </a:ext>
            </a:extLst>
          </p:cNvPr>
          <p:cNvSpPr txBox="1"/>
          <p:nvPr/>
        </p:nvSpPr>
        <p:spPr>
          <a:xfrm>
            <a:off x="731520" y="3644160"/>
            <a:ext cx="6082281" cy="1853746"/>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a:solidFill>
                  <a:schemeClr val="tx2"/>
                </a:solidFill>
              </a:rPr>
              <a:t>ANALYTICAL PROGRAMMING</a:t>
            </a:r>
          </a:p>
        </p:txBody>
      </p:sp>
      <p:cxnSp>
        <p:nvCxnSpPr>
          <p:cNvPr id="27" name="Straight Connector 26">
            <a:extLst>
              <a:ext uri="{FF2B5EF4-FFF2-40B4-BE49-F238E27FC236}">
                <a16:creationId xmlns:a16="http://schemas.microsoft.com/office/drawing/2014/main" id="{EEE9BF09-C992-4659-BC9F-8C500B4885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9E3E5AA3-7C21-4815-B8E0-B8176B55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30" name="Straight Connector 29">
              <a:extLst>
                <a:ext uri="{FF2B5EF4-FFF2-40B4-BE49-F238E27FC236}">
                  <a16:creationId xmlns:a16="http://schemas.microsoft.com/office/drawing/2014/main" id="{F3ADD6BD-5DE3-4E90-85C1-5BCE092CA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C4DCB4-8B48-4FA1-9045-AE98708798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 name="Date Placeholder 3">
            <a:extLst>
              <a:ext uri="{FF2B5EF4-FFF2-40B4-BE49-F238E27FC236}">
                <a16:creationId xmlns:a16="http://schemas.microsoft.com/office/drawing/2014/main" id="{FD270E16-854C-5C20-760D-35B31D5D9340}"/>
              </a:ext>
            </a:extLst>
          </p:cNvPr>
          <p:cNvSpPr>
            <a:spLocks noGrp="1"/>
          </p:cNvSpPr>
          <p:nvPr>
            <p:ph type="dt" sz="half" idx="10"/>
          </p:nvPr>
        </p:nvSpPr>
        <p:spPr>
          <a:xfrm>
            <a:off x="0" y="6511372"/>
            <a:ext cx="2764324" cy="367937"/>
          </a:xfrm>
        </p:spPr>
        <p:txBody>
          <a:bodyPr/>
          <a:lstStyle/>
          <a:p>
            <a:pPr>
              <a:spcAft>
                <a:spcPts val="600"/>
              </a:spcAft>
            </a:pPr>
            <a:r>
              <a:rPr lang="en-US" sz="1200" kern="1200">
                <a:solidFill>
                  <a:schemeClr val="tx1">
                    <a:tint val="75000"/>
                  </a:schemeClr>
                </a:solidFill>
                <a:latin typeface="+mn-lt"/>
                <a:ea typeface="+mn-ea"/>
                <a:cs typeface="+mn-cs"/>
              </a:rPr>
              <a:t>20XX</a:t>
            </a:r>
            <a:endParaRPr lang="en-US"/>
          </a:p>
        </p:txBody>
      </p:sp>
      <p:sp>
        <p:nvSpPr>
          <p:cNvPr id="10" name="Footer Placeholder 4">
            <a:extLst>
              <a:ext uri="{FF2B5EF4-FFF2-40B4-BE49-F238E27FC236}">
                <a16:creationId xmlns:a16="http://schemas.microsoft.com/office/drawing/2014/main" id="{4620C0FF-8EA9-D4D5-53F0-D645F7046BAC}"/>
              </a:ext>
            </a:extLst>
          </p:cNvPr>
          <p:cNvSpPr>
            <a:spLocks noGrp="1"/>
          </p:cNvSpPr>
          <p:nvPr>
            <p:ph type="ftr" sz="quarter" idx="11"/>
          </p:nvPr>
        </p:nvSpPr>
        <p:spPr>
          <a:xfrm>
            <a:off x="3225045" y="6511372"/>
            <a:ext cx="4146487" cy="367937"/>
          </a:xfrm>
        </p:spPr>
        <p:txBody>
          <a:bodyPr/>
          <a:lstStyle/>
          <a:p>
            <a:pPr>
              <a:spcAft>
                <a:spcPts val="600"/>
              </a:spcAft>
            </a:pPr>
            <a:r>
              <a:rPr lang="en-US" sz="1200" kern="1200">
                <a:solidFill>
                  <a:schemeClr val="tx1">
                    <a:tint val="75000"/>
                  </a:schemeClr>
                </a:solidFill>
                <a:latin typeface="+mn-lt"/>
                <a:ea typeface="+mn-ea"/>
                <a:cs typeface="+mn-cs"/>
              </a:rPr>
              <a:t>Pitch Deck</a:t>
            </a:r>
            <a:endParaRPr lang="en-US"/>
          </a:p>
        </p:txBody>
      </p:sp>
      <p:sp>
        <p:nvSpPr>
          <p:cNvPr id="12" name="Slide Number Placeholder 5">
            <a:extLst>
              <a:ext uri="{FF2B5EF4-FFF2-40B4-BE49-F238E27FC236}">
                <a16:creationId xmlns:a16="http://schemas.microsoft.com/office/drawing/2014/main" id="{EB422A7E-FD03-E454-2347-9449EB174CC6}"/>
              </a:ext>
            </a:extLst>
          </p:cNvPr>
          <p:cNvSpPr>
            <a:spLocks noGrp="1"/>
          </p:cNvSpPr>
          <p:nvPr>
            <p:ph type="sldNum" sz="quarter" idx="12"/>
          </p:nvPr>
        </p:nvSpPr>
        <p:spPr>
          <a:xfrm>
            <a:off x="7832253" y="6511372"/>
            <a:ext cx="2764324" cy="367937"/>
          </a:xfrm>
        </p:spPr>
        <p:txBody>
          <a:bodyPr/>
          <a:lstStyle/>
          <a:p>
            <a:pPr>
              <a:spcAft>
                <a:spcPts val="600"/>
              </a:spcAft>
            </a:pPr>
            <a:fld id="{B5CEABB6-07DC-46E8-9B57-56EC44A396E5}" type="slidenum">
              <a:rPr lang="en-US" sz="1200" kern="1200">
                <a:solidFill>
                  <a:schemeClr val="tx1">
                    <a:tint val="75000"/>
                  </a:schemeClr>
                </a:solidFill>
                <a:latin typeface="+mn-lt"/>
                <a:ea typeface="+mn-ea"/>
                <a:cs typeface="+mn-cs"/>
              </a:rPr>
              <a:pPr>
                <a:spcAft>
                  <a:spcPts val="600"/>
                </a:spcAft>
              </a:pPr>
              <a:t>1</a:t>
            </a:fld>
            <a:endParaRPr lang="en-US"/>
          </a:p>
        </p:txBody>
      </p:sp>
      <p:sp>
        <p:nvSpPr>
          <p:cNvPr id="7" name="TextBox 6">
            <a:extLst>
              <a:ext uri="{FF2B5EF4-FFF2-40B4-BE49-F238E27FC236}">
                <a16:creationId xmlns:a16="http://schemas.microsoft.com/office/drawing/2014/main" id="{8469C1EB-A81F-4D1A-639D-1C6C801E7C3F}"/>
              </a:ext>
            </a:extLst>
          </p:cNvPr>
          <p:cNvSpPr txBox="1"/>
          <p:nvPr/>
        </p:nvSpPr>
        <p:spPr>
          <a:xfrm>
            <a:off x="7974857" y="5002879"/>
            <a:ext cx="2647969" cy="1431161"/>
          </a:xfrm>
          <a:prstGeom prst="rect">
            <a:avLst/>
          </a:prstGeom>
          <a:noFill/>
        </p:spPr>
        <p:txBody>
          <a:bodyPr wrap="none" rtlCol="0">
            <a:spAutoFit/>
          </a:bodyPr>
          <a:lstStyle/>
          <a:p>
            <a:pPr>
              <a:spcAft>
                <a:spcPts val="600"/>
              </a:spcAft>
            </a:pPr>
            <a:r>
              <a:rPr lang="en-US" kern="1200">
                <a:solidFill>
                  <a:schemeClr val="tx1"/>
                </a:solidFill>
                <a:latin typeface="+mn-lt"/>
                <a:ea typeface="+mn-ea"/>
                <a:cs typeface="+mn-cs"/>
              </a:rPr>
              <a:t>By:</a:t>
            </a:r>
          </a:p>
          <a:p>
            <a:pPr marL="742950" lvl="1" indent="-285750">
              <a:spcAft>
                <a:spcPts val="600"/>
              </a:spcAft>
              <a:buFont typeface="Arial" panose="020B0604020202020204" pitchFamily="34" charset="0"/>
              <a:buChar char="•"/>
            </a:pPr>
            <a:r>
              <a:rPr lang="en-US" kern="1200">
                <a:solidFill>
                  <a:schemeClr val="tx1"/>
                </a:solidFill>
                <a:latin typeface="+mn-lt"/>
                <a:ea typeface="+mn-ea"/>
                <a:cs typeface="+mn-cs"/>
              </a:rPr>
              <a:t>Gagan Preet Singh</a:t>
            </a:r>
          </a:p>
          <a:p>
            <a:pPr marL="742950" lvl="1" indent="-285750">
              <a:spcAft>
                <a:spcPts val="600"/>
              </a:spcAft>
              <a:buFont typeface="Arial" panose="020B0604020202020204" pitchFamily="34" charset="0"/>
              <a:buChar char="•"/>
            </a:pPr>
            <a:r>
              <a:rPr lang="en-US" kern="1200">
                <a:solidFill>
                  <a:schemeClr val="tx1"/>
                </a:solidFill>
                <a:latin typeface="+mn-lt"/>
                <a:ea typeface="+mn-ea"/>
                <a:cs typeface="+mn-cs"/>
              </a:rPr>
              <a:t>Ashish </a:t>
            </a:r>
            <a:r>
              <a:rPr lang="en-US" kern="1200" err="1">
                <a:solidFill>
                  <a:schemeClr val="tx1"/>
                </a:solidFill>
                <a:latin typeface="+mn-lt"/>
                <a:ea typeface="+mn-ea"/>
                <a:cs typeface="+mn-cs"/>
              </a:rPr>
              <a:t>Bachuwar</a:t>
            </a:r>
            <a:endParaRPr lang="en-US" kern="1200">
              <a:solidFill>
                <a:schemeClr val="tx1"/>
              </a:solidFill>
              <a:latin typeface="+mn-lt"/>
              <a:ea typeface="+mn-ea"/>
              <a:cs typeface="+mn-cs"/>
            </a:endParaRPr>
          </a:p>
          <a:p>
            <a:pPr marL="742950" lvl="1" indent="-285750">
              <a:spcAft>
                <a:spcPts val="600"/>
              </a:spcAft>
              <a:buFont typeface="Arial" panose="020B0604020202020204" pitchFamily="34" charset="0"/>
              <a:buChar char="•"/>
            </a:pPr>
            <a:r>
              <a:rPr lang="en-US" kern="1200">
                <a:solidFill>
                  <a:schemeClr val="tx1"/>
                </a:solidFill>
                <a:latin typeface="+mn-lt"/>
                <a:ea typeface="+mn-ea"/>
                <a:cs typeface="+mn-cs"/>
              </a:rPr>
              <a:t>Karina Thapa</a:t>
            </a:r>
            <a:endParaRPr lang="en-US"/>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A4267D90-9F39-95E5-3CA7-8FFD3DA8B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835" y="1213556"/>
            <a:ext cx="7592515" cy="55079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Univariate Analysis: </a:t>
            </a:r>
            <a:r>
              <a:rPr lang="en-US" cap="all" dirty="0" err="1"/>
              <a:t>school_year</a:t>
            </a:r>
            <a:endParaRPr lang="en-US" cap="all" dirty="0"/>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10</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5D5719B7-444B-DF77-4C46-3CFA7ACE4B82}"/>
              </a:ext>
            </a:extLst>
          </p:cNvPr>
          <p:cNvSpPr txBox="1"/>
          <p:nvPr/>
        </p:nvSpPr>
        <p:spPr>
          <a:xfrm>
            <a:off x="536191" y="2941983"/>
            <a:ext cx="3922644"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t>Both the 2010-2011 and 2011-2012 school years have an equal number of schools in the dataset, accounting for 33.57% of the total</a:t>
            </a:r>
          </a:p>
          <a:p>
            <a:pPr marL="171450" indent="-171450">
              <a:buFont typeface="Arial" panose="020B0604020202020204" pitchFamily="34" charset="0"/>
              <a:buChar char="•"/>
            </a:pPr>
            <a:endParaRPr lang="en-US" sz="1200" dirty="0">
              <a:solidFill>
                <a:srgbClr val="F1F2F2"/>
              </a:solidFill>
              <a:latin typeface="-apple-system"/>
            </a:endParaRPr>
          </a:p>
          <a:p>
            <a:pPr marL="171450" indent="-171450">
              <a:buFont typeface="Arial" panose="020B0604020202020204" pitchFamily="34" charset="0"/>
              <a:buChar char="•"/>
            </a:pPr>
            <a:r>
              <a:rPr lang="en-US" sz="1200" dirty="0"/>
              <a:t>The 2009-2010 school year has a marginally lower representation, constituting 32.86% of the total number of schools.</a:t>
            </a:r>
          </a:p>
        </p:txBody>
      </p:sp>
    </p:spTree>
    <p:extLst>
      <p:ext uri="{BB962C8B-B14F-4D97-AF65-F5344CB8AC3E}">
        <p14:creationId xmlns:p14="http://schemas.microsoft.com/office/powerpoint/2010/main" val="184598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ADC45F4A-8BF8-6774-E085-A317720C9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63" y="990646"/>
            <a:ext cx="6888934" cy="57308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Univariate Analysis: county</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11</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C5781B05-5243-D45D-A693-65C9803D6BBF}"/>
              </a:ext>
            </a:extLst>
          </p:cNvPr>
          <p:cNvSpPr txBox="1"/>
          <p:nvPr/>
        </p:nvSpPr>
        <p:spPr>
          <a:xfrm>
            <a:off x="189604" y="2750834"/>
            <a:ext cx="4951513" cy="168430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The majority of schools in the dataset are located in Brooklyn, which has accounting for almost half of the total number of schools (46.39%). </a:t>
            </a:r>
          </a:p>
          <a:p>
            <a:pPr marL="171450" indent="-171450">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The Bronx has the second-highest proportion of schools (35.65%), followed by Manhattan (17.69%). </a:t>
            </a:r>
          </a:p>
          <a:p>
            <a:pPr marL="171450" indent="-171450">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The smallest count of schools is located in NYC Central Office with only 0.27% schools.</a:t>
            </a:r>
          </a:p>
          <a:p>
            <a:pPr marL="171450" indent="-171450">
              <a:lnSpc>
                <a:spcPct val="150000"/>
              </a:lnSpc>
              <a:buFont typeface="Arial" panose="020B0604020202020204" pitchFamily="34" charset="0"/>
              <a:buChar char="•"/>
            </a:pPr>
            <a:endParaRPr lang="en-US" sz="1000" dirty="0"/>
          </a:p>
        </p:txBody>
      </p:sp>
    </p:spTree>
    <p:extLst>
      <p:ext uri="{BB962C8B-B14F-4D97-AF65-F5344CB8AC3E}">
        <p14:creationId xmlns:p14="http://schemas.microsoft.com/office/powerpoint/2010/main" val="314002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901314C2-504E-A9CC-E345-F8E197EE1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654" y="1062515"/>
            <a:ext cx="6054687" cy="55568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Univariate Analysis: district</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12</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3502D1A-6821-D98C-EC81-3D92C8F7C899}"/>
              </a:ext>
            </a:extLst>
          </p:cNvPr>
          <p:cNvSpPr txBox="1"/>
          <p:nvPr/>
        </p:nvSpPr>
        <p:spPr>
          <a:xfrm>
            <a:off x="-231573" y="2812834"/>
            <a:ext cx="5713504" cy="2044342"/>
          </a:xfrm>
          <a:prstGeom prst="rect">
            <a:avLst/>
          </a:prstGeom>
          <a:noFill/>
        </p:spPr>
        <p:txBody>
          <a:bodyPr wrap="square" rtlCol="0">
            <a:spAutoFit/>
          </a:bodyPr>
          <a:lstStyle>
            <a:defPPr>
              <a:defRPr lang="en-US"/>
            </a:defPPr>
            <a:lvl1pPr marL="171450" indent="-171450">
              <a:lnSpc>
                <a:spcPct val="150000"/>
              </a:lnSpc>
              <a:buFont typeface="Arial" panose="020B0604020202020204" pitchFamily="34" charset="0"/>
              <a:buChar char="•"/>
              <a:defRPr sz="1000" b="0" i="0">
                <a:solidFill>
                  <a:srgbClr val="000000"/>
                </a:solidFill>
                <a:effectLst/>
                <a:latin typeface="Helvetica Neue" panose="02000503000000020004" pitchFamily="2" charset="0"/>
              </a:defRPr>
            </a:lvl1pPr>
          </a:lstStyle>
          <a:p>
            <a:pPr marL="628650" lvl="1" indent="-171450">
              <a:buFont typeface="Arial" panose="020B0604020202020204" pitchFamily="34" charset="0"/>
              <a:buChar char="•"/>
            </a:pPr>
            <a:r>
              <a:rPr lang="en-US" sz="1100" dirty="0"/>
              <a:t>Highest number of schools I the dataset:</a:t>
            </a:r>
          </a:p>
          <a:p>
            <a:pPr marL="1085850" lvl="2" indent="-171450">
              <a:buFont typeface="Arial" panose="020B0604020202020204" pitchFamily="34" charset="0"/>
              <a:buChar char="•"/>
            </a:pPr>
            <a:r>
              <a:rPr lang="en-US" sz="1100" dirty="0"/>
              <a:t>New York City Geographic District # 2 has the highest number of schools with 10.67%.</a:t>
            </a:r>
          </a:p>
          <a:p>
            <a:pPr marL="1085850" lvl="2" indent="-171450">
              <a:buFont typeface="Arial" panose="020B0604020202020204" pitchFamily="34" charset="0"/>
              <a:buChar char="•"/>
            </a:pPr>
            <a:r>
              <a:rPr lang="en-US" sz="1100" dirty="0"/>
              <a:t>Followed by New York City Geographic District #10 with 8.29% schools.</a:t>
            </a:r>
          </a:p>
          <a:p>
            <a:pPr marL="1085850" lvl="2" indent="-171450">
              <a:buFont typeface="Arial" panose="020B0604020202020204" pitchFamily="34" charset="0"/>
              <a:buChar char="•"/>
            </a:pPr>
            <a:r>
              <a:rPr lang="en-US" sz="1100" dirty="0"/>
              <a:t> New York City Geographic District #9 with 6.85% schools.</a:t>
            </a:r>
          </a:p>
          <a:p>
            <a:pPr marL="1085850" lvl="2" indent="-171450">
              <a:buFont typeface="Arial" panose="020B0604020202020204" pitchFamily="34" charset="0"/>
              <a:buChar char="•"/>
            </a:pPr>
            <a:endParaRPr lang="en-US" sz="1100" dirty="0"/>
          </a:p>
          <a:p>
            <a:pPr marL="628650" lvl="1" indent="-171450">
              <a:buFont typeface="Arial" panose="020B0604020202020204" pitchFamily="34" charset="0"/>
              <a:buChar char="•"/>
            </a:pPr>
            <a:r>
              <a:rPr lang="en-US" sz="1100" dirty="0"/>
              <a:t>Conversely, the three districts with the lowest number of schools:</a:t>
            </a:r>
          </a:p>
          <a:p>
            <a:pPr marL="1085850" lvl="2" indent="-171450">
              <a:buFont typeface="Arial" panose="020B0604020202020204" pitchFamily="34" charset="0"/>
              <a:buChar char="•"/>
            </a:pPr>
            <a:r>
              <a:rPr lang="en-US" sz="1100" dirty="0"/>
              <a:t>New York City Geographic District #32 with </a:t>
            </a:r>
            <a:r>
              <a:rPr lang="en-US" sz="1100" b="0" i="0" dirty="0">
                <a:solidFill>
                  <a:srgbClr val="000000"/>
                </a:solidFill>
                <a:effectLst/>
                <a:latin typeface="Helvetica Neue" panose="02000503000000020004" pitchFamily="2" charset="0"/>
              </a:rPr>
              <a:t>2.65% of</a:t>
            </a:r>
            <a:r>
              <a:rPr lang="en-US" sz="1100" dirty="0"/>
              <a:t> schools.</a:t>
            </a:r>
          </a:p>
          <a:p>
            <a:pPr marL="1085850" lvl="2" indent="-171450">
              <a:buFont typeface="Arial" panose="020B0604020202020204" pitchFamily="34" charset="0"/>
              <a:buChar char="•"/>
            </a:pPr>
            <a:r>
              <a:rPr lang="en-US" sz="1100" dirty="0"/>
              <a:t>New York City Geographic District #16 with 2.58% schools.</a:t>
            </a:r>
          </a:p>
          <a:p>
            <a:pPr marL="1085850" lvl="2" indent="-171450">
              <a:buFont typeface="Arial" panose="020B0604020202020204" pitchFamily="34" charset="0"/>
              <a:buChar char="•"/>
            </a:pPr>
            <a:r>
              <a:rPr lang="en-US" sz="1100" dirty="0" err="1"/>
              <a:t>Nyc</a:t>
            </a:r>
            <a:r>
              <a:rPr lang="en-US" sz="1100" dirty="0"/>
              <a:t> Special Schools - District 75 with only 0.27% schools in the dataset.</a:t>
            </a:r>
          </a:p>
          <a:p>
            <a:br>
              <a:rPr lang="en-US" sz="600" dirty="0"/>
            </a:br>
            <a:endParaRPr lang="en-US" sz="600" dirty="0"/>
          </a:p>
        </p:txBody>
      </p:sp>
    </p:spTree>
    <p:extLst>
      <p:ext uri="{BB962C8B-B14F-4D97-AF65-F5344CB8AC3E}">
        <p14:creationId xmlns:p14="http://schemas.microsoft.com/office/powerpoint/2010/main" val="1244660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0854EB5E-9E46-5539-D1AB-D79E0B20C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850" y="966130"/>
            <a:ext cx="7257359" cy="58318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Univariate Analysis: </a:t>
            </a:r>
            <a:r>
              <a:rPr lang="en-US" sz="2400" cap="all" dirty="0" err="1"/>
              <a:t>grade_organization</a:t>
            </a:r>
            <a:endParaRPr lang="en-US" cap="all" dirty="0"/>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13</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4421E815-3F9E-6DD3-26A2-0928FA503A8D}"/>
              </a:ext>
            </a:extLst>
          </p:cNvPr>
          <p:cNvSpPr txBox="1"/>
          <p:nvPr/>
        </p:nvSpPr>
        <p:spPr>
          <a:xfrm>
            <a:off x="235790" y="2290789"/>
            <a:ext cx="4180569" cy="184345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100" dirty="0">
                <a:solidFill>
                  <a:srgbClr val="000000"/>
                </a:solidFill>
                <a:latin typeface="Helvetica Neue" panose="02000503000000020004" pitchFamily="2" charset="0"/>
              </a:rPr>
              <a:t>E</a:t>
            </a:r>
            <a:r>
              <a:rPr lang="en-US" sz="1100" b="0" i="0" dirty="0">
                <a:solidFill>
                  <a:srgbClr val="000000"/>
                </a:solidFill>
                <a:effectLst/>
                <a:latin typeface="Helvetica Neue" panose="02000503000000020004" pitchFamily="2" charset="0"/>
              </a:rPr>
              <a:t>lementary schools 47.00%. </a:t>
            </a:r>
          </a:p>
          <a:p>
            <a:pPr marL="171450" indent="-171450">
              <a:lnSpc>
                <a:spcPct val="150000"/>
              </a:lnSpc>
              <a:buFont typeface="Arial" panose="020B0604020202020204" pitchFamily="34" charset="0"/>
              <a:buChar char="•"/>
            </a:pPr>
            <a:r>
              <a:rPr lang="en-US" sz="1100" b="0" i="0" dirty="0">
                <a:solidFill>
                  <a:srgbClr val="000000"/>
                </a:solidFill>
                <a:effectLst/>
                <a:latin typeface="Helvetica Neue" panose="02000503000000020004" pitchFamily="2" charset="0"/>
              </a:rPr>
              <a:t>Senior high schools and middle schools also make up a significant portion of the dataset, with 28.30%, 17.22%.. </a:t>
            </a:r>
          </a:p>
          <a:p>
            <a:pPr marL="171450" indent="-171450">
              <a:lnSpc>
                <a:spcPct val="150000"/>
              </a:lnSpc>
              <a:buFont typeface="Arial" panose="020B0604020202020204" pitchFamily="34" charset="0"/>
              <a:buChar char="•"/>
            </a:pPr>
            <a:r>
              <a:rPr lang="en-US" sz="1100" b="0" i="0" dirty="0">
                <a:solidFill>
                  <a:srgbClr val="000000"/>
                </a:solidFill>
                <a:effectLst/>
                <a:latin typeface="Helvetica Neue" panose="02000503000000020004" pitchFamily="2" charset="0"/>
              </a:rPr>
              <a:t>Junior senior schools, junior high schools, and K-12 schools are relatively less common, with 5.44%, 1.88%, and 0.17%,  school respectively.</a:t>
            </a:r>
          </a:p>
          <a:p>
            <a:pPr marL="171450" indent="-171450">
              <a:lnSpc>
                <a:spcPct val="150000"/>
              </a:lnSpc>
              <a:buFont typeface="Arial" panose="020B0604020202020204" pitchFamily="34" charset="0"/>
              <a:buChar char="•"/>
            </a:pPr>
            <a:endParaRPr lang="en-US" sz="1100" dirty="0"/>
          </a:p>
        </p:txBody>
      </p:sp>
    </p:spTree>
    <p:extLst>
      <p:ext uri="{BB962C8B-B14F-4D97-AF65-F5344CB8AC3E}">
        <p14:creationId xmlns:p14="http://schemas.microsoft.com/office/powerpoint/2010/main" val="533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Univariate Analysis: top incidents reported</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14</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pic>
        <p:nvPicPr>
          <p:cNvPr id="4" name="Picture 2">
            <a:extLst>
              <a:ext uri="{FF2B5EF4-FFF2-40B4-BE49-F238E27FC236}">
                <a16:creationId xmlns:a16="http://schemas.microsoft.com/office/drawing/2014/main" id="{697EEFC9-EAAB-0572-A156-FB5454DE8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036" y="1219742"/>
            <a:ext cx="2275870" cy="1532269"/>
          </a:xfrm>
          <a:prstGeom prst="rect">
            <a:avLst/>
          </a:prstGeom>
          <a:noFill/>
          <a:extLst>
            <a:ext uri="{909E8E84-426E-40DD-AFC4-6F175D3DCCD1}">
              <a14:hiddenFill xmlns:a14="http://schemas.microsoft.com/office/drawing/2010/main">
                <a:solidFill>
                  <a:srgbClr val="FFFFFF"/>
                </a:solidFill>
              </a14:hiddenFill>
            </a:ext>
          </a:extLst>
        </p:spPr>
      </p:pic>
      <p:pic>
        <p:nvPicPr>
          <p:cNvPr id="35842" name="Picture 2">
            <a:extLst>
              <a:ext uri="{FF2B5EF4-FFF2-40B4-BE49-F238E27FC236}">
                <a16:creationId xmlns:a16="http://schemas.microsoft.com/office/drawing/2014/main" id="{C756467E-044D-CB80-24AD-FD1CEBC1B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321" y="1217149"/>
            <a:ext cx="2275871" cy="1532269"/>
          </a:xfrm>
          <a:prstGeom prst="rect">
            <a:avLst/>
          </a:prstGeom>
          <a:noFill/>
          <a:extLst>
            <a:ext uri="{909E8E84-426E-40DD-AFC4-6F175D3DCCD1}">
              <a14:hiddenFill xmlns:a14="http://schemas.microsoft.com/office/drawing/2010/main">
                <a:solidFill>
                  <a:srgbClr val="FFFFFF"/>
                </a:solidFill>
              </a14:hiddenFill>
            </a:ext>
          </a:extLst>
        </p:spPr>
      </p:pic>
      <p:pic>
        <p:nvPicPr>
          <p:cNvPr id="35844" name="Picture 4">
            <a:extLst>
              <a:ext uri="{FF2B5EF4-FFF2-40B4-BE49-F238E27FC236}">
                <a16:creationId xmlns:a16="http://schemas.microsoft.com/office/drawing/2014/main" id="{FB4D76B2-095E-70FD-9D0C-F453819C3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063" y="4673474"/>
            <a:ext cx="2368286" cy="1594490"/>
          </a:xfrm>
          <a:prstGeom prst="rect">
            <a:avLst/>
          </a:prstGeom>
          <a:noFill/>
          <a:extLst>
            <a:ext uri="{909E8E84-426E-40DD-AFC4-6F175D3DCCD1}">
              <a14:hiddenFill xmlns:a14="http://schemas.microsoft.com/office/drawing/2010/main">
                <a:solidFill>
                  <a:srgbClr val="FFFFFF"/>
                </a:solidFill>
              </a14:hiddenFill>
            </a:ext>
          </a:extLst>
        </p:spPr>
      </p:pic>
      <p:pic>
        <p:nvPicPr>
          <p:cNvPr id="35848" name="Picture 8">
            <a:extLst>
              <a:ext uri="{FF2B5EF4-FFF2-40B4-BE49-F238E27FC236}">
                <a16:creationId xmlns:a16="http://schemas.microsoft.com/office/drawing/2014/main" id="{2A390CA9-46C0-98F6-E7CD-E150CA6F8C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180" y="2862082"/>
            <a:ext cx="2311951" cy="1425503"/>
          </a:xfrm>
          <a:prstGeom prst="rect">
            <a:avLst/>
          </a:prstGeom>
          <a:noFill/>
          <a:extLst>
            <a:ext uri="{909E8E84-426E-40DD-AFC4-6F175D3DCCD1}">
              <a14:hiddenFill xmlns:a14="http://schemas.microsoft.com/office/drawing/2010/main">
                <a:solidFill>
                  <a:srgbClr val="FFFFFF"/>
                </a:solidFill>
              </a14:hiddenFill>
            </a:ext>
          </a:extLst>
        </p:spPr>
      </p:pic>
      <p:pic>
        <p:nvPicPr>
          <p:cNvPr id="35850" name="Picture 10">
            <a:extLst>
              <a:ext uri="{FF2B5EF4-FFF2-40B4-BE49-F238E27FC236}">
                <a16:creationId xmlns:a16="http://schemas.microsoft.com/office/drawing/2014/main" id="{9DE4C08E-711A-9AB7-91E6-C152139360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8325" y="2875847"/>
            <a:ext cx="2117291" cy="1425503"/>
          </a:xfrm>
          <a:prstGeom prst="rect">
            <a:avLst/>
          </a:prstGeom>
          <a:noFill/>
          <a:extLst>
            <a:ext uri="{909E8E84-426E-40DD-AFC4-6F175D3DCCD1}">
              <a14:hiddenFill xmlns:a14="http://schemas.microsoft.com/office/drawing/2010/main">
                <a:solidFill>
                  <a:srgbClr val="FFFFFF"/>
                </a:solidFill>
              </a14:hiddenFill>
            </a:ext>
          </a:extLst>
        </p:spPr>
      </p:pic>
      <p:pic>
        <p:nvPicPr>
          <p:cNvPr id="35852" name="Picture 12">
            <a:extLst>
              <a:ext uri="{FF2B5EF4-FFF2-40B4-BE49-F238E27FC236}">
                <a16:creationId xmlns:a16="http://schemas.microsoft.com/office/drawing/2014/main" id="{7092B96C-12C5-5A02-D73F-1404DAF7FB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7321" y="2862082"/>
            <a:ext cx="2275870" cy="1532269"/>
          </a:xfrm>
          <a:prstGeom prst="rect">
            <a:avLst/>
          </a:prstGeom>
          <a:noFill/>
          <a:extLst>
            <a:ext uri="{909E8E84-426E-40DD-AFC4-6F175D3DCCD1}">
              <a14:hiddenFill xmlns:a14="http://schemas.microsoft.com/office/drawing/2010/main">
                <a:solidFill>
                  <a:srgbClr val="FFFFFF"/>
                </a:solidFill>
              </a14:hiddenFill>
            </a:ext>
          </a:extLst>
        </p:spPr>
      </p:pic>
      <p:pic>
        <p:nvPicPr>
          <p:cNvPr id="35854" name="Picture 14">
            <a:extLst>
              <a:ext uri="{FF2B5EF4-FFF2-40B4-BE49-F238E27FC236}">
                <a16:creationId xmlns:a16="http://schemas.microsoft.com/office/drawing/2014/main" id="{E1555B2C-B723-C7E3-904C-84353267D8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3178" y="4673474"/>
            <a:ext cx="2368286" cy="1594490"/>
          </a:xfrm>
          <a:prstGeom prst="rect">
            <a:avLst/>
          </a:prstGeom>
          <a:noFill/>
          <a:extLst>
            <a:ext uri="{909E8E84-426E-40DD-AFC4-6F175D3DCCD1}">
              <a14:hiddenFill xmlns:a14="http://schemas.microsoft.com/office/drawing/2010/main">
                <a:solidFill>
                  <a:srgbClr val="FFFFFF"/>
                </a:solidFill>
              </a14:hiddenFill>
            </a:ext>
          </a:extLst>
        </p:spPr>
      </p:pic>
      <p:pic>
        <p:nvPicPr>
          <p:cNvPr id="35856" name="Picture 16">
            <a:extLst>
              <a:ext uri="{FF2B5EF4-FFF2-40B4-BE49-F238E27FC236}">
                <a16:creationId xmlns:a16="http://schemas.microsoft.com/office/drawing/2014/main" id="{287D536C-36B0-3840-70C3-12CEC3EF03D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750" y="1173775"/>
            <a:ext cx="2368286" cy="1594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A98B9D-0D78-8224-8C6D-C0EFC87AA970}"/>
              </a:ext>
            </a:extLst>
          </p:cNvPr>
          <p:cNvSpPr txBox="1"/>
          <p:nvPr/>
        </p:nvSpPr>
        <p:spPr>
          <a:xfrm>
            <a:off x="7533357" y="1814824"/>
            <a:ext cx="4449463" cy="2605265"/>
          </a:xfrm>
          <a:prstGeom prst="rect">
            <a:avLst/>
          </a:prstGeom>
          <a:noFill/>
        </p:spPr>
        <p:txBody>
          <a:bodyPr wrap="square" rtlCol="0">
            <a:spAutoFit/>
          </a:bodyPr>
          <a:lstStyle/>
          <a:p>
            <a:pPr algn="ctr">
              <a:lnSpc>
                <a:spcPct val="150000"/>
              </a:lnSpc>
            </a:pPr>
            <a:r>
              <a:rPr lang="en-US" sz="1100" dirty="0"/>
              <a:t>Top incident</a:t>
            </a:r>
          </a:p>
          <a:p>
            <a:pPr>
              <a:lnSpc>
                <a:spcPct val="150000"/>
              </a:lnSpc>
            </a:pPr>
            <a:endParaRPr lang="en-US" sz="1100" dirty="0"/>
          </a:p>
          <a:p>
            <a:pPr marL="228600" indent="-228600">
              <a:lnSpc>
                <a:spcPct val="150000"/>
              </a:lnSpc>
              <a:buFont typeface="+mj-lt"/>
              <a:buAutoNum type="arabicPeriod"/>
            </a:pPr>
            <a:r>
              <a:rPr lang="en-US" sz="1100" b="0" i="0" dirty="0">
                <a:effectLst/>
                <a:latin typeface="-apple-system"/>
              </a:rPr>
              <a:t>Other Sex Offenses without Weapons</a:t>
            </a:r>
          </a:p>
          <a:p>
            <a:pPr marL="228600" indent="-228600">
              <a:lnSpc>
                <a:spcPct val="150000"/>
              </a:lnSpc>
              <a:buFont typeface="+mj-lt"/>
              <a:buAutoNum type="arabicPeriod"/>
            </a:pPr>
            <a:r>
              <a:rPr lang="en-US" sz="1100" b="0" i="0" dirty="0">
                <a:effectLst/>
                <a:latin typeface="-apple-system"/>
              </a:rPr>
              <a:t>Assault With Physical Injury without Weapons</a:t>
            </a:r>
          </a:p>
          <a:p>
            <a:pPr marL="228600" indent="-228600">
              <a:lnSpc>
                <a:spcPct val="150000"/>
              </a:lnSpc>
              <a:buFont typeface="+mj-lt"/>
              <a:buAutoNum type="arabicPeriod"/>
            </a:pPr>
            <a:r>
              <a:rPr lang="en-US" sz="1100" b="0" i="0" dirty="0">
                <a:effectLst/>
                <a:latin typeface="-apple-system"/>
              </a:rPr>
              <a:t>Minor Altercations without Weapons</a:t>
            </a:r>
          </a:p>
          <a:p>
            <a:pPr marL="228600" indent="-228600">
              <a:lnSpc>
                <a:spcPct val="150000"/>
              </a:lnSpc>
              <a:buFont typeface="+mj-lt"/>
              <a:buAutoNum type="arabicPeriod"/>
            </a:pPr>
            <a:r>
              <a:rPr lang="en-US" sz="1100" b="0" i="0" u="none" strike="noStrike" dirty="0">
                <a:effectLst/>
                <a:latin typeface="-apple-system"/>
              </a:rPr>
              <a:t>Intimidation</a:t>
            </a:r>
            <a:r>
              <a:rPr lang="en-US" sz="1100" b="0" i="0" dirty="0">
                <a:effectLst/>
                <a:latin typeface="-apple-system"/>
              </a:rPr>
              <a:t> </a:t>
            </a:r>
            <a:r>
              <a:rPr lang="en-US" sz="1100" b="0" i="0" u="none" strike="noStrike" dirty="0">
                <a:effectLst/>
                <a:latin typeface="-apple-system"/>
              </a:rPr>
              <a:t>Harassment</a:t>
            </a:r>
            <a:r>
              <a:rPr lang="en-US" sz="1100" b="0" i="0" dirty="0">
                <a:effectLst/>
                <a:latin typeface="-apple-system"/>
              </a:rPr>
              <a:t> </a:t>
            </a:r>
            <a:r>
              <a:rPr lang="en-US" sz="1100" b="0" i="0" u="none" strike="noStrike" dirty="0">
                <a:effectLst/>
                <a:latin typeface="-apple-system"/>
              </a:rPr>
              <a:t>Menacing</a:t>
            </a:r>
            <a:r>
              <a:rPr lang="en-US" sz="1100" b="0" i="0" dirty="0">
                <a:effectLst/>
                <a:latin typeface="-apple-system"/>
              </a:rPr>
              <a:t> Or Bullying without Weapons</a:t>
            </a:r>
          </a:p>
          <a:p>
            <a:pPr marL="228600" indent="-228600">
              <a:lnSpc>
                <a:spcPct val="150000"/>
              </a:lnSpc>
              <a:buFont typeface="+mj-lt"/>
              <a:buAutoNum type="arabicPeriod"/>
            </a:pPr>
            <a:r>
              <a:rPr lang="en-US" sz="1100" b="0" i="0" dirty="0">
                <a:effectLst/>
                <a:latin typeface="-apple-system"/>
              </a:rPr>
              <a:t>Criminal Mischief without Weapons</a:t>
            </a:r>
          </a:p>
          <a:p>
            <a:pPr marL="228600" indent="-228600">
              <a:lnSpc>
                <a:spcPct val="150000"/>
              </a:lnSpc>
              <a:buFont typeface="+mj-lt"/>
              <a:buAutoNum type="arabicPeriod"/>
            </a:pPr>
            <a:r>
              <a:rPr lang="en-US" sz="1100" b="0" i="0" u="none" strike="noStrike" dirty="0">
                <a:effectLst/>
                <a:latin typeface="-apple-system"/>
              </a:rPr>
              <a:t>Larceny</a:t>
            </a:r>
            <a:r>
              <a:rPr lang="en-US" sz="1100" b="0" i="0" dirty="0">
                <a:effectLst/>
                <a:latin typeface="-apple-system"/>
              </a:rPr>
              <a:t> Or Other Theft without Weapons</a:t>
            </a:r>
          </a:p>
          <a:p>
            <a:pPr marL="228600" indent="-228600">
              <a:lnSpc>
                <a:spcPct val="150000"/>
              </a:lnSpc>
              <a:buFont typeface="+mj-lt"/>
              <a:buAutoNum type="arabicPeriod"/>
            </a:pPr>
            <a:r>
              <a:rPr lang="en-US" sz="1100" b="0" i="0" dirty="0">
                <a:effectLst/>
                <a:latin typeface="-apple-system"/>
              </a:rPr>
              <a:t>Weapon Possession Under Other Circumstances</a:t>
            </a:r>
          </a:p>
          <a:p>
            <a:pPr marL="228600" indent="-228600">
              <a:lnSpc>
                <a:spcPct val="150000"/>
              </a:lnSpc>
              <a:buFont typeface="+mj-lt"/>
              <a:buAutoNum type="arabicPeriod"/>
            </a:pPr>
            <a:r>
              <a:rPr lang="en-US" sz="1100" b="0" i="0" dirty="0">
                <a:effectLst/>
                <a:latin typeface="-apple-system"/>
              </a:rPr>
              <a:t>Other Disruptive</a:t>
            </a:r>
            <a:endParaRPr lang="en-US" sz="1100" dirty="0"/>
          </a:p>
        </p:txBody>
      </p:sp>
      <p:sp>
        <p:nvSpPr>
          <p:cNvPr id="8" name="TextBox 7">
            <a:extLst>
              <a:ext uri="{FF2B5EF4-FFF2-40B4-BE49-F238E27FC236}">
                <a16:creationId xmlns:a16="http://schemas.microsoft.com/office/drawing/2014/main" id="{0F1AF527-DC39-7EBE-DE38-EADC2C720CB0}"/>
              </a:ext>
            </a:extLst>
          </p:cNvPr>
          <p:cNvSpPr txBox="1"/>
          <p:nvPr/>
        </p:nvSpPr>
        <p:spPr>
          <a:xfrm>
            <a:off x="8338644" y="339016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4170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795517"/>
          </a:xfrm>
        </p:spPr>
        <p:txBody>
          <a:bodyPr vert="horz" lIns="91440" tIns="45720" rIns="91440" bIns="45720" rtlCol="0" anchor="ctr">
            <a:normAutofit/>
          </a:bodyPr>
          <a:lstStyle/>
          <a:p>
            <a:r>
              <a:rPr lang="en-US" cap="all" dirty="0"/>
              <a:t>Univariate Analysis: no incident reported</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15</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pic>
        <p:nvPicPr>
          <p:cNvPr id="22532" name="Picture 4">
            <a:extLst>
              <a:ext uri="{FF2B5EF4-FFF2-40B4-BE49-F238E27FC236}">
                <a16:creationId xmlns:a16="http://schemas.microsoft.com/office/drawing/2014/main" id="{CDFCC76C-98FF-FE60-D2CD-ABB243545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82" y="1027983"/>
            <a:ext cx="2729731" cy="1837839"/>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7596A75B-F02F-6AB3-68DE-C5E538BA8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849" y="1044377"/>
            <a:ext cx="2729732" cy="1837839"/>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a:extLst>
              <a:ext uri="{FF2B5EF4-FFF2-40B4-BE49-F238E27FC236}">
                <a16:creationId xmlns:a16="http://schemas.microsoft.com/office/drawing/2014/main" id="{390C5EB4-B5E0-4B52-AABB-685F17973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868" y="1061556"/>
            <a:ext cx="2729732" cy="1837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D312AB-BC02-0353-0C29-32B2F3DB6149}"/>
              </a:ext>
            </a:extLst>
          </p:cNvPr>
          <p:cNvSpPr txBox="1"/>
          <p:nvPr/>
        </p:nvSpPr>
        <p:spPr>
          <a:xfrm>
            <a:off x="4757530" y="4975189"/>
            <a:ext cx="3070755" cy="1785104"/>
          </a:xfrm>
          <a:prstGeom prst="rect">
            <a:avLst/>
          </a:prstGeom>
          <a:noFill/>
        </p:spPr>
        <p:txBody>
          <a:bodyPr wrap="square" rtlCol="0">
            <a:spAutoFit/>
          </a:bodyPr>
          <a:lstStyle/>
          <a:p>
            <a:pPr algn="ctr"/>
            <a:r>
              <a:rPr lang="en-US" sz="1100" dirty="0"/>
              <a:t>0 incident reported </a:t>
            </a:r>
          </a:p>
          <a:p>
            <a:pPr marL="228600" indent="-228600">
              <a:buFont typeface="+mj-lt"/>
              <a:buAutoNum type="arabicPeriod"/>
            </a:pPr>
            <a:endParaRPr lang="en-US" sz="1100" dirty="0"/>
          </a:p>
          <a:p>
            <a:pPr marL="228600" indent="-228600">
              <a:buFont typeface="+mj-lt"/>
              <a:buAutoNum type="arabicPeriod"/>
            </a:pPr>
            <a:r>
              <a:rPr lang="en-US" sz="1100" b="0" i="0" dirty="0">
                <a:effectLst/>
                <a:latin typeface="-apple-system"/>
              </a:rPr>
              <a:t>Homicide With Weapon</a:t>
            </a:r>
            <a:endParaRPr lang="en-US" sz="1100" dirty="0">
              <a:latin typeface="-apple-system"/>
            </a:endParaRPr>
          </a:p>
          <a:p>
            <a:pPr marL="228600" indent="-228600">
              <a:buFont typeface="+mj-lt"/>
              <a:buAutoNum type="arabicPeriod"/>
            </a:pPr>
            <a:r>
              <a:rPr lang="en-US" sz="1100" b="0" i="0" dirty="0">
                <a:effectLst/>
                <a:latin typeface="-apple-system"/>
              </a:rPr>
              <a:t>Homicide Without Weapon</a:t>
            </a:r>
          </a:p>
          <a:p>
            <a:pPr marL="228600" indent="-228600">
              <a:buFont typeface="+mj-lt"/>
              <a:buAutoNum type="arabicPeriod"/>
            </a:pPr>
            <a:r>
              <a:rPr lang="en-US" sz="1100" b="0" i="0" dirty="0">
                <a:effectLst/>
                <a:latin typeface="-apple-system"/>
              </a:rPr>
              <a:t>Forcible Sex Offenses With Weapon</a:t>
            </a:r>
          </a:p>
          <a:p>
            <a:pPr marL="228600" indent="-228600">
              <a:buFont typeface="+mj-lt"/>
              <a:buAutoNum type="arabicPeriod"/>
            </a:pPr>
            <a:r>
              <a:rPr lang="en-US" sz="1100" b="0" i="0" dirty="0">
                <a:effectLst/>
                <a:latin typeface="-apple-system"/>
              </a:rPr>
              <a:t>Kidnapping With Weapon</a:t>
            </a:r>
          </a:p>
          <a:p>
            <a:pPr marL="228600" indent="-228600">
              <a:buFont typeface="+mj-lt"/>
              <a:buAutoNum type="arabicPeriod"/>
            </a:pPr>
            <a:r>
              <a:rPr lang="en-US" sz="1100" b="0" i="0" dirty="0">
                <a:effectLst/>
                <a:latin typeface="-apple-system"/>
              </a:rPr>
              <a:t>Kidnapping Without Weapon</a:t>
            </a:r>
          </a:p>
          <a:p>
            <a:pPr marL="228600" indent="-228600">
              <a:buFont typeface="+mj-lt"/>
              <a:buAutoNum type="arabicPeriod"/>
            </a:pPr>
            <a:r>
              <a:rPr lang="en-US" sz="1100" b="0" i="0" dirty="0">
                <a:effectLst/>
                <a:latin typeface="-apple-system"/>
              </a:rPr>
              <a:t>Burglary With Weapon</a:t>
            </a:r>
          </a:p>
          <a:p>
            <a:pPr marL="228600" indent="-228600">
              <a:buFont typeface="+mj-lt"/>
              <a:buAutoNum type="arabicPeriod"/>
            </a:pPr>
            <a:r>
              <a:rPr lang="en-US" sz="1100" b="0" i="0" u="none" strike="noStrike" dirty="0">
                <a:effectLst/>
                <a:latin typeface="-apple-system"/>
              </a:rPr>
              <a:t>Larceny</a:t>
            </a:r>
            <a:r>
              <a:rPr lang="en-US" sz="1100" b="0" i="0" dirty="0">
                <a:effectLst/>
                <a:latin typeface="-apple-system"/>
              </a:rPr>
              <a:t> Or Other Theft With Weapon</a:t>
            </a:r>
          </a:p>
          <a:p>
            <a:pPr marL="228600" indent="-228600">
              <a:buFont typeface="+mj-lt"/>
              <a:buAutoNum type="arabicPeriod"/>
            </a:pPr>
            <a:r>
              <a:rPr lang="en-US" sz="1100" b="0" i="0" dirty="0">
                <a:effectLst/>
                <a:latin typeface="-apple-system"/>
              </a:rPr>
              <a:t>Riot With Weapon</a:t>
            </a:r>
            <a:endParaRPr lang="en-US" sz="1100" dirty="0"/>
          </a:p>
        </p:txBody>
      </p:sp>
      <p:pic>
        <p:nvPicPr>
          <p:cNvPr id="22538" name="Picture 10">
            <a:extLst>
              <a:ext uri="{FF2B5EF4-FFF2-40B4-BE49-F238E27FC236}">
                <a16:creationId xmlns:a16="http://schemas.microsoft.com/office/drawing/2014/main" id="{35B047A7-0B58-F059-1D39-F669053E01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2489" y="2987852"/>
            <a:ext cx="2729735" cy="1837841"/>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a:extLst>
              <a:ext uri="{FF2B5EF4-FFF2-40B4-BE49-F238E27FC236}">
                <a16:creationId xmlns:a16="http://schemas.microsoft.com/office/drawing/2014/main" id="{4E5B4ADD-B8D5-7F20-0750-9961062305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9887" y="1061555"/>
            <a:ext cx="2729735" cy="1837841"/>
          </a:xfrm>
          <a:prstGeom prst="rect">
            <a:avLst/>
          </a:prstGeom>
          <a:noFill/>
          <a:extLst>
            <a:ext uri="{909E8E84-426E-40DD-AFC4-6F175D3DCCD1}">
              <a14:hiddenFill xmlns:a14="http://schemas.microsoft.com/office/drawing/2010/main">
                <a:solidFill>
                  <a:srgbClr val="FFFFFF"/>
                </a:solidFill>
              </a14:hiddenFill>
            </a:ext>
          </a:extLst>
        </p:spPr>
      </p:pic>
      <p:pic>
        <p:nvPicPr>
          <p:cNvPr id="22542" name="Picture 14">
            <a:extLst>
              <a:ext uri="{FF2B5EF4-FFF2-40B4-BE49-F238E27FC236}">
                <a16:creationId xmlns:a16="http://schemas.microsoft.com/office/drawing/2014/main" id="{86C33480-6CD1-8638-1FB5-203ADB2AAC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8455" y="2987851"/>
            <a:ext cx="2729735" cy="1837842"/>
          </a:xfrm>
          <a:prstGeom prst="rect">
            <a:avLst/>
          </a:prstGeom>
          <a:noFill/>
          <a:extLst>
            <a:ext uri="{909E8E84-426E-40DD-AFC4-6F175D3DCCD1}">
              <a14:hiddenFill xmlns:a14="http://schemas.microsoft.com/office/drawing/2010/main">
                <a:solidFill>
                  <a:srgbClr val="FFFFFF"/>
                </a:solidFill>
              </a14:hiddenFill>
            </a:ext>
          </a:extLst>
        </p:spPr>
      </p:pic>
      <p:pic>
        <p:nvPicPr>
          <p:cNvPr id="22544" name="Picture 16">
            <a:extLst>
              <a:ext uri="{FF2B5EF4-FFF2-40B4-BE49-F238E27FC236}">
                <a16:creationId xmlns:a16="http://schemas.microsoft.com/office/drawing/2014/main" id="{A8EF1C28-3D44-1E20-86FB-ECED623594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478" y="2882216"/>
            <a:ext cx="2729735" cy="1837841"/>
          </a:xfrm>
          <a:prstGeom prst="rect">
            <a:avLst/>
          </a:prstGeom>
          <a:noFill/>
          <a:extLst>
            <a:ext uri="{909E8E84-426E-40DD-AFC4-6F175D3DCCD1}">
              <a14:hiddenFill xmlns:a14="http://schemas.microsoft.com/office/drawing/2010/main">
                <a:solidFill>
                  <a:srgbClr val="FFFFFF"/>
                </a:solidFill>
              </a14:hiddenFill>
            </a:ext>
          </a:extLst>
        </p:spPr>
      </p:pic>
      <p:pic>
        <p:nvPicPr>
          <p:cNvPr id="22546" name="Picture 18">
            <a:extLst>
              <a:ext uri="{FF2B5EF4-FFF2-40B4-BE49-F238E27FC236}">
                <a16:creationId xmlns:a16="http://schemas.microsoft.com/office/drawing/2014/main" id="{0B841CEE-6FFF-64A1-9F58-1A87A7F4B2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0432" y="2987851"/>
            <a:ext cx="2729735" cy="183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73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Univariate Analysis: incident with and without</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16</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pic>
        <p:nvPicPr>
          <p:cNvPr id="21512" name="Picture 8">
            <a:extLst>
              <a:ext uri="{FF2B5EF4-FFF2-40B4-BE49-F238E27FC236}">
                <a16:creationId xmlns:a16="http://schemas.microsoft.com/office/drawing/2014/main" id="{1A90D5E6-05B3-D4E6-7B7B-857AF1D45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40" y="1423700"/>
            <a:ext cx="3176031" cy="2138318"/>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a:extLst>
              <a:ext uri="{FF2B5EF4-FFF2-40B4-BE49-F238E27FC236}">
                <a16:creationId xmlns:a16="http://schemas.microsoft.com/office/drawing/2014/main" id="{BE7338D1-6FF9-2561-5765-A622E9C06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215" y="1423700"/>
            <a:ext cx="3176031" cy="21383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B6F8A5-FBD2-EC90-4326-538717CBF07E}"/>
              </a:ext>
            </a:extLst>
          </p:cNvPr>
          <p:cNvSpPr txBox="1"/>
          <p:nvPr/>
        </p:nvSpPr>
        <p:spPr>
          <a:xfrm>
            <a:off x="7182394" y="3358388"/>
            <a:ext cx="4471339" cy="2486130"/>
          </a:xfrm>
          <a:prstGeom prst="rect">
            <a:avLst/>
          </a:prstGeom>
          <a:noFill/>
        </p:spPr>
        <p:txBody>
          <a:bodyPr wrap="square" rtlCol="0">
            <a:spAutoFit/>
          </a:bodyPr>
          <a:lstStyle/>
          <a:p>
            <a:pPr algn="l">
              <a:lnSpc>
                <a:spcPct val="150000"/>
              </a:lnSpc>
            </a:pPr>
            <a:r>
              <a:rPr lang="en-US" sz="1050" b="0" i="0" dirty="0">
                <a:effectLst/>
                <a:latin typeface="Arial" panose="020B0604020202020204" pitchFamily="34" charset="0"/>
                <a:cs typeface="Arial" panose="020B0604020202020204" pitchFamily="34" charset="0"/>
              </a:rPr>
              <a:t>Incidents without weapons occur more frequently than those with weapons</a:t>
            </a:r>
          </a:p>
          <a:p>
            <a:pPr marL="171450" indent="-171450" algn="l">
              <a:lnSpc>
                <a:spcPct val="15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Mean of incidents without weapons: 23.69</a:t>
            </a:r>
          </a:p>
          <a:p>
            <a:pPr marL="171450" indent="-171450" algn="l">
              <a:lnSpc>
                <a:spcPct val="15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Mean of incidents with weapons: 3.89</a:t>
            </a:r>
          </a:p>
          <a:p>
            <a:pPr marL="171450" indent="-171450" algn="l">
              <a:lnSpc>
                <a:spcPct val="15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Median for incidents without weapons: 16</a:t>
            </a:r>
          </a:p>
          <a:p>
            <a:pPr marL="171450" indent="-171450" algn="l">
              <a:lnSpc>
                <a:spcPct val="15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Median for incidents with weapons: 3</a:t>
            </a:r>
          </a:p>
          <a:p>
            <a:pPr marL="171450" indent="-171450" algn="l">
              <a:lnSpc>
                <a:spcPct val="15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Higher </a:t>
            </a:r>
            <a:r>
              <a:rPr lang="en-US" sz="1050" b="0" i="0" u="none" strike="noStrike" dirty="0">
                <a:effectLst/>
                <a:latin typeface="Arial" panose="020B0604020202020204" pitchFamily="34" charset="0"/>
                <a:cs typeface="Arial" panose="020B0604020202020204" pitchFamily="34" charset="0"/>
              </a:rPr>
              <a:t>standard deviation</a:t>
            </a:r>
            <a:r>
              <a:rPr lang="en-US" sz="1050" b="0" i="0" dirty="0">
                <a:effectLst/>
                <a:latin typeface="Arial" panose="020B0604020202020204" pitchFamily="34" charset="0"/>
                <a:cs typeface="Arial" panose="020B0604020202020204" pitchFamily="34" charset="0"/>
              </a:rPr>
              <a:t> for incidents without weapons (25.97) compared to those with weapons (4.53)</a:t>
            </a:r>
          </a:p>
          <a:p>
            <a:pPr marL="171450" indent="-171450" algn="l">
              <a:lnSpc>
                <a:spcPct val="15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Larger spread and variability in incidents without weapons</a:t>
            </a:r>
          </a:p>
          <a:p>
            <a:pPr marL="171450" indent="-171450">
              <a:lnSpc>
                <a:spcPct val="150000"/>
              </a:lnSpc>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39191031-61D6-6EBB-3931-997F7ED0D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3" y="4101744"/>
            <a:ext cx="3116518" cy="22546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719658-C9D5-C093-CFC6-E8DB8E6FA1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4244" y="4101745"/>
            <a:ext cx="3116518" cy="22546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5E4F40-5658-0D85-8E1F-6E402F353813}"/>
              </a:ext>
            </a:extLst>
          </p:cNvPr>
          <p:cNvPicPr>
            <a:picLocks noChangeAspect="1"/>
          </p:cNvPicPr>
          <p:nvPr/>
        </p:nvPicPr>
        <p:blipFill>
          <a:blip r:embed="rId6"/>
          <a:stretch>
            <a:fillRect/>
          </a:stretch>
        </p:blipFill>
        <p:spPr>
          <a:xfrm>
            <a:off x="6983315" y="1528708"/>
            <a:ext cx="2415177" cy="1184946"/>
          </a:xfrm>
          <a:prstGeom prst="rect">
            <a:avLst/>
          </a:prstGeom>
        </p:spPr>
      </p:pic>
      <p:pic>
        <p:nvPicPr>
          <p:cNvPr id="8" name="Picture 7">
            <a:extLst>
              <a:ext uri="{FF2B5EF4-FFF2-40B4-BE49-F238E27FC236}">
                <a16:creationId xmlns:a16="http://schemas.microsoft.com/office/drawing/2014/main" id="{700E2B06-D12D-0698-4ACA-9CED6380E804}"/>
              </a:ext>
            </a:extLst>
          </p:cNvPr>
          <p:cNvPicPr>
            <a:picLocks noChangeAspect="1"/>
          </p:cNvPicPr>
          <p:nvPr/>
        </p:nvPicPr>
        <p:blipFill>
          <a:blip r:embed="rId7"/>
          <a:stretch>
            <a:fillRect/>
          </a:stretch>
        </p:blipFill>
        <p:spPr>
          <a:xfrm>
            <a:off x="9479765" y="1528708"/>
            <a:ext cx="2645106" cy="1184946"/>
          </a:xfrm>
          <a:prstGeom prst="rect">
            <a:avLst/>
          </a:prstGeom>
        </p:spPr>
      </p:pic>
    </p:spTree>
    <p:extLst>
      <p:ext uri="{BB962C8B-B14F-4D97-AF65-F5344CB8AC3E}">
        <p14:creationId xmlns:p14="http://schemas.microsoft.com/office/powerpoint/2010/main" val="147005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1004273" y="-6870"/>
            <a:ext cx="10515600" cy="1325563"/>
          </a:xfrm>
        </p:spPr>
        <p:txBody>
          <a:bodyPr vert="horz" lIns="91440" tIns="45720" rIns="91440" bIns="45720" rtlCol="0" anchor="ctr">
            <a:normAutofit/>
          </a:bodyPr>
          <a:lstStyle/>
          <a:p>
            <a:r>
              <a:rPr lang="en-US" cap="all" dirty="0"/>
              <a:t>bivariate Analysis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17</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79F5A30C-5C18-9FE0-D6DB-65000A43A2F0}"/>
              </a:ext>
            </a:extLst>
          </p:cNvPr>
          <p:cNvSpPr txBox="1"/>
          <p:nvPr/>
        </p:nvSpPr>
        <p:spPr>
          <a:xfrm>
            <a:off x="1646093" y="1257419"/>
            <a:ext cx="7123079" cy="167674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County vs Incident reported with and without weapon</a:t>
            </a:r>
          </a:p>
          <a:p>
            <a:pPr marL="285750" indent="-285750">
              <a:lnSpc>
                <a:spcPct val="200000"/>
              </a:lnSpc>
              <a:buFont typeface="Arial" panose="020B0604020202020204" pitchFamily="34" charset="0"/>
              <a:buChar char="•"/>
            </a:pPr>
            <a:r>
              <a:rPr lang="en-US" dirty="0" err="1"/>
              <a:t>Grade_Organization</a:t>
            </a:r>
            <a:r>
              <a:rPr lang="en-US" dirty="0"/>
              <a:t> vs Incident reported with and without weapon</a:t>
            </a:r>
          </a:p>
          <a:p>
            <a:pPr marL="285750" indent="-285750">
              <a:lnSpc>
                <a:spcPct val="200000"/>
              </a:lnSpc>
              <a:buFont typeface="Arial" panose="020B0604020202020204" pitchFamily="34" charset="0"/>
              <a:buChar char="•"/>
            </a:pPr>
            <a:r>
              <a:rPr lang="en-US" dirty="0"/>
              <a:t>District vs Incident reported with and without weapon</a:t>
            </a:r>
          </a:p>
        </p:txBody>
      </p:sp>
      <p:sp>
        <p:nvSpPr>
          <p:cNvPr id="20" name="TextBox 19">
            <a:extLst>
              <a:ext uri="{FF2B5EF4-FFF2-40B4-BE49-F238E27FC236}">
                <a16:creationId xmlns:a16="http://schemas.microsoft.com/office/drawing/2014/main" id="{F270EAE5-78BF-DDBD-E8DE-07961B7C417D}"/>
              </a:ext>
            </a:extLst>
          </p:cNvPr>
          <p:cNvSpPr txBox="1"/>
          <p:nvPr/>
        </p:nvSpPr>
        <p:spPr>
          <a:xfrm>
            <a:off x="3052053" y="3105835"/>
            <a:ext cx="6104106" cy="646331"/>
          </a:xfrm>
          <a:prstGeom prst="rect">
            <a:avLst/>
          </a:prstGeom>
          <a:noFill/>
        </p:spPr>
        <p:txBody>
          <a:bodyPr wrap="square">
            <a:spAutoFit/>
          </a:bodyPr>
          <a:lstStyle/>
          <a:p>
            <a:br>
              <a:rPr lang="en-US" dirty="0"/>
            </a:br>
            <a:endParaRPr lang="en-US" dirty="0"/>
          </a:p>
        </p:txBody>
      </p:sp>
    </p:spTree>
    <p:extLst>
      <p:ext uri="{BB962C8B-B14F-4D97-AF65-F5344CB8AC3E}">
        <p14:creationId xmlns:p14="http://schemas.microsoft.com/office/powerpoint/2010/main" val="313402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bivariate Analysis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18</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pic>
        <p:nvPicPr>
          <p:cNvPr id="25602" name="Picture 2">
            <a:extLst>
              <a:ext uri="{FF2B5EF4-FFF2-40B4-BE49-F238E27FC236}">
                <a16:creationId xmlns:a16="http://schemas.microsoft.com/office/drawing/2014/main" id="{8D81082B-2E2E-4AEA-E12C-3440F3065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75" y="1776461"/>
            <a:ext cx="5556223" cy="30499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C6CEC105-989E-144F-B325-A2543D656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698" y="1526764"/>
            <a:ext cx="5556223" cy="30499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6AC9071-2289-6E51-C08C-90BD72737336}"/>
              </a:ext>
            </a:extLst>
          </p:cNvPr>
          <p:cNvSpPr txBox="1"/>
          <p:nvPr/>
        </p:nvSpPr>
        <p:spPr>
          <a:xfrm>
            <a:off x="3735422" y="892487"/>
            <a:ext cx="5270995" cy="369332"/>
          </a:xfrm>
          <a:prstGeom prst="rect">
            <a:avLst/>
          </a:prstGeom>
          <a:noFill/>
        </p:spPr>
        <p:txBody>
          <a:bodyPr wrap="none" rtlCol="0">
            <a:spAutoFit/>
          </a:bodyPr>
          <a:lstStyle/>
          <a:p>
            <a:r>
              <a:rPr lang="en-US" dirty="0"/>
              <a:t>County vs Incident reported with and without weapon</a:t>
            </a:r>
          </a:p>
        </p:txBody>
      </p:sp>
      <p:sp>
        <p:nvSpPr>
          <p:cNvPr id="8" name="TextBox 7">
            <a:extLst>
              <a:ext uri="{FF2B5EF4-FFF2-40B4-BE49-F238E27FC236}">
                <a16:creationId xmlns:a16="http://schemas.microsoft.com/office/drawing/2014/main" id="{D95C09A5-FB41-3EA4-1071-04DC569C6129}"/>
              </a:ext>
            </a:extLst>
          </p:cNvPr>
          <p:cNvSpPr txBox="1"/>
          <p:nvPr/>
        </p:nvSpPr>
        <p:spPr>
          <a:xfrm>
            <a:off x="3266918" y="5188458"/>
            <a:ext cx="2751964" cy="1732847"/>
          </a:xfrm>
          <a:prstGeom prst="rect">
            <a:avLst/>
          </a:prstGeom>
          <a:noFill/>
        </p:spPr>
        <p:txBody>
          <a:bodyPr wrap="square" rtlCol="0">
            <a:spAutoFit/>
          </a:bodyPr>
          <a:lstStyle>
            <a:defPPr>
              <a:defRPr lang="en-US"/>
            </a:defPPr>
            <a:lvl1pPr>
              <a:lnSpc>
                <a:spcPct val="150000"/>
              </a:lnSpc>
              <a:defRPr sz="900"/>
            </a:lvl1pPr>
          </a:lstStyle>
          <a:p>
            <a:r>
              <a:rPr lang="en-US" dirty="0"/>
              <a:t>1. BROOKLYN:</a:t>
            </a:r>
          </a:p>
          <a:p>
            <a:pPr marL="171450" indent="-171450">
              <a:buFont typeface="Arial" panose="020B0604020202020204" pitchFamily="34" charset="0"/>
              <a:buChar char="•"/>
            </a:pPr>
            <a:r>
              <a:rPr lang="en-US" dirty="0"/>
              <a:t>Without weapon: 49.08% </a:t>
            </a:r>
            <a:r>
              <a:rPr lang="en-US" sz="900" dirty="0"/>
              <a:t>(lowest)</a:t>
            </a:r>
            <a:endParaRPr lang="en-US" dirty="0"/>
          </a:p>
          <a:p>
            <a:pPr marL="171450" indent="-171450">
              <a:buFont typeface="Arial" panose="020B0604020202020204" pitchFamily="34" charset="0"/>
              <a:buChar char="•"/>
            </a:pPr>
            <a:r>
              <a:rPr lang="en-US" dirty="0"/>
              <a:t>With weapon: 50.48%  </a:t>
            </a:r>
            <a:r>
              <a:rPr lang="en-US" sz="900" dirty="0"/>
              <a:t>(highest)</a:t>
            </a:r>
            <a:endParaRPr lang="en-US" dirty="0"/>
          </a:p>
          <a:p>
            <a:endParaRPr lang="en-US" dirty="0"/>
          </a:p>
          <a:p>
            <a:r>
              <a:rPr lang="en-US" dirty="0"/>
              <a:t>2. BRONX:</a:t>
            </a:r>
          </a:p>
          <a:p>
            <a:pPr marL="171450" indent="-171450">
              <a:buFont typeface="Arial" panose="020B0604020202020204" pitchFamily="34" charset="0"/>
              <a:buChar char="•"/>
            </a:pPr>
            <a:r>
              <a:rPr lang="en-US" dirty="0"/>
              <a:t>Without weapon: 39.37% </a:t>
            </a:r>
            <a:r>
              <a:rPr lang="en-US" sz="900" dirty="0"/>
              <a:t>(highest)</a:t>
            </a:r>
            <a:endParaRPr lang="en-US" dirty="0"/>
          </a:p>
          <a:p>
            <a:pPr marL="171450" indent="-171450">
              <a:buFont typeface="Arial" panose="020B0604020202020204" pitchFamily="34" charset="0"/>
              <a:buChar char="•"/>
            </a:pPr>
            <a:r>
              <a:rPr lang="en-US" dirty="0"/>
              <a:t>With weapon: 38.66% </a:t>
            </a:r>
            <a:r>
              <a:rPr lang="en-US" sz="900" dirty="0"/>
              <a:t>(lowest)</a:t>
            </a:r>
            <a:endParaRPr lang="en-US" dirty="0"/>
          </a:p>
          <a:p>
            <a:endParaRPr lang="en-US" dirty="0"/>
          </a:p>
        </p:txBody>
      </p:sp>
      <p:sp>
        <p:nvSpPr>
          <p:cNvPr id="9" name="TextBox 8">
            <a:extLst>
              <a:ext uri="{FF2B5EF4-FFF2-40B4-BE49-F238E27FC236}">
                <a16:creationId xmlns:a16="http://schemas.microsoft.com/office/drawing/2014/main" id="{22322A52-35D9-8EB3-5C4B-8A99AA41DAFC}"/>
              </a:ext>
            </a:extLst>
          </p:cNvPr>
          <p:cNvSpPr txBox="1"/>
          <p:nvPr/>
        </p:nvSpPr>
        <p:spPr>
          <a:xfrm>
            <a:off x="6018882" y="5196378"/>
            <a:ext cx="2852744" cy="1732847"/>
          </a:xfrm>
          <a:prstGeom prst="rect">
            <a:avLst/>
          </a:prstGeom>
          <a:noFill/>
        </p:spPr>
        <p:txBody>
          <a:bodyPr wrap="square" rtlCol="0">
            <a:spAutoFit/>
          </a:bodyPr>
          <a:lstStyle/>
          <a:p>
            <a:pPr>
              <a:lnSpc>
                <a:spcPct val="150000"/>
              </a:lnSpc>
            </a:pPr>
            <a:r>
              <a:rPr lang="en-US" sz="900" dirty="0"/>
              <a:t>3. MANHATTAN:</a:t>
            </a:r>
          </a:p>
          <a:p>
            <a:pPr marL="171450" indent="-171450">
              <a:lnSpc>
                <a:spcPct val="150000"/>
              </a:lnSpc>
              <a:buFont typeface="Arial" panose="020B0604020202020204" pitchFamily="34" charset="0"/>
              <a:buChar char="•"/>
            </a:pPr>
            <a:r>
              <a:rPr lang="en-US" sz="900" dirty="0"/>
              <a:t>Without weapon: 11.43% (highest)</a:t>
            </a:r>
          </a:p>
          <a:p>
            <a:pPr marL="171450" indent="-171450">
              <a:lnSpc>
                <a:spcPct val="150000"/>
              </a:lnSpc>
              <a:buFont typeface="Arial" panose="020B0604020202020204" pitchFamily="34" charset="0"/>
              <a:buChar char="•"/>
            </a:pPr>
            <a:r>
              <a:rPr lang="en-US" sz="900" dirty="0"/>
              <a:t>With weapon: 10.73% (lowest)</a:t>
            </a:r>
          </a:p>
          <a:p>
            <a:pPr>
              <a:lnSpc>
                <a:spcPct val="150000"/>
              </a:lnSpc>
            </a:pPr>
            <a:endParaRPr lang="en-US" sz="900" dirty="0"/>
          </a:p>
          <a:p>
            <a:pPr>
              <a:lnSpc>
                <a:spcPct val="150000"/>
              </a:lnSpc>
            </a:pPr>
            <a:r>
              <a:rPr lang="en-US" sz="900" dirty="0"/>
              <a:t>4. NYC CENTRAL OFFICE:</a:t>
            </a:r>
          </a:p>
          <a:p>
            <a:pPr marL="171450" indent="-171450">
              <a:lnSpc>
                <a:spcPct val="150000"/>
              </a:lnSpc>
              <a:buFont typeface="Arial" panose="020B0604020202020204" pitchFamily="34" charset="0"/>
              <a:buChar char="•"/>
            </a:pPr>
            <a:r>
              <a:rPr lang="en-US" sz="900" dirty="0"/>
              <a:t>Without weapon: 0.12% (lowest)</a:t>
            </a:r>
          </a:p>
          <a:p>
            <a:pPr marL="171450" indent="-171450">
              <a:lnSpc>
                <a:spcPct val="150000"/>
              </a:lnSpc>
              <a:buFont typeface="Arial" panose="020B0604020202020204" pitchFamily="34" charset="0"/>
              <a:buChar char="•"/>
            </a:pPr>
            <a:r>
              <a:rPr lang="en-US" sz="900" dirty="0"/>
              <a:t>With weapon: 0.13% (highest)</a:t>
            </a:r>
          </a:p>
          <a:p>
            <a:pPr marL="171450" indent="-171450">
              <a:lnSpc>
                <a:spcPct val="150000"/>
              </a:lnSpc>
              <a:buFont typeface="Arial" panose="020B0604020202020204" pitchFamily="34" charset="0"/>
              <a:buChar char="•"/>
            </a:pPr>
            <a:endParaRPr lang="en-US" sz="900" dirty="0"/>
          </a:p>
        </p:txBody>
      </p:sp>
    </p:spTree>
    <p:extLst>
      <p:ext uri="{BB962C8B-B14F-4D97-AF65-F5344CB8AC3E}">
        <p14:creationId xmlns:p14="http://schemas.microsoft.com/office/powerpoint/2010/main" val="2334583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bivariate Analysis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19</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pic>
        <p:nvPicPr>
          <p:cNvPr id="4" name="Picture 6">
            <a:extLst>
              <a:ext uri="{FF2B5EF4-FFF2-40B4-BE49-F238E27FC236}">
                <a16:creationId xmlns:a16="http://schemas.microsoft.com/office/drawing/2014/main" id="{251A442E-8213-CADE-132B-979BECD20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1" y="1471214"/>
            <a:ext cx="5635962" cy="31732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1A4B74-37A5-F3AA-7CDF-B24FAA2A398E}"/>
              </a:ext>
            </a:extLst>
          </p:cNvPr>
          <p:cNvSpPr txBox="1"/>
          <p:nvPr/>
        </p:nvSpPr>
        <p:spPr>
          <a:xfrm>
            <a:off x="3078962" y="883973"/>
            <a:ext cx="6476453" cy="369332"/>
          </a:xfrm>
          <a:prstGeom prst="rect">
            <a:avLst/>
          </a:prstGeom>
          <a:noFill/>
        </p:spPr>
        <p:txBody>
          <a:bodyPr wrap="none" rtlCol="0">
            <a:spAutoFit/>
          </a:bodyPr>
          <a:lstStyle/>
          <a:p>
            <a:r>
              <a:rPr lang="en-US" dirty="0" err="1"/>
              <a:t>Grade_Organization</a:t>
            </a:r>
            <a:r>
              <a:rPr lang="en-US" dirty="0"/>
              <a:t> vs Incident reported with and without weapon</a:t>
            </a:r>
          </a:p>
        </p:txBody>
      </p:sp>
      <p:pic>
        <p:nvPicPr>
          <p:cNvPr id="26626" name="Picture 2">
            <a:extLst>
              <a:ext uri="{FF2B5EF4-FFF2-40B4-BE49-F238E27FC236}">
                <a16:creationId xmlns:a16="http://schemas.microsoft.com/office/drawing/2014/main" id="{CC95F537-2217-6586-EFCB-13BD5CAAB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882" y="1325563"/>
            <a:ext cx="5870490" cy="33093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F639A8E-2A47-87CD-D256-BE2EE130127C}"/>
              </a:ext>
            </a:extLst>
          </p:cNvPr>
          <p:cNvSpPr txBox="1"/>
          <p:nvPr/>
        </p:nvSpPr>
        <p:spPr>
          <a:xfrm>
            <a:off x="2515865" y="5180139"/>
            <a:ext cx="2135521" cy="707886"/>
          </a:xfrm>
          <a:prstGeom prst="rect">
            <a:avLst/>
          </a:prstGeom>
          <a:noFill/>
        </p:spPr>
        <p:txBody>
          <a:bodyPr wrap="none" rtlCol="0">
            <a:spAutoFit/>
          </a:bodyPr>
          <a:lstStyle/>
          <a:p>
            <a:pPr algn="l"/>
            <a:r>
              <a:rPr lang="en-US" sz="1000" b="0" i="0" dirty="0">
                <a:effectLst/>
                <a:latin typeface="-apple-system"/>
              </a:rPr>
              <a:t>1. Elementary:</a:t>
            </a:r>
          </a:p>
          <a:p>
            <a:pPr marL="171450" indent="-171450">
              <a:buFont typeface="Arial" panose="020B0604020202020204" pitchFamily="34" charset="0"/>
              <a:buChar char="•"/>
            </a:pPr>
            <a:r>
              <a:rPr lang="en-US" sz="1000" b="0" i="0" dirty="0">
                <a:effectLst/>
                <a:latin typeface="-apple-system"/>
              </a:rPr>
              <a:t>Without weapon: 35.65% </a:t>
            </a:r>
            <a:r>
              <a:rPr lang="en-US" sz="1000" dirty="0"/>
              <a:t>(lowest)</a:t>
            </a:r>
            <a:endParaRPr lang="en-US" sz="1000" b="0" i="0" dirty="0">
              <a:effectLst/>
              <a:latin typeface="-apple-system"/>
            </a:endParaRPr>
          </a:p>
          <a:p>
            <a:pPr marL="171450" indent="-171450" algn="l">
              <a:buFont typeface="Arial" panose="020B0604020202020204" pitchFamily="34" charset="0"/>
              <a:buChar char="•"/>
            </a:pPr>
            <a:r>
              <a:rPr lang="en-US" sz="1000" b="0" i="0" dirty="0">
                <a:effectLst/>
                <a:latin typeface="-apple-system"/>
              </a:rPr>
              <a:t>With weapon: 39.32%</a:t>
            </a:r>
          </a:p>
          <a:p>
            <a:pPr marL="171450" indent="-171450">
              <a:buFont typeface="Arial" panose="020B0604020202020204" pitchFamily="34" charset="0"/>
              <a:buChar char="•"/>
            </a:pPr>
            <a:endParaRPr lang="en-US" sz="1000" dirty="0"/>
          </a:p>
        </p:txBody>
      </p:sp>
      <p:sp>
        <p:nvSpPr>
          <p:cNvPr id="9" name="TextBox 8">
            <a:extLst>
              <a:ext uri="{FF2B5EF4-FFF2-40B4-BE49-F238E27FC236}">
                <a16:creationId xmlns:a16="http://schemas.microsoft.com/office/drawing/2014/main" id="{9E7429A1-5939-5304-0CDC-A7E497E0AC66}"/>
              </a:ext>
            </a:extLst>
          </p:cNvPr>
          <p:cNvSpPr txBox="1"/>
          <p:nvPr/>
        </p:nvSpPr>
        <p:spPr>
          <a:xfrm>
            <a:off x="2523960" y="5825318"/>
            <a:ext cx="2135521" cy="707886"/>
          </a:xfrm>
          <a:prstGeom prst="rect">
            <a:avLst/>
          </a:prstGeom>
          <a:noFill/>
        </p:spPr>
        <p:txBody>
          <a:bodyPr wrap="none" rtlCol="0">
            <a:spAutoFit/>
          </a:bodyPr>
          <a:lstStyle>
            <a:defPPr>
              <a:defRPr lang="en-US"/>
            </a:defPPr>
            <a:lvl1pPr>
              <a:defRPr sz="1000" b="0" i="0">
                <a:effectLst/>
                <a:latin typeface="-apple-system"/>
              </a:defRPr>
            </a:lvl1pPr>
          </a:lstStyle>
          <a:p>
            <a:r>
              <a:rPr lang="en-US" dirty="0"/>
              <a:t>2. Senior High:</a:t>
            </a:r>
          </a:p>
          <a:p>
            <a:pPr marL="171450" indent="-171450">
              <a:buFont typeface="Arial" panose="020B0604020202020204" pitchFamily="34" charset="0"/>
              <a:buChar char="•"/>
            </a:pPr>
            <a:r>
              <a:rPr lang="en-US" dirty="0"/>
              <a:t>Without weapon: 27.91% </a:t>
            </a:r>
            <a:r>
              <a:rPr lang="en-US" sz="1000" dirty="0"/>
              <a:t>(lowest)</a:t>
            </a:r>
            <a:endParaRPr lang="en-US" dirty="0"/>
          </a:p>
          <a:p>
            <a:pPr marL="171450" indent="-171450">
              <a:buFont typeface="Arial" panose="020B0604020202020204" pitchFamily="34" charset="0"/>
              <a:buChar char="•"/>
            </a:pPr>
            <a:r>
              <a:rPr lang="en-US" dirty="0"/>
              <a:t>With weapon: 30.44% </a:t>
            </a:r>
            <a:r>
              <a:rPr lang="en-US" sz="1000" dirty="0"/>
              <a:t>(highest)</a:t>
            </a:r>
            <a:endParaRPr lang="en-US" dirty="0"/>
          </a:p>
          <a:p>
            <a:pPr marL="171450" indent="-1714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A073C864-2036-B019-133D-E5794F5BDA46}"/>
              </a:ext>
            </a:extLst>
          </p:cNvPr>
          <p:cNvSpPr txBox="1"/>
          <p:nvPr/>
        </p:nvSpPr>
        <p:spPr>
          <a:xfrm>
            <a:off x="7003119" y="5117432"/>
            <a:ext cx="2106667" cy="707886"/>
          </a:xfrm>
          <a:prstGeom prst="rect">
            <a:avLst/>
          </a:prstGeom>
          <a:noFill/>
        </p:spPr>
        <p:txBody>
          <a:bodyPr wrap="none" rtlCol="0">
            <a:spAutoFit/>
          </a:bodyPr>
          <a:lstStyle>
            <a:defPPr>
              <a:defRPr lang="en-US"/>
            </a:defPPr>
            <a:lvl1pPr>
              <a:defRPr sz="1000" b="0" i="0">
                <a:effectLst/>
                <a:latin typeface="-apple-system"/>
              </a:defRPr>
            </a:lvl1pPr>
          </a:lstStyle>
          <a:p>
            <a:r>
              <a:rPr lang="en-US" dirty="0"/>
              <a:t>5. Junior High School:</a:t>
            </a:r>
          </a:p>
          <a:p>
            <a:pPr marL="171450" indent="-171450">
              <a:buFont typeface="Arial" panose="020B0604020202020204" pitchFamily="34" charset="0"/>
              <a:buChar char="•"/>
            </a:pPr>
            <a:r>
              <a:rPr lang="en-US" dirty="0"/>
              <a:t>Without weapon: 2.18% </a:t>
            </a:r>
            <a:r>
              <a:rPr lang="en-US" sz="1000" dirty="0"/>
              <a:t>(highest)</a:t>
            </a:r>
            <a:endParaRPr lang="en-US" dirty="0"/>
          </a:p>
          <a:p>
            <a:pPr marL="171450" indent="-171450">
              <a:buFont typeface="Arial" panose="020B0604020202020204" pitchFamily="34" charset="0"/>
              <a:buChar char="•"/>
            </a:pPr>
            <a:r>
              <a:rPr lang="en-US" dirty="0"/>
              <a:t>With weapon: 1.53% </a:t>
            </a:r>
            <a:r>
              <a:rPr lang="en-US" sz="1000" dirty="0"/>
              <a:t>(lowest)</a:t>
            </a:r>
            <a:endParaRPr lang="en-US" dirty="0"/>
          </a:p>
          <a:p>
            <a:pPr marL="171450" indent="-1714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CAC168BD-2F36-A9D6-6DCC-B9141A835785}"/>
              </a:ext>
            </a:extLst>
          </p:cNvPr>
          <p:cNvSpPr txBox="1"/>
          <p:nvPr/>
        </p:nvSpPr>
        <p:spPr>
          <a:xfrm>
            <a:off x="4843609" y="5888025"/>
            <a:ext cx="2106667" cy="707886"/>
          </a:xfrm>
          <a:prstGeom prst="rect">
            <a:avLst/>
          </a:prstGeom>
          <a:noFill/>
        </p:spPr>
        <p:txBody>
          <a:bodyPr wrap="none" rtlCol="0">
            <a:spAutoFit/>
          </a:bodyPr>
          <a:lstStyle>
            <a:defPPr>
              <a:defRPr lang="en-US"/>
            </a:defPPr>
            <a:lvl1pPr>
              <a:defRPr sz="1000" b="0" i="0">
                <a:effectLst/>
                <a:latin typeface="-apple-system"/>
              </a:defRPr>
            </a:lvl1pPr>
          </a:lstStyle>
          <a:p>
            <a:r>
              <a:rPr lang="en-US" dirty="0"/>
              <a:t>4. Junior Senior School:</a:t>
            </a:r>
          </a:p>
          <a:p>
            <a:pPr marL="171450" indent="-171450">
              <a:buFont typeface="Arial" panose="020B0604020202020204" pitchFamily="34" charset="0"/>
              <a:buChar char="•"/>
            </a:pPr>
            <a:r>
              <a:rPr lang="en-US" dirty="0"/>
              <a:t>Without weapon: 8.63% </a:t>
            </a:r>
            <a:r>
              <a:rPr lang="en-US" sz="1000" dirty="0"/>
              <a:t>(highest)</a:t>
            </a:r>
            <a:endParaRPr lang="en-US" dirty="0"/>
          </a:p>
          <a:p>
            <a:pPr marL="171450" indent="-171450">
              <a:buFont typeface="Arial" panose="020B0604020202020204" pitchFamily="34" charset="0"/>
              <a:buChar char="•"/>
            </a:pPr>
            <a:r>
              <a:rPr lang="en-US" dirty="0"/>
              <a:t>With weapon: 5.89% </a:t>
            </a:r>
            <a:r>
              <a:rPr lang="en-US" sz="1000" dirty="0"/>
              <a:t>(lowest)</a:t>
            </a:r>
            <a:endParaRPr lang="en-US" dirty="0"/>
          </a:p>
          <a:p>
            <a:pPr marL="171450" indent="-171450">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BFC930E2-E982-4D26-D405-6083A07321AC}"/>
              </a:ext>
            </a:extLst>
          </p:cNvPr>
          <p:cNvSpPr txBox="1"/>
          <p:nvPr/>
        </p:nvSpPr>
        <p:spPr>
          <a:xfrm>
            <a:off x="7003119" y="5843223"/>
            <a:ext cx="2069797" cy="707886"/>
          </a:xfrm>
          <a:prstGeom prst="rect">
            <a:avLst/>
          </a:prstGeom>
          <a:noFill/>
        </p:spPr>
        <p:txBody>
          <a:bodyPr wrap="none" rtlCol="0">
            <a:spAutoFit/>
          </a:bodyPr>
          <a:lstStyle>
            <a:defPPr>
              <a:defRPr lang="en-US"/>
            </a:defPPr>
            <a:lvl1pPr>
              <a:defRPr sz="1000" b="0" i="0">
                <a:effectLst/>
                <a:latin typeface="-apple-system"/>
              </a:defRPr>
            </a:lvl1pPr>
          </a:lstStyle>
          <a:p>
            <a:r>
              <a:rPr lang="en-US" dirty="0"/>
              <a:t>6. K-12 School:</a:t>
            </a:r>
          </a:p>
          <a:p>
            <a:pPr marL="171450" indent="-171450">
              <a:buFont typeface="Arial" panose="020B0604020202020204" pitchFamily="34" charset="0"/>
              <a:buChar char="•"/>
            </a:pPr>
            <a:r>
              <a:rPr lang="en-US" dirty="0"/>
              <a:t>Without weapon: 0.18% </a:t>
            </a:r>
            <a:r>
              <a:rPr lang="en-US" sz="1000" dirty="0"/>
              <a:t>(lowest)</a:t>
            </a:r>
            <a:endParaRPr lang="en-US" dirty="0"/>
          </a:p>
          <a:p>
            <a:pPr marL="171450" indent="-171450">
              <a:buFont typeface="Arial" panose="020B0604020202020204" pitchFamily="34" charset="0"/>
              <a:buChar char="•"/>
            </a:pPr>
            <a:r>
              <a:rPr lang="en-US" dirty="0"/>
              <a:t>With weapon: 0.20% </a:t>
            </a:r>
            <a:r>
              <a:rPr lang="en-US" sz="1000" dirty="0"/>
              <a:t>(highest)</a:t>
            </a:r>
            <a:endParaRPr lang="en-US" dirty="0"/>
          </a:p>
          <a:p>
            <a:pPr marL="171450" indent="-171450">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id="{677734B5-45A4-4339-23CF-85C5C00970A2}"/>
              </a:ext>
            </a:extLst>
          </p:cNvPr>
          <p:cNvSpPr txBox="1"/>
          <p:nvPr/>
        </p:nvSpPr>
        <p:spPr>
          <a:xfrm>
            <a:off x="4829984" y="5166165"/>
            <a:ext cx="2133918" cy="707886"/>
          </a:xfrm>
          <a:prstGeom prst="rect">
            <a:avLst/>
          </a:prstGeom>
          <a:noFill/>
        </p:spPr>
        <p:txBody>
          <a:bodyPr wrap="none" rtlCol="0">
            <a:spAutoFit/>
          </a:bodyPr>
          <a:lstStyle>
            <a:defPPr>
              <a:defRPr lang="en-US"/>
            </a:defPPr>
            <a:lvl1pPr>
              <a:defRPr sz="1000" b="0" i="0">
                <a:effectLst/>
                <a:latin typeface="-apple-system"/>
              </a:defRPr>
            </a:lvl1pPr>
          </a:lstStyle>
          <a:p>
            <a:r>
              <a:rPr lang="en-US" dirty="0"/>
              <a:t>3. Middle School:</a:t>
            </a:r>
          </a:p>
          <a:p>
            <a:pPr marL="171450" indent="-171450">
              <a:buFont typeface="Arial" panose="020B0604020202020204" pitchFamily="34" charset="0"/>
              <a:buChar char="•"/>
            </a:pPr>
            <a:r>
              <a:rPr lang="en-US" dirty="0"/>
              <a:t>Without weapon: 25.45% </a:t>
            </a:r>
            <a:r>
              <a:rPr lang="en-US" sz="1000" dirty="0"/>
              <a:t>highest)</a:t>
            </a:r>
            <a:endParaRPr lang="en-US" dirty="0"/>
          </a:p>
          <a:p>
            <a:pPr marL="171450" indent="-171450">
              <a:buFont typeface="Arial" panose="020B0604020202020204" pitchFamily="34" charset="0"/>
              <a:buChar char="•"/>
            </a:pPr>
            <a:r>
              <a:rPr lang="en-US" dirty="0"/>
              <a:t>With weapon: 22.63% </a:t>
            </a:r>
            <a:r>
              <a:rPr lang="en-US" sz="1000" dirty="0"/>
              <a:t>(lowest)</a:t>
            </a: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49744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a:extLst>
              <a:ext uri="{FF2B5EF4-FFF2-40B4-BE49-F238E27FC236}">
                <a16:creationId xmlns:a16="http://schemas.microsoft.com/office/drawing/2014/main" id="{543E52C0-0492-DC15-B0D6-608359E8E8A8}"/>
              </a:ext>
            </a:extLst>
          </p:cNvPr>
          <p:cNvSpPr/>
          <p:nvPr/>
        </p:nvSpPr>
        <p:spPr>
          <a:xfrm rot="18922116">
            <a:off x="4198311" y="-422802"/>
            <a:ext cx="3496611" cy="7538234"/>
          </a:xfrm>
          <a:prstGeom prst="roundRect">
            <a:avLst/>
          </a:prstGeom>
          <a:solidFill>
            <a:schemeClr val="tx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54429" y="211562"/>
            <a:ext cx="2488474" cy="1325563"/>
          </a:xfrm>
        </p:spPr>
        <p:txBody>
          <a:bodyPr vert="horz" lIns="91440" tIns="45720" rIns="91440" bIns="45720" rtlCol="0" anchor="ctr">
            <a:normAutofit/>
          </a:bodyPr>
          <a:lstStyle/>
          <a:p>
            <a:r>
              <a:rPr lang="en-US" kern="1200" cap="all" spc="150" baseline="0" dirty="0">
                <a:latin typeface="+mj-lt"/>
                <a:ea typeface="+mj-ea"/>
                <a:cs typeface="+mj-cs"/>
              </a:rPr>
              <a:t>Content:</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a:t>
            </a:fld>
            <a:endParaRPr lang="en-US"/>
          </a:p>
        </p:txBody>
      </p:sp>
      <p:sp>
        <p:nvSpPr>
          <p:cNvPr id="21" name="TextBox 20">
            <a:extLst>
              <a:ext uri="{FF2B5EF4-FFF2-40B4-BE49-F238E27FC236}">
                <a16:creationId xmlns:a16="http://schemas.microsoft.com/office/drawing/2014/main" id="{BA268927-5230-48D5-318E-D6AB12DF47BE}"/>
              </a:ext>
            </a:extLst>
          </p:cNvPr>
          <p:cNvSpPr txBox="1"/>
          <p:nvPr/>
        </p:nvSpPr>
        <p:spPr>
          <a:xfrm>
            <a:off x="2542903" y="1537125"/>
            <a:ext cx="1579856" cy="369332"/>
          </a:xfrm>
          <a:prstGeom prst="rect">
            <a:avLst/>
          </a:prstGeom>
          <a:noFill/>
        </p:spPr>
        <p:txBody>
          <a:bodyPr wrap="none" rtlCol="0">
            <a:spAutoFit/>
          </a:bodyPr>
          <a:lstStyle/>
          <a:p>
            <a:r>
              <a:rPr lang="en-US" dirty="0">
                <a:solidFill>
                  <a:schemeClr val="bg1">
                    <a:lumMod val="85000"/>
                  </a:schemeClr>
                </a:solidFill>
              </a:rPr>
              <a:t>1. Introduction</a:t>
            </a:r>
          </a:p>
        </p:txBody>
      </p:sp>
      <p:sp>
        <p:nvSpPr>
          <p:cNvPr id="22" name="TextBox 21">
            <a:extLst>
              <a:ext uri="{FF2B5EF4-FFF2-40B4-BE49-F238E27FC236}">
                <a16:creationId xmlns:a16="http://schemas.microsoft.com/office/drawing/2014/main" id="{36D605CB-4083-3A0A-B214-9A107929E57C}"/>
              </a:ext>
            </a:extLst>
          </p:cNvPr>
          <p:cNvSpPr txBox="1"/>
          <p:nvPr/>
        </p:nvSpPr>
        <p:spPr>
          <a:xfrm>
            <a:off x="2883876" y="1906457"/>
            <a:ext cx="1301318" cy="369332"/>
          </a:xfrm>
          <a:prstGeom prst="rect">
            <a:avLst/>
          </a:prstGeom>
          <a:noFill/>
        </p:spPr>
        <p:txBody>
          <a:bodyPr wrap="none" rtlCol="0">
            <a:spAutoFit/>
          </a:bodyPr>
          <a:lstStyle>
            <a:defPPr>
              <a:defRPr lang="en-US"/>
            </a:defPPr>
            <a:lvl1pPr>
              <a:defRPr>
                <a:solidFill>
                  <a:schemeClr val="bg1">
                    <a:lumMod val="85000"/>
                  </a:schemeClr>
                </a:solidFill>
              </a:defRPr>
            </a:lvl1pPr>
          </a:lstStyle>
          <a:p>
            <a:r>
              <a:rPr lang="en-US" dirty="0"/>
              <a:t>2. Objective</a:t>
            </a:r>
          </a:p>
        </p:txBody>
      </p:sp>
      <p:sp>
        <p:nvSpPr>
          <p:cNvPr id="23" name="TextBox 22">
            <a:extLst>
              <a:ext uri="{FF2B5EF4-FFF2-40B4-BE49-F238E27FC236}">
                <a16:creationId xmlns:a16="http://schemas.microsoft.com/office/drawing/2014/main" id="{CF12D800-4C26-AFEE-7FE9-9EFCE07884E6}"/>
              </a:ext>
            </a:extLst>
          </p:cNvPr>
          <p:cNvSpPr txBox="1"/>
          <p:nvPr/>
        </p:nvSpPr>
        <p:spPr>
          <a:xfrm>
            <a:off x="3228838" y="2275297"/>
            <a:ext cx="1540486" cy="369332"/>
          </a:xfrm>
          <a:prstGeom prst="rect">
            <a:avLst/>
          </a:prstGeom>
          <a:noFill/>
        </p:spPr>
        <p:txBody>
          <a:bodyPr wrap="none" rtlCol="0">
            <a:spAutoFit/>
          </a:bodyPr>
          <a:lstStyle>
            <a:defPPr>
              <a:defRPr lang="en-US"/>
            </a:defPPr>
            <a:lvl1pPr>
              <a:defRPr>
                <a:solidFill>
                  <a:schemeClr val="bg1">
                    <a:lumMod val="85000"/>
                  </a:schemeClr>
                </a:solidFill>
              </a:defRPr>
            </a:lvl1pPr>
          </a:lstStyle>
          <a:p>
            <a:r>
              <a:rPr lang="en-US" dirty="0"/>
              <a:t>3. Data Source</a:t>
            </a:r>
          </a:p>
        </p:txBody>
      </p:sp>
      <p:sp>
        <p:nvSpPr>
          <p:cNvPr id="24" name="TextBox 23">
            <a:extLst>
              <a:ext uri="{FF2B5EF4-FFF2-40B4-BE49-F238E27FC236}">
                <a16:creationId xmlns:a16="http://schemas.microsoft.com/office/drawing/2014/main" id="{356C5843-BDDD-4662-4E5B-56D80D396497}"/>
              </a:ext>
            </a:extLst>
          </p:cNvPr>
          <p:cNvSpPr txBox="1"/>
          <p:nvPr/>
        </p:nvSpPr>
        <p:spPr>
          <a:xfrm>
            <a:off x="3628199" y="2628586"/>
            <a:ext cx="3389582" cy="369332"/>
          </a:xfrm>
          <a:prstGeom prst="rect">
            <a:avLst/>
          </a:prstGeom>
          <a:noFill/>
        </p:spPr>
        <p:txBody>
          <a:bodyPr wrap="none" rtlCol="0">
            <a:spAutoFit/>
          </a:bodyPr>
          <a:lstStyle>
            <a:defPPr>
              <a:defRPr lang="en-US"/>
            </a:defPPr>
            <a:lvl1pPr>
              <a:defRPr>
                <a:solidFill>
                  <a:schemeClr val="bg1">
                    <a:lumMod val="85000"/>
                  </a:schemeClr>
                </a:solidFill>
              </a:defRPr>
            </a:lvl1pPr>
          </a:lstStyle>
          <a:p>
            <a:r>
              <a:rPr lang="en-US" dirty="0"/>
              <a:t>4. Data loading and concatenation</a:t>
            </a:r>
          </a:p>
        </p:txBody>
      </p:sp>
      <p:sp>
        <p:nvSpPr>
          <p:cNvPr id="25" name="TextBox 24">
            <a:extLst>
              <a:ext uri="{FF2B5EF4-FFF2-40B4-BE49-F238E27FC236}">
                <a16:creationId xmlns:a16="http://schemas.microsoft.com/office/drawing/2014/main" id="{1104D768-D0F9-4D94-56FC-ABC959C995A6}"/>
              </a:ext>
            </a:extLst>
          </p:cNvPr>
          <p:cNvSpPr txBox="1"/>
          <p:nvPr/>
        </p:nvSpPr>
        <p:spPr>
          <a:xfrm>
            <a:off x="3964714" y="3013469"/>
            <a:ext cx="1777474" cy="369332"/>
          </a:xfrm>
          <a:prstGeom prst="rect">
            <a:avLst/>
          </a:prstGeom>
          <a:noFill/>
        </p:spPr>
        <p:txBody>
          <a:bodyPr wrap="none" rtlCol="0">
            <a:spAutoFit/>
          </a:bodyPr>
          <a:lstStyle>
            <a:defPPr>
              <a:defRPr lang="en-US"/>
            </a:defPPr>
            <a:lvl1pPr>
              <a:defRPr>
                <a:solidFill>
                  <a:schemeClr val="bg1">
                    <a:lumMod val="85000"/>
                  </a:schemeClr>
                </a:solidFill>
              </a:defRPr>
            </a:lvl1pPr>
          </a:lstStyle>
          <a:p>
            <a:r>
              <a:rPr lang="en-US" dirty="0"/>
              <a:t>5. Data summary</a:t>
            </a:r>
          </a:p>
        </p:txBody>
      </p:sp>
      <p:cxnSp>
        <p:nvCxnSpPr>
          <p:cNvPr id="27" name="Straight Connector 26">
            <a:extLst>
              <a:ext uri="{FF2B5EF4-FFF2-40B4-BE49-F238E27FC236}">
                <a16:creationId xmlns:a16="http://schemas.microsoft.com/office/drawing/2014/main" id="{E0310382-E704-56A3-E48D-DBFF3F2B811E}"/>
              </a:ext>
            </a:extLst>
          </p:cNvPr>
          <p:cNvCxnSpPr/>
          <p:nvPr/>
        </p:nvCxnSpPr>
        <p:spPr>
          <a:xfrm>
            <a:off x="2422187" y="1721791"/>
            <a:ext cx="4634902" cy="481712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5FB2EC-BA44-B347-3BAE-CF9D3A3BC320}"/>
              </a:ext>
            </a:extLst>
          </p:cNvPr>
          <p:cNvSpPr txBox="1"/>
          <p:nvPr/>
        </p:nvSpPr>
        <p:spPr>
          <a:xfrm>
            <a:off x="4330354" y="3398352"/>
            <a:ext cx="2183098" cy="369332"/>
          </a:xfrm>
          <a:prstGeom prst="rect">
            <a:avLst/>
          </a:prstGeom>
          <a:noFill/>
        </p:spPr>
        <p:txBody>
          <a:bodyPr wrap="none" rtlCol="0">
            <a:spAutoFit/>
          </a:bodyPr>
          <a:lstStyle>
            <a:defPPr>
              <a:defRPr lang="en-US"/>
            </a:defPPr>
            <a:lvl1pPr>
              <a:defRPr>
                <a:solidFill>
                  <a:schemeClr val="bg1">
                    <a:lumMod val="85000"/>
                  </a:schemeClr>
                </a:solidFill>
              </a:defRPr>
            </a:lvl1pPr>
          </a:lstStyle>
          <a:p>
            <a:r>
              <a:rPr lang="en-US" dirty="0"/>
              <a:t>6. Univariate Analysis</a:t>
            </a:r>
          </a:p>
        </p:txBody>
      </p:sp>
      <p:sp>
        <p:nvSpPr>
          <p:cNvPr id="29" name="TextBox 28">
            <a:extLst>
              <a:ext uri="{FF2B5EF4-FFF2-40B4-BE49-F238E27FC236}">
                <a16:creationId xmlns:a16="http://schemas.microsoft.com/office/drawing/2014/main" id="{EDAC26E6-6EB4-5332-658C-5458B9F551CF}"/>
              </a:ext>
            </a:extLst>
          </p:cNvPr>
          <p:cNvSpPr txBox="1"/>
          <p:nvPr/>
        </p:nvSpPr>
        <p:spPr>
          <a:xfrm>
            <a:off x="4739638" y="3767684"/>
            <a:ext cx="2038828" cy="369332"/>
          </a:xfrm>
          <a:prstGeom prst="rect">
            <a:avLst/>
          </a:prstGeom>
          <a:noFill/>
        </p:spPr>
        <p:txBody>
          <a:bodyPr wrap="none" rtlCol="0">
            <a:spAutoFit/>
          </a:bodyPr>
          <a:lstStyle>
            <a:defPPr>
              <a:defRPr lang="en-US"/>
            </a:defPPr>
            <a:lvl1pPr>
              <a:defRPr>
                <a:solidFill>
                  <a:schemeClr val="bg1">
                    <a:lumMod val="85000"/>
                  </a:schemeClr>
                </a:solidFill>
              </a:defRPr>
            </a:lvl1pPr>
          </a:lstStyle>
          <a:p>
            <a:r>
              <a:rPr lang="en-US" dirty="0"/>
              <a:t>7. Bivariate Analysis</a:t>
            </a:r>
          </a:p>
        </p:txBody>
      </p:sp>
      <p:sp>
        <p:nvSpPr>
          <p:cNvPr id="30" name="TextBox 29">
            <a:extLst>
              <a:ext uri="{FF2B5EF4-FFF2-40B4-BE49-F238E27FC236}">
                <a16:creationId xmlns:a16="http://schemas.microsoft.com/office/drawing/2014/main" id="{D1C30800-D91D-21E3-5767-8D4E0B6B9583}"/>
              </a:ext>
            </a:extLst>
          </p:cNvPr>
          <p:cNvSpPr txBox="1"/>
          <p:nvPr/>
        </p:nvSpPr>
        <p:spPr>
          <a:xfrm>
            <a:off x="5062159" y="4137016"/>
            <a:ext cx="4233210" cy="369332"/>
          </a:xfrm>
          <a:prstGeom prst="rect">
            <a:avLst/>
          </a:prstGeom>
          <a:noFill/>
        </p:spPr>
        <p:txBody>
          <a:bodyPr wrap="none" rtlCol="0">
            <a:spAutoFit/>
          </a:bodyPr>
          <a:lstStyle>
            <a:defPPr>
              <a:defRPr lang="en-US"/>
            </a:defPPr>
            <a:lvl1pPr>
              <a:defRPr>
                <a:solidFill>
                  <a:schemeClr val="bg1">
                    <a:lumMod val="85000"/>
                  </a:schemeClr>
                </a:solidFill>
              </a:defRPr>
            </a:lvl1pPr>
          </a:lstStyle>
          <a:p>
            <a:r>
              <a:rPr lang="en-US" dirty="0"/>
              <a:t>9. Data </a:t>
            </a:r>
            <a:r>
              <a:rPr lang="en-US" dirty="0">
                <a:latin typeface="Arial" panose="020B0604020202020204" pitchFamily="34" charset="0"/>
              </a:rPr>
              <a:t>P</a:t>
            </a:r>
            <a:r>
              <a:rPr lang="en-US" b="0" i="0" dirty="0">
                <a:effectLst/>
                <a:latin typeface="Arial" panose="020B0604020202020204" pitchFamily="34" charset="0"/>
              </a:rPr>
              <a:t>reparation &amp; </a:t>
            </a:r>
            <a:r>
              <a:rPr lang="en-US" dirty="0"/>
              <a:t>Feature Engineering</a:t>
            </a:r>
          </a:p>
        </p:txBody>
      </p:sp>
      <p:sp>
        <p:nvSpPr>
          <p:cNvPr id="31" name="TextBox 30">
            <a:extLst>
              <a:ext uri="{FF2B5EF4-FFF2-40B4-BE49-F238E27FC236}">
                <a16:creationId xmlns:a16="http://schemas.microsoft.com/office/drawing/2014/main" id="{830B5CC3-5054-17E1-3B08-1A7F64430C24}"/>
              </a:ext>
            </a:extLst>
          </p:cNvPr>
          <p:cNvSpPr txBox="1"/>
          <p:nvPr/>
        </p:nvSpPr>
        <p:spPr>
          <a:xfrm>
            <a:off x="5514562" y="4521899"/>
            <a:ext cx="2373983" cy="369332"/>
          </a:xfrm>
          <a:prstGeom prst="rect">
            <a:avLst/>
          </a:prstGeom>
          <a:noFill/>
        </p:spPr>
        <p:txBody>
          <a:bodyPr wrap="none" rtlCol="0">
            <a:spAutoFit/>
          </a:bodyPr>
          <a:lstStyle>
            <a:defPPr>
              <a:defRPr lang="en-US"/>
            </a:defPPr>
            <a:lvl1pPr>
              <a:defRPr>
                <a:solidFill>
                  <a:schemeClr val="bg1">
                    <a:lumMod val="85000"/>
                  </a:schemeClr>
                </a:solidFill>
              </a:defRPr>
            </a:lvl1pPr>
          </a:lstStyle>
          <a:p>
            <a:r>
              <a:rPr lang="en-US" dirty="0"/>
              <a:t>10. Research Questions</a:t>
            </a:r>
          </a:p>
        </p:txBody>
      </p:sp>
      <p:sp>
        <p:nvSpPr>
          <p:cNvPr id="32" name="TextBox 31">
            <a:extLst>
              <a:ext uri="{FF2B5EF4-FFF2-40B4-BE49-F238E27FC236}">
                <a16:creationId xmlns:a16="http://schemas.microsoft.com/office/drawing/2014/main" id="{DDF9D5E6-65F7-91B5-FD1A-C4877B61F8DC}"/>
              </a:ext>
            </a:extLst>
          </p:cNvPr>
          <p:cNvSpPr txBox="1"/>
          <p:nvPr/>
        </p:nvSpPr>
        <p:spPr>
          <a:xfrm>
            <a:off x="5900661" y="4875680"/>
            <a:ext cx="1645002" cy="369332"/>
          </a:xfrm>
          <a:prstGeom prst="rect">
            <a:avLst/>
          </a:prstGeom>
          <a:noFill/>
        </p:spPr>
        <p:txBody>
          <a:bodyPr wrap="none" rtlCol="0">
            <a:spAutoFit/>
          </a:bodyPr>
          <a:lstStyle>
            <a:defPPr>
              <a:defRPr lang="en-US"/>
            </a:defPPr>
            <a:lvl1pPr>
              <a:defRPr>
                <a:solidFill>
                  <a:schemeClr val="bg1">
                    <a:lumMod val="85000"/>
                  </a:schemeClr>
                </a:solidFill>
              </a:defRPr>
            </a:lvl1pPr>
          </a:lstStyle>
          <a:p>
            <a:r>
              <a:rPr lang="en-US" dirty="0"/>
              <a:t>11. Conclusions</a:t>
            </a:r>
          </a:p>
        </p:txBody>
      </p:sp>
      <p:sp>
        <p:nvSpPr>
          <p:cNvPr id="33" name="TextBox 32">
            <a:extLst>
              <a:ext uri="{FF2B5EF4-FFF2-40B4-BE49-F238E27FC236}">
                <a16:creationId xmlns:a16="http://schemas.microsoft.com/office/drawing/2014/main" id="{44D1FBA4-66DA-11B0-3538-F60F51962DB3}"/>
              </a:ext>
            </a:extLst>
          </p:cNvPr>
          <p:cNvSpPr txBox="1"/>
          <p:nvPr/>
        </p:nvSpPr>
        <p:spPr>
          <a:xfrm>
            <a:off x="6285826" y="5276114"/>
            <a:ext cx="2624629" cy="369332"/>
          </a:xfrm>
          <a:prstGeom prst="rect">
            <a:avLst/>
          </a:prstGeom>
          <a:noFill/>
        </p:spPr>
        <p:txBody>
          <a:bodyPr wrap="none" rtlCol="0">
            <a:spAutoFit/>
          </a:bodyPr>
          <a:lstStyle>
            <a:defPPr>
              <a:defRPr lang="en-US"/>
            </a:defPPr>
            <a:lvl1pPr>
              <a:defRPr>
                <a:solidFill>
                  <a:schemeClr val="bg1">
                    <a:lumMod val="85000"/>
                  </a:schemeClr>
                </a:solidFill>
              </a:defRPr>
            </a:lvl1pPr>
          </a:lstStyle>
          <a:p>
            <a:r>
              <a:rPr lang="en-US" dirty="0"/>
              <a:t>12. Values to stakeholders</a:t>
            </a:r>
          </a:p>
        </p:txBody>
      </p:sp>
    </p:spTree>
    <p:extLst>
      <p:ext uri="{BB962C8B-B14F-4D97-AF65-F5344CB8AC3E}">
        <p14:creationId xmlns:p14="http://schemas.microsoft.com/office/powerpoint/2010/main" val="2595376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Bivariate Analysis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20</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pic>
        <p:nvPicPr>
          <p:cNvPr id="24584" name="Picture 8">
            <a:extLst>
              <a:ext uri="{FF2B5EF4-FFF2-40B4-BE49-F238E27FC236}">
                <a16:creationId xmlns:a16="http://schemas.microsoft.com/office/drawing/2014/main" id="{2AEA9F58-CEC9-E9A8-B31B-B7D5F9DAD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14" y="1389306"/>
            <a:ext cx="5920072" cy="30725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1BBF61-44DD-8809-AB72-9F7532E6A21C}"/>
              </a:ext>
            </a:extLst>
          </p:cNvPr>
          <p:cNvSpPr txBox="1"/>
          <p:nvPr/>
        </p:nvSpPr>
        <p:spPr>
          <a:xfrm>
            <a:off x="3383609" y="932262"/>
            <a:ext cx="5270545" cy="369332"/>
          </a:xfrm>
          <a:prstGeom prst="rect">
            <a:avLst/>
          </a:prstGeom>
          <a:noFill/>
        </p:spPr>
        <p:txBody>
          <a:bodyPr wrap="none" rtlCol="0">
            <a:spAutoFit/>
          </a:bodyPr>
          <a:lstStyle/>
          <a:p>
            <a:r>
              <a:rPr lang="en-US" dirty="0"/>
              <a:t>District vs Incident reported with and without weapon</a:t>
            </a:r>
          </a:p>
        </p:txBody>
      </p:sp>
      <p:pic>
        <p:nvPicPr>
          <p:cNvPr id="24586" name="Picture 10">
            <a:extLst>
              <a:ext uri="{FF2B5EF4-FFF2-40B4-BE49-F238E27FC236}">
                <a16:creationId xmlns:a16="http://schemas.microsoft.com/office/drawing/2014/main" id="{336D945F-42CB-65BA-1782-B014CD07C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6" y="1349882"/>
            <a:ext cx="5920071" cy="31362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DC68C8-9829-DEF2-9DA1-5CED2CEA9982}"/>
              </a:ext>
            </a:extLst>
          </p:cNvPr>
          <p:cNvSpPr txBox="1"/>
          <p:nvPr/>
        </p:nvSpPr>
        <p:spPr>
          <a:xfrm>
            <a:off x="1614792" y="4907696"/>
            <a:ext cx="3180679" cy="1631216"/>
          </a:xfrm>
          <a:prstGeom prst="rect">
            <a:avLst/>
          </a:prstGeom>
          <a:noFill/>
        </p:spPr>
        <p:txBody>
          <a:bodyPr wrap="none" rtlCol="0">
            <a:spAutoFit/>
          </a:bodyPr>
          <a:lstStyle/>
          <a:p>
            <a:r>
              <a:rPr lang="en-US" sz="1000" dirty="0">
                <a:latin typeface="-apple-system"/>
              </a:rPr>
              <a:t>I</a:t>
            </a:r>
            <a:r>
              <a:rPr lang="en-US" sz="1000" b="0" i="0" dirty="0">
                <a:effectLst/>
                <a:latin typeface="-apple-system"/>
              </a:rPr>
              <a:t>ncidents reported without weapons by district:</a:t>
            </a:r>
          </a:p>
          <a:p>
            <a:pPr marL="171450" indent="-171450" algn="l">
              <a:buFont typeface="Arial" panose="020B0604020202020204" pitchFamily="34" charset="0"/>
              <a:buChar char="•"/>
            </a:pPr>
            <a:r>
              <a:rPr lang="en-US" sz="1000" b="0" i="0" dirty="0">
                <a:effectLst/>
                <a:latin typeface="-apple-system"/>
              </a:rPr>
              <a:t>3 Highest:</a:t>
            </a:r>
          </a:p>
          <a:p>
            <a:pPr marL="628650" lvl="1" indent="-171450">
              <a:buFont typeface="Arial" panose="020B0604020202020204" pitchFamily="34" charset="0"/>
              <a:buChar char="•"/>
            </a:pPr>
            <a:r>
              <a:rPr lang="en-US" sz="1000" b="0" i="0" dirty="0">
                <a:effectLst/>
                <a:latin typeface="-apple-system"/>
              </a:rPr>
              <a:t>New York City Geographic District #10: 9.37%</a:t>
            </a:r>
          </a:p>
          <a:p>
            <a:pPr marL="628650" lvl="1" indent="-171450">
              <a:buFont typeface="Arial" panose="020B0604020202020204" pitchFamily="34" charset="0"/>
              <a:buChar char="•"/>
            </a:pPr>
            <a:r>
              <a:rPr lang="en-US" sz="1000" b="0" i="0" dirty="0">
                <a:effectLst/>
                <a:latin typeface="-apple-system"/>
              </a:rPr>
              <a:t>New York City Geographic District #9: 7.00%</a:t>
            </a:r>
          </a:p>
          <a:p>
            <a:pPr marL="628650" lvl="1" indent="-171450">
              <a:buFont typeface="Arial" panose="020B0604020202020204" pitchFamily="34" charset="0"/>
              <a:buChar char="•"/>
            </a:pPr>
            <a:r>
              <a:rPr lang="en-US" sz="1000" b="0" i="0" dirty="0">
                <a:effectLst/>
                <a:latin typeface="-apple-system"/>
              </a:rPr>
              <a:t>New York City Geographic District #8: 6.52%</a:t>
            </a:r>
          </a:p>
          <a:p>
            <a:pPr marL="171450" indent="-171450" algn="l">
              <a:buFont typeface="Arial" panose="020B0604020202020204" pitchFamily="34" charset="0"/>
              <a:buChar char="•"/>
            </a:pPr>
            <a:r>
              <a:rPr lang="en-US" sz="1000" b="0" i="0" dirty="0">
                <a:effectLst/>
                <a:latin typeface="-apple-system"/>
              </a:rPr>
              <a:t>3 Lowest:</a:t>
            </a:r>
            <a:endParaRPr lang="en-US" sz="1000" dirty="0">
              <a:latin typeface="-apple-system"/>
            </a:endParaRPr>
          </a:p>
          <a:p>
            <a:pPr marL="628650" lvl="1" indent="-171450">
              <a:buFont typeface="Arial" panose="020B0604020202020204" pitchFamily="34" charset="0"/>
              <a:buChar char="•"/>
            </a:pPr>
            <a:r>
              <a:rPr lang="en-US" sz="1000" b="0" i="0" u="none" strike="noStrike" dirty="0">
                <a:effectLst/>
                <a:latin typeface="-apple-system"/>
              </a:rPr>
              <a:t>New York City</a:t>
            </a:r>
            <a:r>
              <a:rPr lang="en-US" sz="1000" b="0" i="0" dirty="0">
                <a:effectLst/>
                <a:latin typeface="-apple-system"/>
              </a:rPr>
              <a:t> Geographic District #16: 1.74%</a:t>
            </a:r>
            <a:endParaRPr lang="en-US" sz="1000" dirty="0">
              <a:latin typeface="-apple-system"/>
            </a:endParaRPr>
          </a:p>
          <a:p>
            <a:pPr marL="628650" lvl="1" indent="-171450">
              <a:buFont typeface="Arial" panose="020B0604020202020204" pitchFamily="34" charset="0"/>
              <a:buChar char="•"/>
            </a:pPr>
            <a:r>
              <a:rPr lang="en-US" sz="1000" b="0" i="0" dirty="0">
                <a:effectLst/>
                <a:latin typeface="-apple-system"/>
              </a:rPr>
              <a:t>New York City Geographic District #23: 2.96%</a:t>
            </a:r>
            <a:endParaRPr lang="en-US" sz="1000" dirty="0">
              <a:latin typeface="-apple-system"/>
            </a:endParaRPr>
          </a:p>
          <a:p>
            <a:pPr marL="628650" lvl="1" indent="-171450">
              <a:buFont typeface="Arial" panose="020B0604020202020204" pitchFamily="34" charset="0"/>
              <a:buChar char="•"/>
            </a:pPr>
            <a:r>
              <a:rPr lang="en-US" sz="1000" b="0" i="0" dirty="0">
                <a:effectLst/>
                <a:latin typeface="-apple-system"/>
              </a:rPr>
              <a:t>New York City Geographic District #32: 3.04%</a:t>
            </a:r>
          </a:p>
          <a:p>
            <a:pPr marL="171450" indent="-171450">
              <a:buFont typeface="Arial" panose="020B0604020202020204" pitchFamily="34" charset="0"/>
              <a:buChar char="•"/>
            </a:pPr>
            <a:endParaRPr lang="en-US" sz="1000" dirty="0"/>
          </a:p>
        </p:txBody>
      </p:sp>
      <p:sp>
        <p:nvSpPr>
          <p:cNvPr id="9" name="TextBox 8">
            <a:extLst>
              <a:ext uri="{FF2B5EF4-FFF2-40B4-BE49-F238E27FC236}">
                <a16:creationId xmlns:a16="http://schemas.microsoft.com/office/drawing/2014/main" id="{0A85F7E4-B7C3-B370-2876-04E742C9C4F2}"/>
              </a:ext>
            </a:extLst>
          </p:cNvPr>
          <p:cNvSpPr txBox="1"/>
          <p:nvPr/>
        </p:nvSpPr>
        <p:spPr>
          <a:xfrm>
            <a:off x="6534864" y="4922379"/>
            <a:ext cx="3353803" cy="1477328"/>
          </a:xfrm>
          <a:prstGeom prst="rect">
            <a:avLst/>
          </a:prstGeom>
          <a:noFill/>
        </p:spPr>
        <p:txBody>
          <a:bodyPr wrap="none" rtlCol="0">
            <a:spAutoFit/>
          </a:bodyPr>
          <a:lstStyle>
            <a:defPPr>
              <a:defRPr lang="en-US"/>
            </a:defPPr>
            <a:lvl1pPr>
              <a:defRPr sz="1000">
                <a:latin typeface="-apple-system"/>
              </a:defRPr>
            </a:lvl1pPr>
            <a:lvl2pPr marL="628650" lvl="1" indent="-171450">
              <a:buFont typeface="Arial" panose="020B0604020202020204" pitchFamily="34" charset="0"/>
              <a:buChar char="•"/>
              <a:defRPr sz="1000" b="0" i="0">
                <a:effectLst/>
                <a:latin typeface="-apple-system"/>
              </a:defRPr>
            </a:lvl2pPr>
          </a:lstStyle>
          <a:p>
            <a:r>
              <a:rPr lang="en-US" sz="1000" dirty="0">
                <a:latin typeface="-apple-system"/>
              </a:rPr>
              <a:t>I</a:t>
            </a:r>
            <a:r>
              <a:rPr lang="en-US" sz="1000" b="0" i="0" dirty="0">
                <a:effectLst/>
                <a:latin typeface="-apple-system"/>
              </a:rPr>
              <a:t>ncidents reported with weapons by district:</a:t>
            </a:r>
          </a:p>
          <a:p>
            <a:pPr marL="171450" indent="-171450">
              <a:buFont typeface="Arial" panose="020B0604020202020204" pitchFamily="34" charset="0"/>
              <a:buChar char="•"/>
            </a:pPr>
            <a:r>
              <a:rPr lang="en-US" dirty="0"/>
              <a:t>3 Highest:</a:t>
            </a:r>
          </a:p>
          <a:p>
            <a:pPr marL="800100" lvl="1"/>
            <a:r>
              <a:rPr lang="en-US" dirty="0"/>
              <a:t>New York City Geographic District #20: 7.43%</a:t>
            </a:r>
          </a:p>
          <a:p>
            <a:pPr marL="800100" lvl="1"/>
            <a:r>
              <a:rPr lang="en-US" dirty="0"/>
              <a:t>New York City Geographic District #10: 9.52%</a:t>
            </a:r>
          </a:p>
          <a:p>
            <a:pPr marL="800100" lvl="1"/>
            <a:r>
              <a:rPr lang="en-US" dirty="0"/>
              <a:t>New York City Geographic District #2: 10.34%</a:t>
            </a:r>
          </a:p>
          <a:p>
            <a:pPr marL="171450" indent="-171450">
              <a:buFont typeface="Arial" panose="020B0604020202020204" pitchFamily="34" charset="0"/>
              <a:buChar char="•"/>
            </a:pPr>
            <a:r>
              <a:rPr lang="en-US" dirty="0"/>
              <a:t>3 Lowest:</a:t>
            </a:r>
          </a:p>
          <a:p>
            <a:pPr marL="800100" lvl="1"/>
            <a:r>
              <a:rPr lang="en-US" dirty="0"/>
              <a:t>New York City Geographic District #16: 1.71%</a:t>
            </a:r>
          </a:p>
          <a:p>
            <a:pPr marL="800100" lvl="1"/>
            <a:r>
              <a:rPr lang="en-US" dirty="0"/>
              <a:t>New York City Geographic District #23: 2.02%</a:t>
            </a:r>
          </a:p>
          <a:p>
            <a:pPr marL="800100" lvl="1"/>
            <a:r>
              <a:rPr lang="en-US" dirty="0"/>
              <a:t>New York City Geographic District #32: 2.61%</a:t>
            </a:r>
          </a:p>
        </p:txBody>
      </p:sp>
    </p:spTree>
    <p:extLst>
      <p:ext uri="{BB962C8B-B14F-4D97-AF65-F5344CB8AC3E}">
        <p14:creationId xmlns:p14="http://schemas.microsoft.com/office/powerpoint/2010/main" val="25834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Data preparation </a:t>
            </a:r>
            <a:r>
              <a:rPr lang="en-US" sz="1800" cap="all" dirty="0"/>
              <a:t>(for Feature engineering)</a:t>
            </a:r>
            <a:endParaRPr lang="en-US" cap="all" dirty="0"/>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21</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BB886D28-A7EE-3972-330C-00534402DDC8}"/>
              </a:ext>
            </a:extLst>
          </p:cNvPr>
          <p:cNvSpPr txBox="1"/>
          <p:nvPr/>
        </p:nvSpPr>
        <p:spPr>
          <a:xfrm>
            <a:off x="389107" y="1466350"/>
            <a:ext cx="6307176" cy="1351588"/>
          </a:xfrm>
          <a:prstGeom prst="rect">
            <a:avLst/>
          </a:prstGeom>
          <a:noFill/>
        </p:spPr>
        <p:txBody>
          <a:bodyPr wrap="none" rtlCol="0">
            <a:spAutoFit/>
          </a:bodyPr>
          <a:lstStyle/>
          <a:p>
            <a:pPr>
              <a:lnSpc>
                <a:spcPct val="150000"/>
              </a:lnSpc>
            </a:pPr>
            <a:r>
              <a:rPr lang="en-US" sz="1400" dirty="0">
                <a:latin typeface="+mj-lt"/>
                <a:cs typeface="Arial" panose="020B0604020202020204" pitchFamily="34" charset="0"/>
              </a:rPr>
              <a:t>Looked at the top reported incidents in the span of 3 years:</a:t>
            </a:r>
          </a:p>
          <a:p>
            <a:pPr marL="285750" indent="-285750">
              <a:lnSpc>
                <a:spcPct val="150000"/>
              </a:lnSpc>
              <a:buFont typeface="Arial" panose="020B0604020202020204" pitchFamily="34" charset="0"/>
              <a:buChar char="•"/>
            </a:pPr>
            <a:r>
              <a:rPr lang="en-US" sz="1400" dirty="0">
                <a:latin typeface="+mj-lt"/>
                <a:cs typeface="Arial" panose="020B0604020202020204" pitchFamily="34" charset="0"/>
              </a:rPr>
              <a:t>Calculated the total value for each column</a:t>
            </a:r>
          </a:p>
          <a:p>
            <a:pPr marL="285750" indent="-285750">
              <a:lnSpc>
                <a:spcPct val="150000"/>
              </a:lnSpc>
              <a:buFont typeface="Arial" panose="020B0604020202020204" pitchFamily="34" charset="0"/>
              <a:buChar char="•"/>
            </a:pPr>
            <a:r>
              <a:rPr lang="en-US" sz="1400" dirty="0">
                <a:latin typeface="+mj-lt"/>
                <a:cs typeface="Arial" panose="020B0604020202020204" pitchFamily="34" charset="0"/>
              </a:rPr>
              <a:t>Got the columns with a total value of 500 or more</a:t>
            </a:r>
          </a:p>
          <a:p>
            <a:pPr marL="285750" indent="-285750">
              <a:lnSpc>
                <a:spcPct val="150000"/>
              </a:lnSpc>
              <a:buFont typeface="Arial" panose="020B0604020202020204" pitchFamily="34" charset="0"/>
              <a:buChar char="•"/>
            </a:pPr>
            <a:r>
              <a:rPr lang="en-US" sz="1400" dirty="0">
                <a:latin typeface="+mj-lt"/>
                <a:cs typeface="Arial" panose="020B0604020202020204" pitchFamily="34" charset="0"/>
              </a:rPr>
              <a:t>Filtered the data Frame to keep only the selected columns (top incident reported)</a:t>
            </a:r>
          </a:p>
        </p:txBody>
      </p:sp>
      <p:sp>
        <p:nvSpPr>
          <p:cNvPr id="10" name="TextBox 9">
            <a:extLst>
              <a:ext uri="{FF2B5EF4-FFF2-40B4-BE49-F238E27FC236}">
                <a16:creationId xmlns:a16="http://schemas.microsoft.com/office/drawing/2014/main" id="{40957B12-74AE-D97D-7BF0-7CAD883FAF4C}"/>
              </a:ext>
            </a:extLst>
          </p:cNvPr>
          <p:cNvSpPr txBox="1"/>
          <p:nvPr/>
        </p:nvSpPr>
        <p:spPr>
          <a:xfrm>
            <a:off x="389107" y="3073857"/>
            <a:ext cx="3929024" cy="2644250"/>
          </a:xfrm>
          <a:prstGeom prst="rect">
            <a:avLst/>
          </a:prstGeom>
          <a:noFill/>
        </p:spPr>
        <p:txBody>
          <a:bodyPr wrap="none" rtlCol="0">
            <a:spAutoFit/>
          </a:bodyPr>
          <a:lstStyle>
            <a:defPPr>
              <a:defRPr lang="en-US"/>
            </a:defPPr>
            <a:lvl1pPr>
              <a:defRPr sz="1400">
                <a:latin typeface="Arial" panose="020B0604020202020204" pitchFamily="34" charset="0"/>
                <a:cs typeface="Arial" panose="020B0604020202020204" pitchFamily="34" charset="0"/>
              </a:defRPr>
            </a:lvl1pPr>
          </a:lstStyle>
          <a:p>
            <a:pPr>
              <a:lnSpc>
                <a:spcPct val="150000"/>
              </a:lnSpc>
            </a:pPr>
            <a:r>
              <a:rPr lang="en-US" dirty="0">
                <a:latin typeface="+mj-lt"/>
              </a:rPr>
              <a:t>Created new data frame with top reported incidents</a:t>
            </a:r>
          </a:p>
          <a:p>
            <a:pPr>
              <a:lnSpc>
                <a:spcPct val="150000"/>
              </a:lnSpc>
            </a:pPr>
            <a:r>
              <a:rPr lang="en-US" dirty="0">
                <a:latin typeface="+mj-lt"/>
              </a:rPr>
              <a:t>Combined all incidents related to:</a:t>
            </a:r>
          </a:p>
          <a:p>
            <a:pPr marL="285750" indent="-285750">
              <a:lnSpc>
                <a:spcPct val="150000"/>
              </a:lnSpc>
              <a:buFont typeface="Arial" panose="020B0604020202020204" pitchFamily="34" charset="0"/>
              <a:buChar char="•"/>
            </a:pPr>
            <a:r>
              <a:rPr lang="en-US" dirty="0" err="1">
                <a:latin typeface="+mj-lt"/>
              </a:rPr>
              <a:t>drug_possession</a:t>
            </a:r>
            <a:r>
              <a:rPr lang="en-US" dirty="0">
                <a:latin typeface="+mj-lt"/>
              </a:rPr>
              <a:t> and </a:t>
            </a:r>
            <a:r>
              <a:rPr lang="en-US" dirty="0" err="1">
                <a:latin typeface="+mj-lt"/>
              </a:rPr>
              <a:t>alcohol_possession</a:t>
            </a:r>
            <a:endParaRPr lang="en-US" dirty="0">
              <a:latin typeface="+mj-lt"/>
            </a:endParaRPr>
          </a:p>
          <a:p>
            <a:pPr marL="285750" indent="-285750">
              <a:lnSpc>
                <a:spcPct val="150000"/>
              </a:lnSpc>
              <a:buFont typeface="Arial" panose="020B0604020202020204" pitchFamily="34" charset="0"/>
              <a:buChar char="•"/>
            </a:pPr>
            <a:r>
              <a:rPr lang="en-US" dirty="0">
                <a:latin typeface="+mj-lt"/>
              </a:rPr>
              <a:t>assault</a:t>
            </a:r>
          </a:p>
          <a:p>
            <a:pPr marL="285750" indent="-285750">
              <a:lnSpc>
                <a:spcPct val="150000"/>
              </a:lnSpc>
              <a:buFont typeface="Arial" panose="020B0604020202020204" pitchFamily="34" charset="0"/>
              <a:buChar char="•"/>
            </a:pPr>
            <a:r>
              <a:rPr lang="en-US" dirty="0" err="1">
                <a:latin typeface="+mj-lt"/>
              </a:rPr>
              <a:t>minor_altercations</a:t>
            </a:r>
            <a:endParaRPr lang="en-US" dirty="0">
              <a:latin typeface="+mj-lt"/>
            </a:endParaRPr>
          </a:p>
          <a:p>
            <a:pPr marL="285750" indent="-285750">
              <a:lnSpc>
                <a:spcPct val="150000"/>
              </a:lnSpc>
              <a:buFont typeface="Arial" panose="020B0604020202020204" pitchFamily="34" charset="0"/>
              <a:buChar char="•"/>
            </a:pPr>
            <a:r>
              <a:rPr lang="en-US" dirty="0" err="1">
                <a:latin typeface="+mj-lt"/>
              </a:rPr>
              <a:t>intimidation_harassment_menacing_bullying</a:t>
            </a:r>
            <a:endParaRPr lang="en-US" dirty="0">
              <a:latin typeface="+mj-lt"/>
            </a:endParaRPr>
          </a:p>
          <a:p>
            <a:pPr marL="285750" indent="-285750">
              <a:lnSpc>
                <a:spcPct val="150000"/>
              </a:lnSpc>
              <a:buFont typeface="Arial" panose="020B0604020202020204" pitchFamily="34" charset="0"/>
              <a:buChar char="•"/>
            </a:pPr>
            <a:r>
              <a:rPr lang="en-US" dirty="0" err="1">
                <a:latin typeface="+mj-lt"/>
              </a:rPr>
              <a:t>weapon_possession</a:t>
            </a:r>
            <a:endParaRPr lang="en-US" dirty="0">
              <a:latin typeface="+mj-lt"/>
            </a:endParaRPr>
          </a:p>
          <a:p>
            <a:pPr>
              <a:lnSpc>
                <a:spcPct val="150000"/>
              </a:lnSpc>
            </a:pPr>
            <a:endParaRPr lang="en-US" dirty="0">
              <a:latin typeface="+mj-lt"/>
            </a:endParaRPr>
          </a:p>
        </p:txBody>
      </p:sp>
      <p:sp>
        <p:nvSpPr>
          <p:cNvPr id="11" name="TextBox 10">
            <a:extLst>
              <a:ext uri="{FF2B5EF4-FFF2-40B4-BE49-F238E27FC236}">
                <a16:creationId xmlns:a16="http://schemas.microsoft.com/office/drawing/2014/main" id="{245DF6F2-5F90-435D-1CEC-799AEC334481}"/>
              </a:ext>
            </a:extLst>
          </p:cNvPr>
          <p:cNvSpPr txBox="1"/>
          <p:nvPr/>
        </p:nvSpPr>
        <p:spPr>
          <a:xfrm>
            <a:off x="389107" y="5803171"/>
            <a:ext cx="5015284"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latin typeface="+mj-lt"/>
              </a:rPr>
              <a:t>Final data frame contains 19 attributes for feature engineering</a:t>
            </a:r>
          </a:p>
          <a:p>
            <a:pPr marL="285750" indent="-285750">
              <a:buFont typeface="Arial" panose="020B0604020202020204" pitchFamily="34" charset="0"/>
              <a:buChar char="•"/>
            </a:pPr>
            <a:r>
              <a:rPr lang="en-US" sz="1400" dirty="0">
                <a:latin typeface="+mj-lt"/>
              </a:rPr>
              <a:t>Created dummies for – ‘grade-organization’, ‘county’ &amp; ‘district’</a:t>
            </a:r>
          </a:p>
        </p:txBody>
      </p:sp>
    </p:spTree>
    <p:extLst>
      <p:ext uri="{BB962C8B-B14F-4D97-AF65-F5344CB8AC3E}">
        <p14:creationId xmlns:p14="http://schemas.microsoft.com/office/powerpoint/2010/main" val="163029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1"/>
            <a:ext cx="10515600" cy="1061048"/>
          </a:xfrm>
        </p:spPr>
        <p:txBody>
          <a:bodyPr vert="horz" lIns="91440" tIns="45720" rIns="91440" bIns="45720" rtlCol="0" anchor="ctr">
            <a:normAutofit/>
          </a:bodyPr>
          <a:lstStyle/>
          <a:p>
            <a:r>
              <a:rPr lang="en-US" cap="all" dirty="0"/>
              <a:t>Feature engineering – Linear Regression</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22</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pic>
        <p:nvPicPr>
          <p:cNvPr id="11" name="Picture 10">
            <a:extLst>
              <a:ext uri="{FF2B5EF4-FFF2-40B4-BE49-F238E27FC236}">
                <a16:creationId xmlns:a16="http://schemas.microsoft.com/office/drawing/2014/main" id="{6B7F1717-9C1A-500A-C5EE-07CD6F3F89D0}"/>
              </a:ext>
            </a:extLst>
          </p:cNvPr>
          <p:cNvPicPr>
            <a:picLocks noChangeAspect="1"/>
          </p:cNvPicPr>
          <p:nvPr/>
        </p:nvPicPr>
        <p:blipFill>
          <a:blip r:embed="rId2"/>
          <a:stretch>
            <a:fillRect/>
          </a:stretch>
        </p:blipFill>
        <p:spPr>
          <a:xfrm>
            <a:off x="7149737" y="1114664"/>
            <a:ext cx="3058740" cy="3206347"/>
          </a:xfrm>
          <a:prstGeom prst="rect">
            <a:avLst/>
          </a:prstGeom>
        </p:spPr>
      </p:pic>
      <p:pic>
        <p:nvPicPr>
          <p:cNvPr id="15" name="Picture 14">
            <a:extLst>
              <a:ext uri="{FF2B5EF4-FFF2-40B4-BE49-F238E27FC236}">
                <a16:creationId xmlns:a16="http://schemas.microsoft.com/office/drawing/2014/main" id="{C99C99A7-B739-6CC1-102A-B1BBB7AD2C37}"/>
              </a:ext>
            </a:extLst>
          </p:cNvPr>
          <p:cNvPicPr>
            <a:picLocks noChangeAspect="1"/>
          </p:cNvPicPr>
          <p:nvPr/>
        </p:nvPicPr>
        <p:blipFill>
          <a:blip r:embed="rId3"/>
          <a:stretch>
            <a:fillRect/>
          </a:stretch>
        </p:blipFill>
        <p:spPr>
          <a:xfrm>
            <a:off x="7003740" y="4588378"/>
            <a:ext cx="4677428" cy="1590897"/>
          </a:xfrm>
          <a:prstGeom prst="rect">
            <a:avLst/>
          </a:prstGeom>
        </p:spPr>
      </p:pic>
      <p:pic>
        <p:nvPicPr>
          <p:cNvPr id="1028" name="Picture 4">
            <a:extLst>
              <a:ext uri="{FF2B5EF4-FFF2-40B4-BE49-F238E27FC236}">
                <a16:creationId xmlns:a16="http://schemas.microsoft.com/office/drawing/2014/main" id="{5E55F369-160B-007F-3DFC-20A096B629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25" y="4391377"/>
            <a:ext cx="6014514" cy="20909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2E1BDC-E244-BD4E-E523-A6883871DF65}"/>
              </a:ext>
            </a:extLst>
          </p:cNvPr>
          <p:cNvSpPr txBox="1"/>
          <p:nvPr/>
        </p:nvSpPr>
        <p:spPr>
          <a:xfrm>
            <a:off x="522827" y="2844224"/>
            <a:ext cx="3996607" cy="1169551"/>
          </a:xfrm>
          <a:prstGeom prst="rect">
            <a:avLst/>
          </a:prstGeom>
          <a:noFill/>
        </p:spPr>
        <p:txBody>
          <a:bodyPr wrap="none" rtlCol="0">
            <a:spAutoFit/>
          </a:bodyPr>
          <a:lstStyle>
            <a:defPPr>
              <a:defRPr lang="en-US"/>
            </a:defPPr>
            <a:lvl1pPr>
              <a:defRPr sz="1000">
                <a:latin typeface="-apple-system"/>
              </a:defRPr>
            </a:lvl1pPr>
            <a:lvl2pPr marL="628650" lvl="1" indent="-171450">
              <a:buFont typeface="Arial" panose="020B0604020202020204" pitchFamily="34" charset="0"/>
              <a:buChar char="•"/>
              <a:defRPr sz="1000" b="0" i="0">
                <a:effectLst/>
                <a:latin typeface="-apple-system"/>
              </a:defRPr>
            </a:lvl2pPr>
          </a:lstStyle>
          <a:p>
            <a:r>
              <a:rPr lang="en-US" dirty="0"/>
              <a:t>Model Details: (Including </a:t>
            </a:r>
            <a:r>
              <a:rPr lang="en-US" b="1" dirty="0"/>
              <a:t>VIF</a:t>
            </a:r>
            <a:r>
              <a:rPr lang="en-US" dirty="0"/>
              <a:t> and </a:t>
            </a:r>
            <a:r>
              <a:rPr lang="en-US" b="1" dirty="0"/>
              <a:t>RFE</a:t>
            </a:r>
            <a:r>
              <a:rPr lang="en-US" dirty="0"/>
              <a:t> Features)</a:t>
            </a:r>
            <a:br>
              <a:rPr lang="en-US" dirty="0"/>
            </a:br>
            <a:endParaRPr lang="en-US" dirty="0"/>
          </a:p>
          <a:p>
            <a:pPr marL="171450" indent="-171450">
              <a:buFont typeface="Arial" panose="020B0604020202020204" pitchFamily="34" charset="0"/>
              <a:buChar char="•"/>
            </a:pPr>
            <a:r>
              <a:rPr lang="en-US" dirty="0"/>
              <a:t>Detected high multicollinearity between independent variables</a:t>
            </a:r>
          </a:p>
          <a:p>
            <a:pPr marL="171450" indent="-171450">
              <a:buFont typeface="Arial" panose="020B0604020202020204" pitchFamily="34" charset="0"/>
              <a:buChar char="•"/>
            </a:pPr>
            <a:r>
              <a:rPr lang="en-US" dirty="0"/>
              <a:t>Removed features that has high VIF</a:t>
            </a:r>
          </a:p>
          <a:p>
            <a:pPr marL="171450" indent="-171450">
              <a:buFont typeface="Arial" panose="020B0604020202020204" pitchFamily="34" charset="0"/>
              <a:buChar char="•"/>
            </a:pPr>
            <a:r>
              <a:rPr lang="en-US" dirty="0"/>
              <a:t>Removed features with High p-value</a:t>
            </a:r>
          </a:p>
          <a:p>
            <a:pPr marL="171450" indent="-171450">
              <a:buFont typeface="Arial" panose="020B0604020202020204" pitchFamily="34" charset="0"/>
              <a:buChar char="•"/>
            </a:pPr>
            <a:r>
              <a:rPr lang="en-US" dirty="0"/>
              <a:t>3rd model had good p-values, VIF &lt; 5 &amp; almost all positive coefficients</a:t>
            </a:r>
          </a:p>
          <a:p>
            <a:pPr marL="171450" indent="-1714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FF464E12-218E-FEF9-42E7-FDEA0B985B9C}"/>
              </a:ext>
            </a:extLst>
          </p:cNvPr>
          <p:cNvSpPr txBox="1"/>
          <p:nvPr/>
        </p:nvSpPr>
        <p:spPr>
          <a:xfrm>
            <a:off x="522827" y="1338330"/>
            <a:ext cx="3809056" cy="1169551"/>
          </a:xfrm>
          <a:prstGeom prst="rect">
            <a:avLst/>
          </a:prstGeom>
          <a:noFill/>
        </p:spPr>
        <p:txBody>
          <a:bodyPr wrap="none" rtlCol="0">
            <a:spAutoFit/>
          </a:bodyPr>
          <a:lstStyle>
            <a:defPPr>
              <a:defRPr lang="en-US"/>
            </a:defPPr>
            <a:lvl1pPr>
              <a:defRPr sz="1000">
                <a:latin typeface="-apple-system"/>
              </a:defRPr>
            </a:lvl1pPr>
            <a:lvl2pPr marL="628650" lvl="1" indent="-171450">
              <a:buFont typeface="Arial" panose="020B0604020202020204" pitchFamily="34" charset="0"/>
              <a:buChar char="•"/>
              <a:defRPr sz="1000" b="0" i="0">
                <a:effectLst/>
                <a:latin typeface="-apple-system"/>
              </a:defRPr>
            </a:lvl2pPr>
          </a:lstStyle>
          <a:p>
            <a:r>
              <a:rPr lang="en-US" dirty="0"/>
              <a:t>Why Linear Regression:</a:t>
            </a:r>
            <a:br>
              <a:rPr lang="en-US" dirty="0"/>
            </a:br>
            <a:endParaRPr lang="en-US" dirty="0"/>
          </a:p>
          <a:p>
            <a:pPr marL="171450" indent="-171450">
              <a:buFont typeface="Arial" panose="020B0604020202020204" pitchFamily="34" charset="0"/>
              <a:buChar char="•"/>
            </a:pPr>
            <a:r>
              <a:rPr lang="en-US" dirty="0"/>
              <a:t>To predict the pattern of incidents</a:t>
            </a:r>
          </a:p>
          <a:p>
            <a:pPr marL="171450" indent="-171450">
              <a:buFont typeface="Arial" panose="020B0604020202020204" pitchFamily="34" charset="0"/>
              <a:buChar char="•"/>
            </a:pPr>
            <a:r>
              <a:rPr lang="en-US" dirty="0"/>
              <a:t>Simple &amp; easy to interpret the relationship</a:t>
            </a:r>
          </a:p>
          <a:p>
            <a:pPr marL="171450" indent="-171450">
              <a:buFont typeface="Arial" panose="020B0604020202020204" pitchFamily="34" charset="0"/>
              <a:buChar char="•"/>
            </a:pPr>
            <a:r>
              <a:rPr lang="en-US" dirty="0"/>
              <a:t>Use RFE to find most important features &amp; remove irrelevant ones</a:t>
            </a:r>
          </a:p>
          <a:p>
            <a:pPr marL="171450" indent="-171450">
              <a:buFont typeface="Arial" panose="020B0604020202020204" pitchFamily="34" charset="0"/>
              <a:buChar char="•"/>
            </a:pPr>
            <a:r>
              <a:rPr lang="en-US" dirty="0"/>
              <a:t>VIF to detect multicollinearity</a:t>
            </a:r>
          </a:p>
          <a:p>
            <a:endParaRPr lang="en-US" dirty="0"/>
          </a:p>
        </p:txBody>
      </p:sp>
    </p:spTree>
    <p:extLst>
      <p:ext uri="{BB962C8B-B14F-4D97-AF65-F5344CB8AC3E}">
        <p14:creationId xmlns:p14="http://schemas.microsoft.com/office/powerpoint/2010/main" val="24294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971818" y="-2278"/>
            <a:ext cx="10515600" cy="1325563"/>
          </a:xfrm>
        </p:spPr>
        <p:txBody>
          <a:bodyPr vert="horz" lIns="91440" tIns="45720" rIns="91440" bIns="45720" rtlCol="0" anchor="ctr">
            <a:normAutofit/>
          </a:bodyPr>
          <a:lstStyle/>
          <a:p>
            <a:r>
              <a:rPr lang="en-US" sz="3600" cap="all" dirty="0"/>
              <a:t>Research Questions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23</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31E532F5-20BE-147A-EFB8-D81FB6CEAB61}"/>
              </a:ext>
            </a:extLst>
          </p:cNvPr>
          <p:cNvSpPr txBox="1"/>
          <p:nvPr/>
        </p:nvSpPr>
        <p:spPr>
          <a:xfrm>
            <a:off x="1264596" y="1929231"/>
            <a:ext cx="9205149" cy="212365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1200" dirty="0">
                <a:latin typeface="+mj-lt"/>
              </a:rPr>
              <a:t> What are the trends and patterns in school safety incidents reported in New York city public schools between 2009 and 2012?</a:t>
            </a:r>
          </a:p>
          <a:p>
            <a:pPr marL="285750" indent="-285750">
              <a:lnSpc>
                <a:spcPct val="200000"/>
              </a:lnSpc>
              <a:buFont typeface="Arial" panose="020B0604020202020204" pitchFamily="34" charset="0"/>
              <a:buChar char="•"/>
            </a:pPr>
            <a:r>
              <a:rPr lang="en-US" sz="1200" dirty="0">
                <a:latin typeface="+mj-lt"/>
              </a:rPr>
              <a:t>What factors are associated with the incidence of school safety incidents in New York city public schools?</a:t>
            </a:r>
          </a:p>
          <a:p>
            <a:pPr marL="285750" indent="-285750">
              <a:lnSpc>
                <a:spcPct val="200000"/>
              </a:lnSpc>
              <a:buFont typeface="Arial" panose="020B0604020202020204" pitchFamily="34" charset="0"/>
              <a:buChar char="•"/>
            </a:pPr>
            <a:r>
              <a:rPr lang="en-US" sz="1200" dirty="0">
                <a:latin typeface="+mj-lt"/>
              </a:rPr>
              <a:t>How do school safety incidents vary by grade level (elementary, middle, high) ?</a:t>
            </a:r>
          </a:p>
          <a:p>
            <a:pPr marL="285750" indent="-285750">
              <a:lnSpc>
                <a:spcPct val="200000"/>
              </a:lnSpc>
              <a:buFont typeface="Arial" panose="020B0604020202020204" pitchFamily="34" charset="0"/>
              <a:buChar char="•"/>
            </a:pPr>
            <a:r>
              <a:rPr lang="en-US" sz="1200" dirty="0">
                <a:latin typeface="+mj-lt"/>
              </a:rPr>
              <a:t>Is there a relationship between the size of a school's enrolment and the number of incidents reported?</a:t>
            </a:r>
          </a:p>
          <a:p>
            <a:pPr marL="285750" indent="-285750">
              <a:lnSpc>
                <a:spcPct val="200000"/>
              </a:lnSpc>
              <a:buFont typeface="Arial" panose="020B0604020202020204" pitchFamily="34" charset="0"/>
              <a:buChar char="•"/>
            </a:pPr>
            <a:r>
              <a:rPr lang="en-US" sz="1200" dirty="0">
                <a:latin typeface="+mj-lt"/>
              </a:rPr>
              <a:t>What would be the pattern of incidents in the coming year, based on the school's characteristics, such as location and student demographics?</a:t>
            </a:r>
            <a:endParaRPr lang="en-US" sz="1200" i="0" dirty="0">
              <a:effectLst/>
              <a:latin typeface="+mj-lt"/>
            </a:endParaRPr>
          </a:p>
          <a:p>
            <a:endParaRPr lang="en-US" sz="1200" dirty="0"/>
          </a:p>
        </p:txBody>
      </p:sp>
    </p:spTree>
    <p:extLst>
      <p:ext uri="{BB962C8B-B14F-4D97-AF65-F5344CB8AC3E}">
        <p14:creationId xmlns:p14="http://schemas.microsoft.com/office/powerpoint/2010/main" val="955933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129396"/>
            <a:ext cx="10515600" cy="1104180"/>
          </a:xfrm>
        </p:spPr>
        <p:txBody>
          <a:bodyPr vert="horz" lIns="91440" tIns="45720" rIns="91440" bIns="45720" rtlCol="0" anchor="ctr">
            <a:normAutofit/>
          </a:bodyPr>
          <a:lstStyle/>
          <a:p>
            <a:r>
              <a:rPr lang="en-US" sz="1800" cap="all" dirty="0"/>
              <a:t>Research Question: </a:t>
            </a:r>
            <a:br>
              <a:rPr lang="en-US" sz="1800" cap="all" dirty="0"/>
            </a:br>
            <a:r>
              <a:rPr lang="en-US" sz="1800" cap="all" dirty="0"/>
              <a:t>      What are the trends and patterns in school safety incidents reported in New York City public schools between 2009 and 2012?</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24</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pic>
        <p:nvPicPr>
          <p:cNvPr id="40962" name="Picture 2">
            <a:extLst>
              <a:ext uri="{FF2B5EF4-FFF2-40B4-BE49-F238E27FC236}">
                <a16:creationId xmlns:a16="http://schemas.microsoft.com/office/drawing/2014/main" id="{ECCE3C91-F73C-C670-3EB6-D8236046C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16" y="995212"/>
            <a:ext cx="6741994" cy="5726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7A9BB3-7646-6CA5-73F3-A5CCD9EB456C}"/>
              </a:ext>
            </a:extLst>
          </p:cNvPr>
          <p:cNvSpPr txBox="1"/>
          <p:nvPr/>
        </p:nvSpPr>
        <p:spPr>
          <a:xfrm>
            <a:off x="7763774" y="1223173"/>
            <a:ext cx="4133710" cy="4449616"/>
          </a:xfrm>
          <a:prstGeom prst="rect">
            <a:avLst/>
          </a:prstGeom>
          <a:noFill/>
        </p:spPr>
        <p:txBody>
          <a:bodyPr wrap="square" rtlCol="0">
            <a:spAutoFit/>
          </a:bodyPr>
          <a:lstStyle/>
          <a:p>
            <a:pPr algn="l">
              <a:lnSpc>
                <a:spcPct val="150000"/>
              </a:lnSpc>
            </a:pPr>
            <a:r>
              <a:rPr lang="en-US" sz="1000" b="1" i="0" dirty="0">
                <a:solidFill>
                  <a:srgbClr val="000000"/>
                </a:solidFill>
                <a:effectLst/>
                <a:latin typeface="Helvetica Neue" panose="02000503000000020004" pitchFamily="2" charset="0"/>
              </a:rPr>
              <a:t>Increased proportion for incidents:</a:t>
            </a:r>
            <a:br>
              <a:rPr lang="en-US" sz="1000" b="1" i="0" dirty="0">
                <a:solidFill>
                  <a:srgbClr val="000000"/>
                </a:solidFill>
                <a:effectLst/>
                <a:latin typeface="Helvetica Neue" panose="02000503000000020004" pitchFamily="2" charset="0"/>
              </a:rPr>
            </a:br>
            <a:endParaRPr lang="en-US" sz="1000" b="0" i="0" dirty="0">
              <a:solidFill>
                <a:srgbClr val="000000"/>
              </a:solidFill>
              <a:effectLst/>
              <a:latin typeface="Helvetica Neue" panose="02000503000000020004" pitchFamily="2" charset="0"/>
            </a:endParaRP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"other sex offenses without weapon(s)“</a:t>
            </a: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"assault with serious physical injury without weapon(s)“</a:t>
            </a: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"assault with physical injury with weapon(s)“</a:t>
            </a:r>
          </a:p>
          <a:p>
            <a:pPr marL="171450" indent="-171450">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"assault with physical injury without weapon(s)“</a:t>
            </a:r>
          </a:p>
          <a:p>
            <a:pPr marL="171450" indent="-171450">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“weapon possession through screening“</a:t>
            </a:r>
          </a:p>
          <a:p>
            <a:pPr>
              <a:lnSpc>
                <a:spcPct val="150000"/>
              </a:lnSpc>
            </a:pPr>
            <a:endParaRPr lang="en-US" sz="1000" b="1" i="0" dirty="0">
              <a:solidFill>
                <a:srgbClr val="000000"/>
              </a:solidFill>
              <a:effectLst/>
              <a:latin typeface="Helvetica Neue" panose="02000503000000020004" pitchFamily="2" charset="0"/>
            </a:endParaRPr>
          </a:p>
          <a:p>
            <a:pPr>
              <a:lnSpc>
                <a:spcPct val="150000"/>
              </a:lnSpc>
            </a:pPr>
            <a:r>
              <a:rPr lang="en-US" sz="1000" b="1" i="0" dirty="0">
                <a:solidFill>
                  <a:srgbClr val="000000"/>
                </a:solidFill>
                <a:effectLst/>
                <a:latin typeface="Helvetica Neue" panose="02000503000000020004" pitchFamily="2" charset="0"/>
              </a:rPr>
              <a:t>Decreased in proportion for incidents:</a:t>
            </a:r>
            <a:r>
              <a:rPr lang="en-US" sz="1000" b="0" i="0" dirty="0">
                <a:solidFill>
                  <a:srgbClr val="000000"/>
                </a:solidFill>
                <a:effectLst/>
                <a:latin typeface="Helvetica Neue" panose="02000503000000020004" pitchFamily="2" charset="0"/>
              </a:rPr>
              <a:t> </a:t>
            </a:r>
            <a:br>
              <a:rPr lang="en-US" sz="1000" b="0" i="0" dirty="0">
                <a:solidFill>
                  <a:srgbClr val="000000"/>
                </a:solidFill>
                <a:effectLst/>
                <a:latin typeface="Helvetica Neue" panose="02000503000000020004" pitchFamily="2" charset="0"/>
              </a:rPr>
            </a:br>
            <a:endParaRPr lang="en-US" sz="1000" b="0" i="0" dirty="0">
              <a:solidFill>
                <a:srgbClr val="000000"/>
              </a:solidFill>
              <a:effectLst/>
              <a:latin typeface="Helvetica Neue" panose="02000503000000020004" pitchFamily="2" charset="0"/>
            </a:endParaRP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"reckless endangerment without weapon(s)“</a:t>
            </a: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"minor altercations without weapon(s)“</a:t>
            </a: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"minor altercations with weapon(s)" </a:t>
            </a:r>
            <a:endParaRPr lang="en-US" sz="1000" dirty="0">
              <a:solidFill>
                <a:srgbClr val="000000"/>
              </a:solidFill>
              <a:latin typeface="Helvetica Neue" panose="02000503000000020004" pitchFamily="2" charset="0"/>
            </a:endParaRP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"intimidation, harassment, menacing or bullying with &amp; without weapon(s)“</a:t>
            </a: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"weapon possession under other circumstances“</a:t>
            </a: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"alcohol possession,“</a:t>
            </a: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"criminal mischief without weapon(s)" </a:t>
            </a:r>
          </a:p>
          <a:p>
            <a:pPr marL="171450" indent="-171450" algn="l">
              <a:lnSpc>
                <a:spcPct val="150000"/>
              </a:lnSpc>
              <a:buFont typeface="Arial" panose="020B0604020202020204" pitchFamily="34" charset="0"/>
              <a:buChar char="•"/>
            </a:pPr>
            <a:r>
              <a:rPr lang="en-US" sz="1000" b="0" i="0" dirty="0">
                <a:solidFill>
                  <a:srgbClr val="000000"/>
                </a:solidFill>
                <a:effectLst/>
                <a:latin typeface="Helvetica Neue" panose="02000503000000020004" pitchFamily="2" charset="0"/>
              </a:rPr>
              <a:t>"other disruptive" </a:t>
            </a:r>
          </a:p>
        </p:txBody>
      </p:sp>
    </p:spTree>
    <p:extLst>
      <p:ext uri="{BB962C8B-B14F-4D97-AF65-F5344CB8AC3E}">
        <p14:creationId xmlns:p14="http://schemas.microsoft.com/office/powerpoint/2010/main" val="625486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35203" y="-110102"/>
            <a:ext cx="10515600" cy="1104180"/>
          </a:xfrm>
        </p:spPr>
        <p:txBody>
          <a:bodyPr vert="horz" lIns="91440" tIns="45720" rIns="91440" bIns="45720" rtlCol="0" anchor="ctr">
            <a:normAutofit/>
          </a:bodyPr>
          <a:lstStyle/>
          <a:p>
            <a:r>
              <a:rPr lang="en-US" sz="1800" cap="all" dirty="0"/>
              <a:t>Research Question: </a:t>
            </a:r>
            <a:br>
              <a:rPr lang="en-US" sz="1800" cap="all" dirty="0"/>
            </a:br>
            <a:r>
              <a:rPr lang="en-US" sz="1800" cap="all" dirty="0"/>
              <a:t>        What factors are associated with the incidence of school safety incidents in New York City public schools?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25</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7A9BB3-7646-6CA5-73F3-A5CCD9EB456C}"/>
              </a:ext>
            </a:extLst>
          </p:cNvPr>
          <p:cNvSpPr txBox="1"/>
          <p:nvPr/>
        </p:nvSpPr>
        <p:spPr>
          <a:xfrm>
            <a:off x="7910422" y="1988153"/>
            <a:ext cx="4012940" cy="3016210"/>
          </a:xfrm>
          <a:prstGeom prst="rect">
            <a:avLst/>
          </a:prstGeom>
          <a:noFill/>
        </p:spPr>
        <p:txBody>
          <a:bodyPr wrap="square" rtlCol="0">
            <a:spAutoFit/>
          </a:bodyPr>
          <a:lstStyle/>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Enrollment: There is a positive correlation (0.376) between the enrollment size of a school and the total number of incidents reported. This suggests that schools with larger enrollments may experience more safety incidents.</a:t>
            </a:r>
          </a:p>
          <a:p>
            <a:pPr marL="171450" indent="-171450" algn="l">
              <a:buFont typeface="Arial" panose="020B0604020202020204" pitchFamily="34" charset="0"/>
              <a:buChar char="•"/>
            </a:pPr>
            <a:endParaRPr lang="en-US" sz="1000" dirty="0">
              <a:solidFill>
                <a:srgbClr val="000000"/>
              </a:solidFill>
              <a:latin typeface="Helvetica Neue" panose="02000503000000020004"/>
            </a:endParaRPr>
          </a:p>
          <a:p>
            <a:pPr algn="l"/>
            <a:r>
              <a:rPr lang="en-US" sz="1000" b="1" i="0" dirty="0">
                <a:solidFill>
                  <a:srgbClr val="000000"/>
                </a:solidFill>
                <a:effectLst/>
                <a:latin typeface="Helvetica Neue" panose="02000503000000020004"/>
              </a:rPr>
              <a:t>Strong positive correlations:</a:t>
            </a:r>
          </a:p>
          <a:p>
            <a:pPr marL="171450" indent="-171450" algn="l">
              <a:buFont typeface="Arial" panose="020B0604020202020204" pitchFamily="34" charset="0"/>
              <a:buChar char="•"/>
            </a:pPr>
            <a:endParaRPr lang="en-US" sz="1000" dirty="0">
              <a:solidFill>
                <a:srgbClr val="000000"/>
              </a:solidFill>
              <a:latin typeface="Helvetica Neue" panose="02000503000000020004"/>
            </a:endParaRPr>
          </a:p>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Incidents without a weapon: (0.925)</a:t>
            </a:r>
          </a:p>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Other disruptive incidents: (0.891)</a:t>
            </a:r>
          </a:p>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Minor altercations: (0.886)</a:t>
            </a:r>
          </a:p>
          <a:p>
            <a:pPr marL="171450" indent="-171450" algn="l">
              <a:buFont typeface="Arial" panose="020B0604020202020204" pitchFamily="34" charset="0"/>
              <a:buChar char="•"/>
            </a:pPr>
            <a:endParaRPr lang="en-US" sz="1000" b="0" i="0" dirty="0">
              <a:solidFill>
                <a:srgbClr val="000000"/>
              </a:solidFill>
              <a:effectLst/>
              <a:latin typeface="Helvetica Neue" panose="02000503000000020004"/>
            </a:endParaRPr>
          </a:p>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Intimidation, harassment, menacing, and bullying: (0.824) - Bullying and harassment are significant factors in school safety incidents.</a:t>
            </a:r>
          </a:p>
          <a:p>
            <a:pPr marL="171450" indent="-171450" algn="l">
              <a:buFont typeface="Arial" panose="020B0604020202020204" pitchFamily="34" charset="0"/>
              <a:buChar char="•"/>
            </a:pPr>
            <a:endParaRPr lang="en-US" sz="1000" b="0" i="0" dirty="0">
              <a:solidFill>
                <a:srgbClr val="000000"/>
              </a:solidFill>
              <a:effectLst/>
              <a:latin typeface="Helvetica Neue" panose="02000503000000020004"/>
            </a:endParaRPr>
          </a:p>
          <a:p>
            <a:pPr algn="l"/>
            <a:r>
              <a:rPr lang="en-US" sz="1000" b="1" dirty="0">
                <a:solidFill>
                  <a:srgbClr val="000000"/>
                </a:solidFill>
                <a:latin typeface="Helvetica Neue" panose="02000503000000020004"/>
              </a:rPr>
              <a:t>Moderate positive correlations:</a:t>
            </a:r>
          </a:p>
          <a:p>
            <a:pPr marL="171450" indent="-171450" algn="l">
              <a:buFont typeface="Arial" panose="020B0604020202020204" pitchFamily="34" charset="0"/>
              <a:buChar char="•"/>
            </a:pPr>
            <a:endParaRPr lang="en-US" sz="1000" b="0" i="0" dirty="0">
              <a:solidFill>
                <a:srgbClr val="000000"/>
              </a:solidFill>
              <a:effectLst/>
              <a:latin typeface="Helvetica Neue" panose="02000503000000020004"/>
            </a:endParaRPr>
          </a:p>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Substance possession: (0.492) - Drug and alcohol possession do contribute to the overall number of safety incidents in schools.</a:t>
            </a:r>
          </a:p>
        </p:txBody>
      </p:sp>
      <p:pic>
        <p:nvPicPr>
          <p:cNvPr id="1028" name="Picture 4">
            <a:extLst>
              <a:ext uri="{FF2B5EF4-FFF2-40B4-BE49-F238E27FC236}">
                <a16:creationId xmlns:a16="http://schemas.microsoft.com/office/drawing/2014/main" id="{33F754BB-A8C7-7E63-FE23-71B0EEBBE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71" y="1104181"/>
            <a:ext cx="7385649" cy="531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627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43829" y="-110103"/>
            <a:ext cx="10515600" cy="1104180"/>
          </a:xfrm>
        </p:spPr>
        <p:txBody>
          <a:bodyPr vert="horz" lIns="91440" tIns="45720" rIns="91440" bIns="45720" rtlCol="0" anchor="ctr">
            <a:normAutofit/>
          </a:bodyPr>
          <a:lstStyle/>
          <a:p>
            <a:r>
              <a:rPr lang="en-US" sz="1800" cap="all" dirty="0"/>
              <a:t>Research Question: </a:t>
            </a:r>
            <a:br>
              <a:rPr lang="en-US" sz="1800" cap="all" dirty="0"/>
            </a:br>
            <a:r>
              <a:rPr lang="en-US" sz="1800" cap="all" dirty="0"/>
              <a:t>How do school safety incidents vary by grade level (elementary, middle, high) ?</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26</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7A9BB3-7646-6CA5-73F3-A5CCD9EB456C}"/>
              </a:ext>
            </a:extLst>
          </p:cNvPr>
          <p:cNvSpPr txBox="1"/>
          <p:nvPr/>
        </p:nvSpPr>
        <p:spPr>
          <a:xfrm>
            <a:off x="8013940" y="1988153"/>
            <a:ext cx="3711015" cy="3016210"/>
          </a:xfrm>
          <a:prstGeom prst="rect">
            <a:avLst/>
          </a:prstGeom>
          <a:noFill/>
        </p:spPr>
        <p:txBody>
          <a:bodyPr wrap="square" rtlCol="0">
            <a:spAutoFit/>
          </a:bodyPr>
          <a:lstStyle/>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Elementary &amp; Senior high schools combined contribute to &gt; 60% of incidents every year</a:t>
            </a:r>
            <a:br>
              <a:rPr lang="en-US" sz="1000" b="0" i="0" dirty="0">
                <a:solidFill>
                  <a:srgbClr val="000000"/>
                </a:solidFill>
                <a:effectLst/>
                <a:latin typeface="Helvetica Neue" panose="02000503000000020004"/>
              </a:rPr>
            </a:br>
            <a:endParaRPr lang="en-US" sz="1000" b="0" i="0" dirty="0">
              <a:solidFill>
                <a:srgbClr val="000000"/>
              </a:solidFill>
              <a:effectLst/>
              <a:latin typeface="Helvetica Neue" panose="02000503000000020004"/>
            </a:endParaRPr>
          </a:p>
          <a:p>
            <a:pPr marL="171450" indent="-171450" algn="l">
              <a:buFont typeface="Arial" panose="020B0604020202020204" pitchFamily="34" charset="0"/>
              <a:buChar char="•"/>
            </a:pPr>
            <a:endParaRPr lang="en-US" sz="1000" dirty="0">
              <a:solidFill>
                <a:srgbClr val="000000"/>
              </a:solidFill>
              <a:latin typeface="Helvetica Neue" panose="02000503000000020004"/>
            </a:endParaRPr>
          </a:p>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Elementary schools consistently reported the highest percentage of incidents every year – Safety issues.</a:t>
            </a:r>
            <a:br>
              <a:rPr lang="en-US" sz="1000" b="0" i="0" dirty="0">
                <a:solidFill>
                  <a:srgbClr val="000000"/>
                </a:solidFill>
                <a:effectLst/>
                <a:latin typeface="Helvetica Neue" panose="02000503000000020004"/>
              </a:rPr>
            </a:br>
            <a:endParaRPr lang="en-US" sz="1000" b="0" i="0" dirty="0">
              <a:solidFill>
                <a:srgbClr val="000000"/>
              </a:solidFill>
              <a:effectLst/>
              <a:latin typeface="Helvetica Neue" panose="02000503000000020004"/>
            </a:endParaRPr>
          </a:p>
          <a:p>
            <a:pPr marL="171450" indent="-171450" algn="l">
              <a:buFont typeface="Arial" panose="020B0604020202020204" pitchFamily="34" charset="0"/>
              <a:buChar char="•"/>
            </a:pPr>
            <a:endParaRPr lang="en-US" sz="1000" b="0" i="0" dirty="0">
              <a:solidFill>
                <a:srgbClr val="000000"/>
              </a:solidFill>
              <a:effectLst/>
              <a:latin typeface="Helvetica Neue" panose="02000503000000020004"/>
            </a:endParaRPr>
          </a:p>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Senior high schools reported the second highest percentage of incidents every year</a:t>
            </a:r>
            <a:br>
              <a:rPr lang="en-US" sz="1000" b="0" i="0" dirty="0">
                <a:solidFill>
                  <a:srgbClr val="000000"/>
                </a:solidFill>
                <a:effectLst/>
                <a:latin typeface="Helvetica Neue" panose="02000503000000020004"/>
              </a:rPr>
            </a:br>
            <a:endParaRPr lang="en-US" sz="1000" b="0" i="0" dirty="0">
              <a:solidFill>
                <a:srgbClr val="000000"/>
              </a:solidFill>
              <a:effectLst/>
              <a:latin typeface="Helvetica Neue" panose="02000503000000020004"/>
            </a:endParaRPr>
          </a:p>
          <a:p>
            <a:pPr marL="171450" indent="-171450" algn="l">
              <a:buFont typeface="Arial" panose="020B0604020202020204" pitchFamily="34" charset="0"/>
              <a:buChar char="•"/>
            </a:pPr>
            <a:endParaRPr lang="en-US" sz="1000" dirty="0">
              <a:solidFill>
                <a:srgbClr val="000000"/>
              </a:solidFill>
              <a:latin typeface="Helvetica Neue" panose="02000503000000020004"/>
            </a:endParaRPr>
          </a:p>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Middle schools declined initially from 25% to 22% in 2010-2011 and then increased to 24% in 2011-2012. </a:t>
            </a:r>
            <a:br>
              <a:rPr lang="en-US" sz="1000" b="0" i="0" dirty="0">
                <a:solidFill>
                  <a:srgbClr val="000000"/>
                </a:solidFill>
                <a:effectLst/>
                <a:latin typeface="Helvetica Neue" panose="02000503000000020004"/>
              </a:rPr>
            </a:br>
            <a:endParaRPr lang="en-US" sz="1000" b="0" i="0" dirty="0">
              <a:solidFill>
                <a:srgbClr val="000000"/>
              </a:solidFill>
              <a:effectLst/>
              <a:latin typeface="Helvetica Neue" panose="02000503000000020004"/>
            </a:endParaRPr>
          </a:p>
          <a:p>
            <a:pPr marL="171450" indent="-171450" algn="l">
              <a:buFont typeface="Arial" panose="020B0604020202020204" pitchFamily="34" charset="0"/>
              <a:buChar char="•"/>
            </a:pPr>
            <a:endParaRPr lang="en-US" sz="1000" b="0" i="0" dirty="0">
              <a:solidFill>
                <a:srgbClr val="000000"/>
              </a:solidFill>
              <a:effectLst/>
              <a:latin typeface="Helvetica Neue" panose="02000503000000020004"/>
            </a:endParaRPr>
          </a:p>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Junior high schools and K-12 schools reported a very small percentage of total incidents, less than 5% combined each year.</a:t>
            </a:r>
            <a:endParaRPr lang="en-US" sz="1000" b="0" i="0" dirty="0">
              <a:solidFill>
                <a:srgbClr val="000000"/>
              </a:solidFill>
              <a:effectLst/>
              <a:latin typeface="Helvetica Neue" panose="02000503000000020004" pitchFamily="2" charset="0"/>
            </a:endParaRPr>
          </a:p>
        </p:txBody>
      </p:sp>
      <p:pic>
        <p:nvPicPr>
          <p:cNvPr id="2050" name="Picture 2">
            <a:extLst>
              <a:ext uri="{FF2B5EF4-FFF2-40B4-BE49-F238E27FC236}">
                <a16:creationId xmlns:a16="http://schemas.microsoft.com/office/drawing/2014/main" id="{AAE1E35C-1EEE-41F6-3AA0-9CF71F1D7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16" y="1104180"/>
            <a:ext cx="7037937" cy="540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719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77636"/>
            <a:ext cx="10515600" cy="1104180"/>
          </a:xfrm>
        </p:spPr>
        <p:txBody>
          <a:bodyPr vert="horz" lIns="91440" tIns="45720" rIns="91440" bIns="45720" rtlCol="0" anchor="ctr">
            <a:normAutofit/>
          </a:bodyPr>
          <a:lstStyle/>
          <a:p>
            <a:r>
              <a:rPr lang="en-US" sz="1800" cap="all" dirty="0"/>
              <a:t>Research Question: </a:t>
            </a:r>
            <a:br>
              <a:rPr lang="en-US" sz="1800" cap="all" dirty="0"/>
            </a:br>
            <a:r>
              <a:rPr lang="en-US" sz="1800" cap="all" dirty="0"/>
              <a:t>   Is there a relationship between the size of a school's enrolment and the number of incidents reported?</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27</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7A9BB3-7646-6CA5-73F3-A5CCD9EB456C}"/>
              </a:ext>
            </a:extLst>
          </p:cNvPr>
          <p:cNvSpPr txBox="1"/>
          <p:nvPr/>
        </p:nvSpPr>
        <p:spPr>
          <a:xfrm>
            <a:off x="8260401" y="2003367"/>
            <a:ext cx="3443597" cy="2708434"/>
          </a:xfrm>
          <a:prstGeom prst="rect">
            <a:avLst/>
          </a:prstGeom>
          <a:noFill/>
        </p:spPr>
        <p:txBody>
          <a:bodyPr wrap="square" rtlCol="0">
            <a:spAutoFit/>
          </a:bodyPr>
          <a:lstStyle/>
          <a:p>
            <a:pPr marL="171450" indent="-171450" algn="l">
              <a:buFont typeface="Wingdings" panose="05000000000000000000" pitchFamily="2" charset="2"/>
              <a:buChar char="§"/>
            </a:pPr>
            <a:r>
              <a:rPr lang="en-US" sz="1000" b="0" i="0" dirty="0">
                <a:solidFill>
                  <a:srgbClr val="000000"/>
                </a:solidFill>
                <a:effectLst/>
                <a:latin typeface="Helvetica Neue" panose="02000503000000020004"/>
              </a:rPr>
              <a:t>Schools with highest proportions of incidents to student enrollment across 3 years:</a:t>
            </a:r>
          </a:p>
          <a:p>
            <a:pPr marL="171450" indent="-171450" algn="l">
              <a:buFont typeface="Wingdings" panose="05000000000000000000" pitchFamily="2" charset="2"/>
              <a:buChar char="§"/>
            </a:pPr>
            <a:endParaRPr lang="en-US" sz="1000" dirty="0">
              <a:solidFill>
                <a:srgbClr val="000000"/>
              </a:solidFill>
              <a:latin typeface="Helvetica Neue" panose="02000503000000020004"/>
            </a:endParaRPr>
          </a:p>
          <a:p>
            <a:r>
              <a:rPr lang="en-US" sz="1000" b="0" i="0" dirty="0">
                <a:solidFill>
                  <a:srgbClr val="000000"/>
                </a:solidFill>
                <a:effectLst/>
                <a:latin typeface="Helvetica Neue" panose="02000503000000020004"/>
              </a:rPr>
              <a:t>      1) Junior high schools</a:t>
            </a:r>
          </a:p>
          <a:p>
            <a:r>
              <a:rPr lang="en-US" sz="1000" dirty="0">
                <a:solidFill>
                  <a:srgbClr val="000000"/>
                </a:solidFill>
                <a:latin typeface="Helvetica Neue" panose="02000503000000020004"/>
              </a:rPr>
              <a:t>      2) J</a:t>
            </a:r>
            <a:r>
              <a:rPr lang="en-US" sz="1000" b="0" i="0" dirty="0">
                <a:solidFill>
                  <a:srgbClr val="000000"/>
                </a:solidFill>
                <a:effectLst/>
                <a:latin typeface="Helvetica Neue" panose="02000503000000020004"/>
              </a:rPr>
              <a:t>unior-senior schools</a:t>
            </a:r>
          </a:p>
          <a:p>
            <a:r>
              <a:rPr lang="en-US" sz="1000" dirty="0">
                <a:solidFill>
                  <a:srgbClr val="000000"/>
                </a:solidFill>
                <a:latin typeface="Helvetica Neue" panose="02000503000000020004"/>
              </a:rPr>
              <a:t>      3) M</a:t>
            </a:r>
            <a:r>
              <a:rPr lang="en-US" sz="1000" b="0" i="0" dirty="0">
                <a:solidFill>
                  <a:srgbClr val="000000"/>
                </a:solidFill>
                <a:effectLst/>
                <a:latin typeface="Helvetica Neue" panose="02000503000000020004"/>
              </a:rPr>
              <a:t>iddle schools</a:t>
            </a:r>
          </a:p>
          <a:p>
            <a:pPr marL="171450" indent="-171450" algn="l">
              <a:buFont typeface="Wingdings" panose="05000000000000000000" pitchFamily="2" charset="2"/>
              <a:buChar char="§"/>
            </a:pPr>
            <a:endParaRPr lang="en-US" sz="1000" b="0" i="0" dirty="0">
              <a:solidFill>
                <a:srgbClr val="000000"/>
              </a:solidFill>
              <a:effectLst/>
              <a:latin typeface="Helvetica Neue" panose="02000503000000020004"/>
            </a:endParaRPr>
          </a:p>
          <a:p>
            <a:pPr marL="171450" indent="-171450" algn="l">
              <a:buFont typeface="Wingdings" panose="05000000000000000000" pitchFamily="2" charset="2"/>
              <a:buChar char="§"/>
            </a:pPr>
            <a:r>
              <a:rPr lang="en-US" sz="1000" b="0" i="0" dirty="0">
                <a:solidFill>
                  <a:srgbClr val="000000"/>
                </a:solidFill>
                <a:effectLst/>
                <a:latin typeface="Helvetica Neue" panose="02000503000000020004"/>
              </a:rPr>
              <a:t>The proportions increased over time for junior high schools (16.63% to 9.71%) and junior-senior schools (13.38% to 11.91%). </a:t>
            </a:r>
          </a:p>
          <a:p>
            <a:pPr marL="171450" indent="-171450" algn="l">
              <a:buFont typeface="Wingdings" panose="05000000000000000000" pitchFamily="2" charset="2"/>
              <a:buChar char="§"/>
            </a:pPr>
            <a:endParaRPr lang="en-US" sz="1000" b="0" i="0" dirty="0">
              <a:solidFill>
                <a:srgbClr val="000000"/>
              </a:solidFill>
              <a:effectLst/>
              <a:latin typeface="Helvetica Neue" panose="02000503000000020004"/>
            </a:endParaRPr>
          </a:p>
          <a:p>
            <a:pPr marL="171450" indent="-171450" algn="l">
              <a:buFont typeface="Wingdings" panose="05000000000000000000" pitchFamily="2" charset="2"/>
              <a:buChar char="§"/>
            </a:pPr>
            <a:r>
              <a:rPr lang="en-US" sz="1000" b="0" i="0" dirty="0">
                <a:solidFill>
                  <a:srgbClr val="000000"/>
                </a:solidFill>
                <a:effectLst/>
                <a:latin typeface="Helvetica Neue" panose="02000503000000020004"/>
              </a:rPr>
              <a:t>Elementary schools and Senior high schools maintained relatively stable proportions of incidents to enrollment over 3 years, </a:t>
            </a:r>
          </a:p>
          <a:p>
            <a:pPr marL="171450" indent="-171450" algn="l">
              <a:buFont typeface="Wingdings" panose="05000000000000000000" pitchFamily="2" charset="2"/>
              <a:buChar char="§"/>
            </a:pPr>
            <a:endParaRPr lang="en-US" sz="1000" b="0" i="0" dirty="0">
              <a:solidFill>
                <a:srgbClr val="000000"/>
              </a:solidFill>
              <a:effectLst/>
              <a:latin typeface="Helvetica Neue" panose="02000503000000020004"/>
            </a:endParaRPr>
          </a:p>
          <a:p>
            <a:pPr marL="171450" indent="-171450" algn="l">
              <a:buFont typeface="Wingdings" panose="05000000000000000000" pitchFamily="2" charset="2"/>
              <a:buChar char="§"/>
            </a:pPr>
            <a:r>
              <a:rPr lang="en-US" sz="1000" b="0" i="0" dirty="0">
                <a:solidFill>
                  <a:srgbClr val="000000"/>
                </a:solidFill>
                <a:effectLst/>
                <a:latin typeface="Helvetica Neue" panose="02000503000000020004"/>
              </a:rPr>
              <a:t>Specialized K-12 schools saw a decrease in incident proportions.</a:t>
            </a:r>
          </a:p>
        </p:txBody>
      </p:sp>
      <p:pic>
        <p:nvPicPr>
          <p:cNvPr id="3074" name="Picture 2">
            <a:extLst>
              <a:ext uri="{FF2B5EF4-FFF2-40B4-BE49-F238E27FC236}">
                <a16:creationId xmlns:a16="http://schemas.microsoft.com/office/drawing/2014/main" id="{12FEF5A8-E728-0279-E80D-CF4548860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 y="1026544"/>
            <a:ext cx="7571775" cy="543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664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145329"/>
            <a:ext cx="10515600" cy="1104180"/>
          </a:xfrm>
        </p:spPr>
        <p:txBody>
          <a:bodyPr vert="horz" lIns="91440" tIns="45720" rIns="91440" bIns="45720" rtlCol="0" anchor="ctr">
            <a:normAutofit/>
          </a:bodyPr>
          <a:lstStyle/>
          <a:p>
            <a:r>
              <a:rPr lang="en-US" sz="1800" cap="all" dirty="0"/>
              <a:t>Research Question: </a:t>
            </a:r>
            <a:br>
              <a:rPr lang="en-US" sz="1800" cap="all" dirty="0"/>
            </a:br>
            <a:r>
              <a:rPr lang="en-US" sz="1800" cap="all" dirty="0"/>
              <a:t>  What would be the pattern of incidents in the coming year, based on the school's characteristics, such as location and student demographics?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28</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47A9BB3-7646-6CA5-73F3-A5CCD9EB456C}"/>
              </a:ext>
            </a:extLst>
          </p:cNvPr>
          <p:cNvSpPr txBox="1"/>
          <p:nvPr/>
        </p:nvSpPr>
        <p:spPr>
          <a:xfrm>
            <a:off x="8390626" y="2098517"/>
            <a:ext cx="3183147" cy="1217962"/>
          </a:xfrm>
          <a:prstGeom prst="rect">
            <a:avLst/>
          </a:prstGeom>
          <a:noFill/>
        </p:spPr>
        <p:txBody>
          <a:bodyPr wrap="square" rtlCol="0">
            <a:spAutoFit/>
          </a:bodyPr>
          <a:lstStyle/>
          <a:p>
            <a:pPr algn="l"/>
            <a:r>
              <a:rPr lang="en-US" sz="1000" b="1" dirty="0">
                <a:solidFill>
                  <a:srgbClr val="000000"/>
                </a:solidFill>
                <a:latin typeface="Helvetica Neue" panose="02000503000000020004"/>
              </a:rPr>
              <a:t>Variables with coefficients close to ‘1’: </a:t>
            </a:r>
            <a:r>
              <a:rPr lang="en-US" sz="1000" dirty="0">
                <a:solidFill>
                  <a:srgbClr val="000000"/>
                </a:solidFill>
                <a:latin typeface="Helvetica Neue" panose="02000503000000020004"/>
              </a:rPr>
              <a:t>Likely to continue</a:t>
            </a:r>
            <a:endParaRPr lang="en-US" sz="1000" i="0" dirty="0">
              <a:solidFill>
                <a:srgbClr val="000000"/>
              </a:solidFill>
              <a:effectLst/>
              <a:latin typeface="Helvetica Neue" panose="02000503000000020004"/>
            </a:endParaRPr>
          </a:p>
          <a:p>
            <a:pPr algn="l"/>
            <a:endParaRPr lang="en-US" sz="1000" b="0" i="0" dirty="0">
              <a:solidFill>
                <a:srgbClr val="000000"/>
              </a:solidFill>
              <a:effectLst/>
              <a:latin typeface="Helvetica Neue" panose="02000503000000020004"/>
            </a:endParaRPr>
          </a:p>
          <a:p>
            <a:pPr marL="171450" indent="-171450" algn="l">
              <a:buFont typeface="Arial" panose="020B0604020202020204" pitchFamily="34" charset="0"/>
              <a:buChar char="•"/>
            </a:pPr>
            <a:r>
              <a:rPr lang="en-US" sz="1000" dirty="0">
                <a:solidFill>
                  <a:srgbClr val="000000"/>
                </a:solidFill>
                <a:latin typeface="Helvetica Neue" panose="02000503000000020004"/>
              </a:rPr>
              <a:t>‘</a:t>
            </a:r>
            <a:r>
              <a:rPr lang="en-US" sz="1000" b="0" i="0" dirty="0" err="1">
                <a:solidFill>
                  <a:srgbClr val="000000"/>
                </a:solidFill>
                <a:effectLst/>
                <a:latin typeface="Helvetica Neue" panose="02000503000000020004"/>
              </a:rPr>
              <a:t>other_disruptive</a:t>
            </a:r>
            <a:r>
              <a:rPr lang="en-US" sz="1000" b="0" i="0" dirty="0">
                <a:solidFill>
                  <a:srgbClr val="000000"/>
                </a:solidFill>
                <a:effectLst/>
                <a:latin typeface="Helvetica Neue" panose="02000503000000020004"/>
              </a:rPr>
              <a:t>’ (1.000819)</a:t>
            </a:r>
          </a:p>
          <a:p>
            <a:pPr marL="171450" indent="-171450" algn="l">
              <a:buFont typeface="Arial" panose="020B0604020202020204" pitchFamily="34" charset="0"/>
              <a:buChar char="•"/>
            </a:pPr>
            <a:r>
              <a:rPr lang="en-US" sz="1000" b="0" i="0" dirty="0">
                <a:solidFill>
                  <a:srgbClr val="000000"/>
                </a:solidFill>
                <a:effectLst/>
                <a:latin typeface="Helvetica Neue" panose="02000503000000020004"/>
              </a:rPr>
              <a:t>‘</a:t>
            </a:r>
            <a:r>
              <a:rPr lang="en-US" sz="1000" b="0" i="0" dirty="0" err="1">
                <a:solidFill>
                  <a:srgbClr val="000000"/>
                </a:solidFill>
                <a:effectLst/>
                <a:latin typeface="Helvetica Neue" panose="02000503000000020004"/>
              </a:rPr>
              <a:t>incident_reported_without_weapon_s</a:t>
            </a:r>
            <a:r>
              <a:rPr lang="en-US" sz="1000" b="0" i="0" dirty="0">
                <a:solidFill>
                  <a:srgbClr val="000000"/>
                </a:solidFill>
                <a:effectLst/>
                <a:latin typeface="Helvetica Neue" panose="02000503000000020004"/>
              </a:rPr>
              <a:t>’ (0.996523) </a:t>
            </a:r>
          </a:p>
          <a:p>
            <a:pPr marL="171450" indent="-171450" algn="l">
              <a:buFont typeface="Arial" panose="020B0604020202020204" pitchFamily="34" charset="0"/>
              <a:buChar char="•"/>
            </a:pPr>
            <a:r>
              <a:rPr lang="en-US" sz="1000" dirty="0">
                <a:solidFill>
                  <a:srgbClr val="000000"/>
                </a:solidFill>
                <a:latin typeface="Helvetica Neue" panose="02000503000000020004"/>
              </a:rPr>
              <a:t>‘</a:t>
            </a:r>
            <a:r>
              <a:rPr lang="en-US" sz="1000" b="0" i="0" dirty="0" err="1">
                <a:solidFill>
                  <a:srgbClr val="000000"/>
                </a:solidFill>
                <a:effectLst/>
                <a:latin typeface="Helvetica Neue" panose="02000503000000020004"/>
              </a:rPr>
              <a:t>incident_reported_with_weapon_s</a:t>
            </a:r>
            <a:r>
              <a:rPr lang="en-US" sz="1000" b="0" i="0" dirty="0">
                <a:solidFill>
                  <a:srgbClr val="000000"/>
                </a:solidFill>
                <a:effectLst/>
                <a:latin typeface="Helvetica Neue" panose="02000503000000020004"/>
              </a:rPr>
              <a:t>’ (0.994852)</a:t>
            </a:r>
          </a:p>
          <a:p>
            <a:pPr algn="l">
              <a:lnSpc>
                <a:spcPct val="150000"/>
              </a:lnSpc>
            </a:pPr>
            <a:endParaRPr lang="en-US" sz="1000" b="0" i="0" dirty="0">
              <a:solidFill>
                <a:srgbClr val="000000"/>
              </a:solidFill>
              <a:effectLst/>
              <a:latin typeface="Helvetica Neue" panose="02000503000000020004" pitchFamily="2" charset="0"/>
            </a:endParaRPr>
          </a:p>
        </p:txBody>
      </p:sp>
      <p:pic>
        <p:nvPicPr>
          <p:cNvPr id="4100" name="Picture 4">
            <a:extLst>
              <a:ext uri="{FF2B5EF4-FFF2-40B4-BE49-F238E27FC236}">
                <a16:creationId xmlns:a16="http://schemas.microsoft.com/office/drawing/2014/main" id="{3A407AEA-EAA6-36B9-2AE9-D45FA84E4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11" y="958851"/>
            <a:ext cx="7494050" cy="539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653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0"/>
            <a:ext cx="10515600" cy="1325563"/>
          </a:xfrm>
        </p:spPr>
        <p:txBody>
          <a:bodyPr vert="horz" lIns="91440" tIns="45720" rIns="91440" bIns="45720" rtlCol="0" anchor="ctr">
            <a:normAutofit/>
          </a:bodyPr>
          <a:lstStyle/>
          <a:p>
            <a:r>
              <a:rPr lang="en-US" cap="all" dirty="0"/>
              <a:t>Conclusions: </a:t>
            </a:r>
            <a:br>
              <a:rPr lang="en-US" cap="all" dirty="0"/>
            </a:br>
            <a:r>
              <a:rPr lang="en-US" sz="1800" cap="all" dirty="0"/>
              <a:t>Univariate &amp; Bivariate</a:t>
            </a:r>
            <a:br>
              <a:rPr lang="en-US" cap="all" dirty="0"/>
            </a:br>
            <a:endParaRPr lang="en-US" cap="all" dirty="0"/>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29</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1B8D1255-1D43-AC09-62E9-1B2241F4AFE3}"/>
              </a:ext>
            </a:extLst>
          </p:cNvPr>
          <p:cNvSpPr txBox="1"/>
          <p:nvPr/>
        </p:nvSpPr>
        <p:spPr>
          <a:xfrm>
            <a:off x="624590" y="1328515"/>
            <a:ext cx="10942819" cy="3354765"/>
          </a:xfrm>
          <a:prstGeom prst="rect">
            <a:avLst/>
          </a:prstGeom>
          <a:noFill/>
        </p:spPr>
        <p:txBody>
          <a:bodyPr wrap="square" rtlCol="0">
            <a:spAutoFit/>
          </a:bodyPr>
          <a:lstStyle/>
          <a:p>
            <a:pPr algn="l"/>
            <a:r>
              <a:rPr lang="en-US" sz="1600" b="1" i="0" dirty="0">
                <a:solidFill>
                  <a:srgbClr val="222222"/>
                </a:solidFill>
                <a:effectLst/>
                <a:latin typeface="+mj-lt"/>
              </a:rPr>
              <a:t>Univariate &amp; Bivariate:</a:t>
            </a:r>
          </a:p>
          <a:p>
            <a:pPr algn="l"/>
            <a:endParaRPr lang="en-US" sz="1400" b="1" i="0" dirty="0">
              <a:solidFill>
                <a:srgbClr val="222222"/>
              </a:solidFill>
              <a:effectLst/>
              <a:latin typeface="+mj-lt"/>
            </a:endParaRPr>
          </a:p>
          <a:p>
            <a:pPr marL="285750" indent="-285750" algn="l">
              <a:buFont typeface="Arial" panose="020B0604020202020204" pitchFamily="34" charset="0"/>
              <a:buChar char="•"/>
            </a:pPr>
            <a:r>
              <a:rPr lang="en-US" sz="1400" b="0" i="0" dirty="0">
                <a:solidFill>
                  <a:srgbClr val="222222"/>
                </a:solidFill>
                <a:effectLst/>
                <a:latin typeface="+mj-lt"/>
              </a:rPr>
              <a:t>Majority of schools do not experience disruptive behavior violence, or substance abuse Incidents involving weapons are rare</a:t>
            </a:r>
            <a:br>
              <a:rPr lang="en-US" sz="1400" b="0" i="0" dirty="0">
                <a:solidFill>
                  <a:srgbClr val="222222"/>
                </a:solidFill>
                <a:effectLst/>
                <a:latin typeface="+mj-lt"/>
              </a:rPr>
            </a:br>
            <a:endParaRPr lang="en-US" sz="1400" b="0" i="0" dirty="0">
              <a:solidFill>
                <a:srgbClr val="222222"/>
              </a:solidFill>
              <a:effectLst/>
              <a:latin typeface="+mj-lt"/>
            </a:endParaRPr>
          </a:p>
          <a:p>
            <a:pPr marL="285750" indent="-285750" algn="l">
              <a:buFont typeface="Arial" panose="020B0604020202020204" pitchFamily="34" charset="0"/>
              <a:buChar char="•"/>
            </a:pPr>
            <a:r>
              <a:rPr lang="en-US" sz="1400" b="0" i="0" dirty="0">
                <a:solidFill>
                  <a:srgbClr val="222222"/>
                </a:solidFill>
                <a:effectLst/>
                <a:latin typeface="+mj-lt"/>
              </a:rPr>
              <a:t>Incidents without weapons, such as reckless endangerment and assault with physical injury, were more common </a:t>
            </a:r>
            <a:br>
              <a:rPr lang="en-US" sz="1400" b="0" i="0" dirty="0">
                <a:solidFill>
                  <a:srgbClr val="222222"/>
                </a:solidFill>
                <a:effectLst/>
                <a:latin typeface="+mj-lt"/>
              </a:rPr>
            </a:br>
            <a:endParaRPr lang="en-US" sz="1400" b="0" i="0" dirty="0">
              <a:solidFill>
                <a:srgbClr val="222222"/>
              </a:solidFill>
              <a:effectLst/>
              <a:latin typeface="+mj-lt"/>
            </a:endParaRPr>
          </a:p>
          <a:p>
            <a:pPr marL="285750" indent="-285750" algn="l">
              <a:buFont typeface="Arial" panose="020B0604020202020204" pitchFamily="34" charset="0"/>
              <a:buChar char="•"/>
            </a:pPr>
            <a:r>
              <a:rPr lang="en-US" sz="1400" b="0" i="0" dirty="0">
                <a:solidFill>
                  <a:srgbClr val="222222"/>
                </a:solidFill>
                <a:effectLst/>
                <a:latin typeface="+mj-lt"/>
              </a:rPr>
              <a:t>Serious violent incidents involving weapons are extremely rare or nonexistent </a:t>
            </a:r>
            <a:br>
              <a:rPr lang="en-US" sz="1400" b="0" i="0" dirty="0">
                <a:solidFill>
                  <a:srgbClr val="222222"/>
                </a:solidFill>
                <a:effectLst/>
                <a:latin typeface="+mj-lt"/>
              </a:rPr>
            </a:br>
            <a:endParaRPr lang="en-US" sz="1400" b="0" i="0" dirty="0">
              <a:solidFill>
                <a:srgbClr val="222222"/>
              </a:solidFill>
              <a:effectLst/>
              <a:latin typeface="+mj-lt"/>
            </a:endParaRPr>
          </a:p>
          <a:p>
            <a:pPr marL="285750" indent="-285750" algn="l">
              <a:buFont typeface="Arial" panose="020B0604020202020204" pitchFamily="34" charset="0"/>
              <a:buChar char="•"/>
            </a:pPr>
            <a:r>
              <a:rPr lang="en-US" sz="1400" b="0" i="0" dirty="0">
                <a:solidFill>
                  <a:srgbClr val="222222"/>
                </a:solidFill>
                <a:effectLst/>
                <a:latin typeface="+mj-lt"/>
              </a:rPr>
              <a:t>False alarms drained resources, requiring regular drills and monitoring for abuse</a:t>
            </a:r>
            <a:br>
              <a:rPr lang="en-US" sz="1400" b="0" i="0" dirty="0">
                <a:solidFill>
                  <a:srgbClr val="222222"/>
                </a:solidFill>
                <a:effectLst/>
                <a:latin typeface="+mj-lt"/>
              </a:rPr>
            </a:br>
            <a:endParaRPr lang="en-US" sz="1400" b="0" i="0" dirty="0">
              <a:solidFill>
                <a:srgbClr val="222222"/>
              </a:solidFill>
              <a:effectLst/>
              <a:latin typeface="+mj-lt"/>
            </a:endParaRPr>
          </a:p>
          <a:p>
            <a:pPr marL="285750" indent="-285750" algn="l">
              <a:buFont typeface="Arial" panose="020B0604020202020204" pitchFamily="34" charset="0"/>
              <a:buChar char="•"/>
            </a:pPr>
            <a:r>
              <a:rPr lang="en-US" sz="1400" b="0" i="0" dirty="0">
                <a:solidFill>
                  <a:srgbClr val="222222"/>
                </a:solidFill>
                <a:effectLst/>
                <a:latin typeface="+mj-lt"/>
              </a:rPr>
              <a:t>Disparities in enrollment, incidents, and false alarms across counties, districts, grade levels, and schools</a:t>
            </a:r>
            <a:br>
              <a:rPr lang="en-US" sz="1400" b="0" i="0" dirty="0">
                <a:solidFill>
                  <a:srgbClr val="222222"/>
                </a:solidFill>
                <a:effectLst/>
                <a:latin typeface="+mj-lt"/>
              </a:rPr>
            </a:br>
            <a:endParaRPr lang="en-US" sz="1400" b="0" i="0" dirty="0">
              <a:solidFill>
                <a:srgbClr val="222222"/>
              </a:solidFill>
              <a:effectLst/>
              <a:latin typeface="+mj-lt"/>
            </a:endParaRPr>
          </a:p>
          <a:p>
            <a:pPr marL="285750" indent="-285750" algn="l">
              <a:buFont typeface="Arial" panose="020B0604020202020204" pitchFamily="34" charset="0"/>
              <a:buChar char="•"/>
            </a:pPr>
            <a:r>
              <a:rPr lang="en-US" sz="1400" b="0" i="0" dirty="0">
                <a:solidFill>
                  <a:srgbClr val="222222"/>
                </a:solidFill>
                <a:effectLst/>
                <a:latin typeface="+mj-lt"/>
              </a:rPr>
              <a:t>Elementary schools faced disproportionate challenges, requiring early intervention and tailored support </a:t>
            </a:r>
            <a:br>
              <a:rPr lang="en-US" sz="1400" b="0" i="0" dirty="0">
                <a:solidFill>
                  <a:srgbClr val="222222"/>
                </a:solidFill>
                <a:effectLst/>
                <a:latin typeface="+mj-lt"/>
              </a:rPr>
            </a:br>
            <a:endParaRPr lang="en-US" sz="1400" b="0" i="0" dirty="0">
              <a:solidFill>
                <a:srgbClr val="222222"/>
              </a:solidFill>
              <a:effectLst/>
              <a:latin typeface="+mj-lt"/>
            </a:endParaRPr>
          </a:p>
          <a:p>
            <a:pPr marL="285750" indent="-285750" algn="l">
              <a:buFont typeface="Arial" panose="020B0604020202020204" pitchFamily="34" charset="0"/>
              <a:buChar char="•"/>
            </a:pPr>
            <a:r>
              <a:rPr lang="en-US" sz="1400" b="0" i="0" dirty="0">
                <a:solidFill>
                  <a:srgbClr val="222222"/>
                </a:solidFill>
                <a:effectLst/>
                <a:latin typeface="+mj-lt"/>
              </a:rPr>
              <a:t>High schools saw higher incident rates relative to enrollment and risks from student travel</a:t>
            </a:r>
          </a:p>
        </p:txBody>
      </p:sp>
    </p:spTree>
    <p:extLst>
      <p:ext uri="{BB962C8B-B14F-4D97-AF65-F5344CB8AC3E}">
        <p14:creationId xmlns:p14="http://schemas.microsoft.com/office/powerpoint/2010/main" val="25486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p:txBody>
          <a:bodyPr vert="horz" lIns="91440" tIns="45720" rIns="91440" bIns="45720" rtlCol="0" anchor="ctr">
            <a:normAutofit/>
          </a:bodyPr>
          <a:lstStyle/>
          <a:p>
            <a:r>
              <a:rPr lang="en-US" cap="all" dirty="0"/>
              <a:t>Introduction</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3</a:t>
            </a:fld>
            <a:endParaRPr lang="en-US"/>
          </a:p>
        </p:txBody>
      </p:sp>
      <p:graphicFrame>
        <p:nvGraphicFramePr>
          <p:cNvPr id="11" name="TextBox 8">
            <a:extLst>
              <a:ext uri="{FF2B5EF4-FFF2-40B4-BE49-F238E27FC236}">
                <a16:creationId xmlns:a16="http://schemas.microsoft.com/office/drawing/2014/main" id="{C24034D8-479F-A74A-5C11-9A788D67EE00}"/>
              </a:ext>
            </a:extLst>
          </p:cNvPr>
          <p:cNvGraphicFramePr/>
          <p:nvPr/>
        </p:nvGraphicFramePr>
        <p:xfrm>
          <a:off x="838200" y="2139084"/>
          <a:ext cx="10515600" cy="3695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id="{85FEEF94-18C7-FD2F-3727-E6EA13B655B3}"/>
              </a:ext>
            </a:extLst>
          </p:cNvPr>
          <p:cNvCxnSpPr/>
          <p:nvPr/>
        </p:nvCxnSpPr>
        <p:spPr>
          <a:xfrm>
            <a:off x="0" y="1170412"/>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1178230"/>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190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31899" y="-291829"/>
            <a:ext cx="10515600" cy="1325563"/>
          </a:xfrm>
        </p:spPr>
        <p:txBody>
          <a:bodyPr vert="horz" lIns="91440" tIns="45720" rIns="91440" bIns="45720" rtlCol="0" anchor="ctr">
            <a:normAutofit/>
          </a:bodyPr>
          <a:lstStyle/>
          <a:p>
            <a:r>
              <a:rPr lang="en-US" cap="all" dirty="0"/>
              <a:t>Conclusions</a:t>
            </a:r>
            <a:br>
              <a:rPr lang="en-US" cap="all" dirty="0"/>
            </a:br>
            <a:r>
              <a:rPr lang="en-US" sz="2400" cap="all" dirty="0"/>
              <a:t>Research Questions</a:t>
            </a:r>
            <a:endParaRPr lang="en-US" cap="all" dirty="0"/>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30</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1B8D1255-1D43-AC09-62E9-1B2241F4AFE3}"/>
              </a:ext>
            </a:extLst>
          </p:cNvPr>
          <p:cNvSpPr txBox="1"/>
          <p:nvPr/>
        </p:nvSpPr>
        <p:spPr>
          <a:xfrm>
            <a:off x="624590" y="1328515"/>
            <a:ext cx="10942819" cy="3600986"/>
          </a:xfrm>
          <a:prstGeom prst="rect">
            <a:avLst/>
          </a:prstGeom>
          <a:noFill/>
        </p:spPr>
        <p:txBody>
          <a:bodyPr wrap="square" rtlCol="0">
            <a:spAutoFit/>
          </a:bodyPr>
          <a:lstStyle/>
          <a:p>
            <a:pPr algn="l"/>
            <a:r>
              <a:rPr lang="en-US" sz="1600" b="1" dirty="0">
                <a:solidFill>
                  <a:srgbClr val="222222"/>
                </a:solidFill>
                <a:latin typeface="+mj-lt"/>
              </a:rPr>
              <a:t>Research Questions</a:t>
            </a:r>
            <a:r>
              <a:rPr lang="en-US" sz="1600" b="1" i="0" dirty="0">
                <a:solidFill>
                  <a:srgbClr val="222222"/>
                </a:solidFill>
                <a:effectLst/>
                <a:latin typeface="+mj-lt"/>
              </a:rPr>
              <a:t>:</a:t>
            </a:r>
            <a:br>
              <a:rPr lang="en-US" sz="1600" b="1" i="0" dirty="0">
                <a:solidFill>
                  <a:srgbClr val="222222"/>
                </a:solidFill>
                <a:effectLst/>
                <a:latin typeface="+mj-lt"/>
              </a:rPr>
            </a:br>
            <a:endParaRPr lang="en-US" sz="1600" b="1" i="0" dirty="0">
              <a:solidFill>
                <a:srgbClr val="222222"/>
              </a:solidFill>
              <a:effectLst/>
              <a:latin typeface="+mj-lt"/>
            </a:endParaRPr>
          </a:p>
          <a:p>
            <a:pPr algn="l"/>
            <a:endParaRPr lang="en-US" sz="1400" i="0" dirty="0">
              <a:solidFill>
                <a:srgbClr val="222222"/>
              </a:solidFill>
              <a:effectLst/>
              <a:latin typeface="+mj-lt"/>
            </a:endParaRPr>
          </a:p>
          <a:p>
            <a:pPr marL="285750" indent="-285750" algn="l">
              <a:buFont typeface="Arial" panose="020B0604020202020204" pitchFamily="34" charset="0"/>
              <a:buChar char="•"/>
            </a:pPr>
            <a:r>
              <a:rPr lang="en-US" sz="1400" i="0" dirty="0">
                <a:solidFill>
                  <a:srgbClr val="222222"/>
                </a:solidFill>
                <a:effectLst/>
                <a:latin typeface="+mj-lt"/>
              </a:rPr>
              <a:t>Location and demographics alone cannot determine incident patterns, as suggested by the small coefficients associated with these factors.</a:t>
            </a:r>
          </a:p>
          <a:p>
            <a:pPr algn="l"/>
            <a:endParaRPr lang="en-US" sz="1400" i="0" dirty="0">
              <a:solidFill>
                <a:srgbClr val="222222"/>
              </a:solidFill>
              <a:effectLst/>
              <a:latin typeface="+mj-lt"/>
            </a:endParaRPr>
          </a:p>
          <a:p>
            <a:pPr marL="285750" indent="-285750" algn="l">
              <a:buFont typeface="Arial" panose="020B0604020202020204" pitchFamily="34" charset="0"/>
              <a:buChar char="•"/>
            </a:pPr>
            <a:r>
              <a:rPr lang="en-US" sz="1400" i="0" dirty="0">
                <a:solidFill>
                  <a:srgbClr val="222222"/>
                </a:solidFill>
                <a:effectLst/>
                <a:latin typeface="+mj-lt"/>
              </a:rPr>
              <a:t>Incidents with and without weapons will continue to contribute to the total number of incidents, as their respective coefficients are close to 1.</a:t>
            </a:r>
            <a:br>
              <a:rPr lang="en-US" sz="1400" i="0" dirty="0">
                <a:solidFill>
                  <a:srgbClr val="222222"/>
                </a:solidFill>
                <a:effectLst/>
                <a:latin typeface="+mj-lt"/>
              </a:rPr>
            </a:br>
            <a:endParaRPr lang="en-US" sz="1400" i="0" dirty="0">
              <a:solidFill>
                <a:srgbClr val="222222"/>
              </a:solidFill>
              <a:effectLst/>
              <a:latin typeface="+mj-lt"/>
            </a:endParaRPr>
          </a:p>
          <a:p>
            <a:pPr marL="285750" indent="-285750" algn="l">
              <a:buFont typeface="Arial" panose="020B0604020202020204" pitchFamily="34" charset="0"/>
              <a:buChar char="•"/>
            </a:pPr>
            <a:r>
              <a:rPr lang="en-US" sz="1400" i="0" dirty="0">
                <a:solidFill>
                  <a:srgbClr val="222222"/>
                </a:solidFill>
                <a:effectLst/>
                <a:latin typeface="+mj-lt"/>
              </a:rPr>
              <a:t>High-risk, high-need schools in the Bronx and Brooklyn require more support to address socio-economic and demographic factors influencing safety issues.</a:t>
            </a:r>
            <a:br>
              <a:rPr lang="en-US" sz="1400" i="0" dirty="0">
                <a:solidFill>
                  <a:srgbClr val="222222"/>
                </a:solidFill>
                <a:effectLst/>
                <a:latin typeface="+mj-lt"/>
              </a:rPr>
            </a:br>
            <a:endParaRPr lang="en-US" sz="1400" i="0" dirty="0">
              <a:solidFill>
                <a:srgbClr val="222222"/>
              </a:solidFill>
              <a:effectLst/>
              <a:latin typeface="+mj-lt"/>
            </a:endParaRPr>
          </a:p>
          <a:p>
            <a:pPr marL="285750" indent="-285750" algn="l">
              <a:buFont typeface="Arial" panose="020B0604020202020204" pitchFamily="34" charset="0"/>
              <a:buChar char="•"/>
            </a:pPr>
            <a:r>
              <a:rPr lang="en-US" sz="1400" i="0" dirty="0">
                <a:solidFill>
                  <a:srgbClr val="222222"/>
                </a:solidFill>
                <a:effectLst/>
                <a:latin typeface="+mj-lt"/>
              </a:rPr>
              <a:t>Early intervention through counselling and behavior development programs may help curb issues like bullying before they escalate, especially in elementary and high schools.</a:t>
            </a:r>
          </a:p>
          <a:p>
            <a:pPr marL="285750" indent="-285750" algn="l">
              <a:buFont typeface="Arial" panose="020B0604020202020204" pitchFamily="34" charset="0"/>
              <a:buChar char="•"/>
            </a:pPr>
            <a:endParaRPr lang="en-US" sz="1400" dirty="0">
              <a:solidFill>
                <a:srgbClr val="222222"/>
              </a:solidFill>
              <a:latin typeface="+mj-lt"/>
            </a:endParaRPr>
          </a:p>
          <a:p>
            <a:pPr marL="285750" indent="-285750" algn="l">
              <a:buFont typeface="Arial" panose="020B0604020202020204" pitchFamily="34" charset="0"/>
              <a:buChar char="•"/>
            </a:pPr>
            <a:r>
              <a:rPr lang="en-US" sz="1400" i="0" dirty="0">
                <a:solidFill>
                  <a:srgbClr val="222222"/>
                </a:solidFill>
                <a:effectLst/>
                <a:latin typeface="+mj-lt"/>
              </a:rPr>
              <a:t>There were notable trends in incident rates from 2009 to 2012, requiring ongoing monitoring and targeted interventions.</a:t>
            </a:r>
          </a:p>
          <a:p>
            <a:pPr marL="285750" indent="-285750" algn="l">
              <a:buFont typeface="Arial" panose="020B0604020202020204" pitchFamily="34" charset="0"/>
              <a:buChar char="•"/>
            </a:pPr>
            <a:endParaRPr lang="en-US" sz="1400" i="0" dirty="0">
              <a:solidFill>
                <a:srgbClr val="222222"/>
              </a:solidFill>
              <a:effectLst/>
              <a:latin typeface="+mj-lt"/>
            </a:endParaRPr>
          </a:p>
          <a:p>
            <a:pPr marL="285750" indent="-285750" algn="l">
              <a:buFont typeface="Arial" panose="020B0604020202020204" pitchFamily="34" charset="0"/>
              <a:buChar char="•"/>
            </a:pPr>
            <a:r>
              <a:rPr lang="en-US" sz="1400" i="0" dirty="0">
                <a:solidFill>
                  <a:srgbClr val="222222"/>
                </a:solidFill>
                <a:effectLst/>
                <a:latin typeface="+mj-lt"/>
              </a:rPr>
              <a:t>Significant disparities in incident rates across districts and school types suggest the need for tailored policies and resource allocation.</a:t>
            </a:r>
          </a:p>
        </p:txBody>
      </p:sp>
    </p:spTree>
    <p:extLst>
      <p:ext uri="{BB962C8B-B14F-4D97-AF65-F5344CB8AC3E}">
        <p14:creationId xmlns:p14="http://schemas.microsoft.com/office/powerpoint/2010/main" val="4277981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61082" y="-17974"/>
            <a:ext cx="10515600" cy="1325563"/>
          </a:xfrm>
        </p:spPr>
        <p:txBody>
          <a:bodyPr vert="horz" lIns="91440" tIns="45720" rIns="91440" bIns="45720" rtlCol="0" anchor="ctr">
            <a:normAutofit/>
          </a:bodyPr>
          <a:lstStyle/>
          <a:p>
            <a:r>
              <a:rPr lang="en-US" cap="all" dirty="0"/>
              <a:t>VALUE TO STAKEHOLDERS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31</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1B8D1255-1D43-AC09-62E9-1B2241F4AFE3}"/>
              </a:ext>
            </a:extLst>
          </p:cNvPr>
          <p:cNvSpPr txBox="1"/>
          <p:nvPr/>
        </p:nvSpPr>
        <p:spPr>
          <a:xfrm>
            <a:off x="624590" y="1440659"/>
            <a:ext cx="10942819" cy="3323987"/>
          </a:xfrm>
          <a:prstGeom prst="rect">
            <a:avLst/>
          </a:prstGeom>
          <a:noFill/>
        </p:spPr>
        <p:txBody>
          <a:bodyPr wrap="square" rtlCol="0">
            <a:spAutoFit/>
          </a:bodyPr>
          <a:lstStyle/>
          <a:p>
            <a:pPr marL="285750" indent="-285750" algn="l">
              <a:buFont typeface="Arial" panose="020B0604020202020204" pitchFamily="34" charset="0"/>
              <a:buChar char="•"/>
            </a:pPr>
            <a:r>
              <a:rPr lang="en-US" sz="1400" b="1" i="0" dirty="0">
                <a:solidFill>
                  <a:srgbClr val="222222"/>
                </a:solidFill>
                <a:effectLst/>
                <a:latin typeface="+mj-lt"/>
              </a:rPr>
              <a:t>Targeted resource allocation:</a:t>
            </a:r>
            <a:r>
              <a:rPr lang="en-US" sz="1400" i="0" dirty="0">
                <a:solidFill>
                  <a:srgbClr val="222222"/>
                </a:solidFill>
                <a:effectLst/>
                <a:latin typeface="+mj-lt"/>
              </a:rPr>
              <a:t> Disparities in incident rates across districts and schools should call for targeted funding and programs tailored to local needs.</a:t>
            </a:r>
            <a:br>
              <a:rPr lang="en-US" sz="1400" i="0" dirty="0">
                <a:solidFill>
                  <a:srgbClr val="222222"/>
                </a:solidFill>
                <a:effectLst/>
                <a:latin typeface="+mj-lt"/>
              </a:rPr>
            </a:br>
            <a:endParaRPr lang="en-US" sz="1400" i="0" dirty="0">
              <a:solidFill>
                <a:srgbClr val="222222"/>
              </a:solidFill>
              <a:effectLst/>
              <a:latin typeface="+mj-lt"/>
            </a:endParaRPr>
          </a:p>
          <a:p>
            <a:pPr marL="285750" indent="-285750" algn="l">
              <a:buFont typeface="Arial" panose="020B0604020202020204" pitchFamily="34" charset="0"/>
              <a:buChar char="•"/>
            </a:pPr>
            <a:r>
              <a:rPr lang="en-US" sz="1400" b="1" i="0" dirty="0">
                <a:solidFill>
                  <a:srgbClr val="222222"/>
                </a:solidFill>
                <a:effectLst/>
                <a:latin typeface="+mj-lt"/>
              </a:rPr>
              <a:t>Integrated policy approaches:</a:t>
            </a:r>
            <a:r>
              <a:rPr lang="en-US" sz="1400" i="0" dirty="0">
                <a:solidFill>
                  <a:srgbClr val="222222"/>
                </a:solidFill>
                <a:effectLst/>
                <a:latin typeface="+mj-lt"/>
              </a:rPr>
              <a:t> Comprehensive solutions are needed to address the root causes of behavioral and safety issues, not just reactively discipline. Policies around education, mental health, community partnership and equity should be integrated.</a:t>
            </a:r>
            <a:br>
              <a:rPr lang="en-US" sz="1400" i="0" dirty="0">
                <a:solidFill>
                  <a:srgbClr val="222222"/>
                </a:solidFill>
                <a:effectLst/>
                <a:latin typeface="+mj-lt"/>
              </a:rPr>
            </a:br>
            <a:endParaRPr lang="en-US" sz="1400" i="0" dirty="0">
              <a:solidFill>
                <a:srgbClr val="222222"/>
              </a:solidFill>
              <a:effectLst/>
              <a:latin typeface="+mj-lt"/>
            </a:endParaRPr>
          </a:p>
          <a:p>
            <a:pPr marL="285750" indent="-285750" algn="l">
              <a:buFont typeface="Arial" panose="020B0604020202020204" pitchFamily="34" charset="0"/>
              <a:buChar char="•"/>
            </a:pPr>
            <a:r>
              <a:rPr lang="en-US" sz="1400" b="1" i="0" dirty="0">
                <a:solidFill>
                  <a:srgbClr val="222222"/>
                </a:solidFill>
                <a:effectLst/>
                <a:latin typeface="+mj-lt"/>
              </a:rPr>
              <a:t>Focus on positive cultures:</a:t>
            </a:r>
            <a:r>
              <a:rPr lang="en-US" sz="1400" i="0" dirty="0">
                <a:solidFill>
                  <a:srgbClr val="222222"/>
                </a:solidFill>
                <a:effectLst/>
                <a:latin typeface="+mj-lt"/>
              </a:rPr>
              <a:t> Promoting inclusive school cultures where students feel empowered and supported is key to enabling healthy learning environments.</a:t>
            </a:r>
          </a:p>
          <a:p>
            <a:pPr marL="285750" indent="-285750" algn="l">
              <a:buFont typeface="Arial" panose="020B0604020202020204" pitchFamily="34" charset="0"/>
              <a:buChar char="•"/>
            </a:pPr>
            <a:endParaRPr lang="en-US" sz="1400" i="0" dirty="0">
              <a:solidFill>
                <a:srgbClr val="222222"/>
              </a:solidFill>
              <a:effectLst/>
              <a:latin typeface="+mj-lt"/>
            </a:endParaRPr>
          </a:p>
          <a:p>
            <a:pPr marL="285750" indent="-285750" algn="l">
              <a:buFont typeface="Arial" panose="020B0604020202020204" pitchFamily="34" charset="0"/>
              <a:buChar char="•"/>
            </a:pPr>
            <a:r>
              <a:rPr lang="en-US" sz="1400" b="1" i="0" dirty="0">
                <a:solidFill>
                  <a:srgbClr val="222222"/>
                </a:solidFill>
                <a:effectLst/>
                <a:latin typeface="+mj-lt"/>
              </a:rPr>
              <a:t>Balance prevention and intervention:</a:t>
            </a:r>
            <a:r>
              <a:rPr lang="en-US" sz="1400" i="0" dirty="0">
                <a:solidFill>
                  <a:srgbClr val="222222"/>
                </a:solidFill>
                <a:effectLst/>
                <a:latin typeface="+mj-lt"/>
              </a:rPr>
              <a:t> A balanced approach is needed between monitoring severe incidents and security risks and broader preventive education to curb issues before they arise or escalate.</a:t>
            </a:r>
            <a:br>
              <a:rPr lang="en-US" sz="1400" i="0" dirty="0">
                <a:solidFill>
                  <a:srgbClr val="222222"/>
                </a:solidFill>
                <a:effectLst/>
                <a:latin typeface="+mj-lt"/>
              </a:rPr>
            </a:br>
            <a:endParaRPr lang="en-US" sz="1400" i="0" dirty="0">
              <a:solidFill>
                <a:srgbClr val="222222"/>
              </a:solidFill>
              <a:effectLst/>
              <a:latin typeface="+mj-lt"/>
            </a:endParaRPr>
          </a:p>
          <a:p>
            <a:pPr marL="285750" indent="-285750" algn="l">
              <a:buFont typeface="Arial" panose="020B0604020202020204" pitchFamily="34" charset="0"/>
              <a:buChar char="•"/>
            </a:pPr>
            <a:r>
              <a:rPr lang="en-US" sz="1400" b="1" i="0" dirty="0">
                <a:solidFill>
                  <a:srgbClr val="222222"/>
                </a:solidFill>
                <a:effectLst/>
                <a:latin typeface="+mj-lt"/>
              </a:rPr>
              <a:t>Regular data monitoring: </a:t>
            </a:r>
            <a:r>
              <a:rPr lang="en-US" sz="1400" i="0" dirty="0">
                <a:solidFill>
                  <a:srgbClr val="222222"/>
                </a:solidFill>
                <a:effectLst/>
                <a:latin typeface="+mj-lt"/>
              </a:rPr>
              <a:t>Policymakers and administrators should track data regularly over multiple years to determine ongoing trends and identify new issues as they emerge. Partnership and transparency are key to finding comprehensive solutions to match the unique needs of each school community.</a:t>
            </a:r>
          </a:p>
        </p:txBody>
      </p:sp>
    </p:spTree>
    <p:extLst>
      <p:ext uri="{BB962C8B-B14F-4D97-AF65-F5344CB8AC3E}">
        <p14:creationId xmlns:p14="http://schemas.microsoft.com/office/powerpoint/2010/main" val="211937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32</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1B8D1255-1D43-AC09-62E9-1B2241F4AFE3}"/>
              </a:ext>
            </a:extLst>
          </p:cNvPr>
          <p:cNvSpPr txBox="1"/>
          <p:nvPr/>
        </p:nvSpPr>
        <p:spPr>
          <a:xfrm>
            <a:off x="624590" y="2789164"/>
            <a:ext cx="10942819" cy="830997"/>
          </a:xfrm>
          <a:prstGeom prst="rect">
            <a:avLst/>
          </a:prstGeom>
          <a:noFill/>
        </p:spPr>
        <p:txBody>
          <a:bodyPr wrap="square" rtlCol="0">
            <a:spAutoFit/>
          </a:bodyPr>
          <a:lstStyle/>
          <a:p>
            <a:pPr algn="ctr"/>
            <a:r>
              <a:rPr lang="en-US" sz="4800" i="0" dirty="0">
                <a:solidFill>
                  <a:srgbClr val="222222"/>
                </a:solidFill>
                <a:effectLst/>
                <a:latin typeface="+mj-lt"/>
              </a:rPr>
              <a:t>Any Questions?</a:t>
            </a:r>
          </a:p>
        </p:txBody>
      </p:sp>
    </p:spTree>
    <p:extLst>
      <p:ext uri="{BB962C8B-B14F-4D97-AF65-F5344CB8AC3E}">
        <p14:creationId xmlns:p14="http://schemas.microsoft.com/office/powerpoint/2010/main" val="2300788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33</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1B8D1255-1D43-AC09-62E9-1B2241F4AFE3}"/>
              </a:ext>
            </a:extLst>
          </p:cNvPr>
          <p:cNvSpPr txBox="1"/>
          <p:nvPr/>
        </p:nvSpPr>
        <p:spPr>
          <a:xfrm>
            <a:off x="624590" y="2789164"/>
            <a:ext cx="10942819" cy="830997"/>
          </a:xfrm>
          <a:prstGeom prst="rect">
            <a:avLst/>
          </a:prstGeom>
          <a:noFill/>
        </p:spPr>
        <p:txBody>
          <a:bodyPr wrap="square" rtlCol="0">
            <a:spAutoFit/>
          </a:bodyPr>
          <a:lstStyle/>
          <a:p>
            <a:pPr algn="ctr"/>
            <a:r>
              <a:rPr lang="en-US" sz="4800" i="0" dirty="0">
                <a:solidFill>
                  <a:srgbClr val="222222"/>
                </a:solidFill>
                <a:effectLst/>
                <a:latin typeface="+mj-lt"/>
              </a:rPr>
              <a:t>Thank you</a:t>
            </a:r>
          </a:p>
        </p:txBody>
      </p:sp>
    </p:spTree>
    <p:extLst>
      <p:ext uri="{BB962C8B-B14F-4D97-AF65-F5344CB8AC3E}">
        <p14:creationId xmlns:p14="http://schemas.microsoft.com/office/powerpoint/2010/main" val="324878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p:txBody>
          <a:bodyPr vert="horz" lIns="91440" tIns="45720" rIns="91440" bIns="45720" rtlCol="0" anchor="ctr">
            <a:normAutofit/>
          </a:bodyPr>
          <a:lstStyle/>
          <a:p>
            <a:r>
              <a:rPr lang="en-US" cap="all"/>
              <a:t>Objective</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4</a:t>
            </a:fld>
            <a:endParaRPr lang="en-US"/>
          </a:p>
        </p:txBody>
      </p:sp>
      <p:graphicFrame>
        <p:nvGraphicFramePr>
          <p:cNvPr id="10" name="TextBox 7">
            <a:extLst>
              <a:ext uri="{FF2B5EF4-FFF2-40B4-BE49-F238E27FC236}">
                <a16:creationId xmlns:a16="http://schemas.microsoft.com/office/drawing/2014/main" id="{41DB8D5D-952B-B0A7-6C1A-FB1AF7A2D1F4}"/>
              </a:ext>
            </a:extLst>
          </p:cNvPr>
          <p:cNvGraphicFramePr/>
          <p:nvPr>
            <p:extLst>
              <p:ext uri="{D42A27DB-BD31-4B8C-83A1-F6EECF244321}">
                <p14:modId xmlns:p14="http://schemas.microsoft.com/office/powerpoint/2010/main" val="3071628109"/>
              </p:ext>
            </p:extLst>
          </p:nvPr>
        </p:nvGraphicFramePr>
        <p:xfrm>
          <a:off x="838200" y="2139084"/>
          <a:ext cx="10515600" cy="3695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Connector 6">
            <a:extLst>
              <a:ext uri="{FF2B5EF4-FFF2-40B4-BE49-F238E27FC236}">
                <a16:creationId xmlns:a16="http://schemas.microsoft.com/office/drawing/2014/main" id="{67076552-0E81-7FD4-188D-40A848F1144C}"/>
              </a:ext>
            </a:extLst>
          </p:cNvPr>
          <p:cNvCxnSpPr/>
          <p:nvPr/>
        </p:nvCxnSpPr>
        <p:spPr>
          <a:xfrm>
            <a:off x="0" y="1170412"/>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B838B6F4-0A7D-287B-3913-E5ABFF0EC672}"/>
              </a:ext>
            </a:extLst>
          </p:cNvPr>
          <p:cNvCxnSpPr/>
          <p:nvPr/>
        </p:nvCxnSpPr>
        <p:spPr>
          <a:xfrm>
            <a:off x="7149737" y="1170412"/>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271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4742905" y="394714"/>
            <a:ext cx="2502626" cy="418646"/>
          </a:xfrm>
        </p:spPr>
        <p:txBody>
          <a:bodyPr vert="horz" lIns="91440" tIns="45720" rIns="91440" bIns="45720" rtlCol="0" anchor="ctr">
            <a:normAutofit fontScale="90000"/>
          </a:bodyPr>
          <a:lstStyle/>
          <a:p>
            <a:r>
              <a:rPr lang="en-US" cap="all" dirty="0"/>
              <a:t>Data Sources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a:lstStyle/>
          <a:p>
            <a:fld id="{B5CEABB6-07DC-46E8-9B57-56EC44A396E5}" type="slidenum">
              <a:rPr lang="en-US" smtClean="0"/>
              <a:t>5</a:t>
            </a:fld>
            <a:endParaRPr lang="en-US" dirty="0"/>
          </a:p>
        </p:txBody>
      </p:sp>
      <p:cxnSp>
        <p:nvCxnSpPr>
          <p:cNvPr id="7" name="Straight Connector 6">
            <a:extLst>
              <a:ext uri="{FF2B5EF4-FFF2-40B4-BE49-F238E27FC236}">
                <a16:creationId xmlns:a16="http://schemas.microsoft.com/office/drawing/2014/main" id="{5A81FEE4-45BA-1CD6-5FDB-8EA77E4610AD}"/>
              </a:ext>
            </a:extLst>
          </p:cNvPr>
          <p:cNvCxnSpPr/>
          <p:nvPr/>
        </p:nvCxnSpPr>
        <p:spPr>
          <a:xfrm>
            <a:off x="7149737" y="822069"/>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4C901A05-A240-BB50-396D-99F047BA6C13}"/>
              </a:ext>
            </a:extLst>
          </p:cNvPr>
          <p:cNvCxnSpPr/>
          <p:nvPr/>
        </p:nvCxnSpPr>
        <p:spPr>
          <a:xfrm>
            <a:off x="0" y="813360"/>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graphicFrame>
        <p:nvGraphicFramePr>
          <p:cNvPr id="11" name="TextBox 8">
            <a:extLst>
              <a:ext uri="{FF2B5EF4-FFF2-40B4-BE49-F238E27FC236}">
                <a16:creationId xmlns:a16="http://schemas.microsoft.com/office/drawing/2014/main" id="{906286C7-B497-7C78-17E2-D3211F7CE3C8}"/>
              </a:ext>
            </a:extLst>
          </p:cNvPr>
          <p:cNvGraphicFramePr/>
          <p:nvPr>
            <p:extLst>
              <p:ext uri="{D42A27DB-BD31-4B8C-83A1-F6EECF244321}">
                <p14:modId xmlns:p14="http://schemas.microsoft.com/office/powerpoint/2010/main" val="4252606788"/>
              </p:ext>
            </p:extLst>
          </p:nvPr>
        </p:nvGraphicFramePr>
        <p:xfrm>
          <a:off x="910772" y="984066"/>
          <a:ext cx="10105122" cy="5051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45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971818" y="-2278"/>
            <a:ext cx="10515600" cy="1325563"/>
          </a:xfrm>
        </p:spPr>
        <p:txBody>
          <a:bodyPr vert="horz" lIns="91440" tIns="45720" rIns="91440" bIns="45720" rtlCol="0" anchor="ctr">
            <a:normAutofit/>
          </a:bodyPr>
          <a:lstStyle/>
          <a:p>
            <a:r>
              <a:rPr lang="en-US" sz="3600" cap="all" dirty="0"/>
              <a:t>Research Questions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6</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31E532F5-20BE-147A-EFB8-D81FB6CEAB61}"/>
              </a:ext>
            </a:extLst>
          </p:cNvPr>
          <p:cNvSpPr txBox="1"/>
          <p:nvPr/>
        </p:nvSpPr>
        <p:spPr>
          <a:xfrm>
            <a:off x="1264596" y="1929231"/>
            <a:ext cx="9205149" cy="212365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1200" dirty="0">
                <a:latin typeface="+mj-lt"/>
              </a:rPr>
              <a:t> What are the trends and patterns in school safety incidents reported in New York city public schools between 2009 and 2012?</a:t>
            </a:r>
          </a:p>
          <a:p>
            <a:pPr marL="285750" indent="-285750">
              <a:lnSpc>
                <a:spcPct val="200000"/>
              </a:lnSpc>
              <a:buFont typeface="Arial" panose="020B0604020202020204" pitchFamily="34" charset="0"/>
              <a:buChar char="•"/>
            </a:pPr>
            <a:r>
              <a:rPr lang="en-US" sz="1200" dirty="0">
                <a:latin typeface="+mj-lt"/>
              </a:rPr>
              <a:t>What factors are associated with the incidence of school safety incidents in New York city public schools?</a:t>
            </a:r>
          </a:p>
          <a:p>
            <a:pPr marL="285750" indent="-285750">
              <a:lnSpc>
                <a:spcPct val="200000"/>
              </a:lnSpc>
              <a:buFont typeface="Arial" panose="020B0604020202020204" pitchFamily="34" charset="0"/>
              <a:buChar char="•"/>
            </a:pPr>
            <a:r>
              <a:rPr lang="en-US" sz="1200" dirty="0">
                <a:latin typeface="+mj-lt"/>
              </a:rPr>
              <a:t>How do school safety incidents vary by grade level (elementary, middle, high) ?</a:t>
            </a:r>
          </a:p>
          <a:p>
            <a:pPr marL="285750" indent="-285750">
              <a:lnSpc>
                <a:spcPct val="200000"/>
              </a:lnSpc>
              <a:buFont typeface="Arial" panose="020B0604020202020204" pitchFamily="34" charset="0"/>
              <a:buChar char="•"/>
            </a:pPr>
            <a:r>
              <a:rPr lang="en-US" sz="1200" dirty="0">
                <a:latin typeface="+mj-lt"/>
              </a:rPr>
              <a:t>Is there a relationship between the size of a school's enrolment and the number of incidents reported?</a:t>
            </a:r>
          </a:p>
          <a:p>
            <a:pPr marL="285750" indent="-285750">
              <a:lnSpc>
                <a:spcPct val="200000"/>
              </a:lnSpc>
              <a:buFont typeface="Arial" panose="020B0604020202020204" pitchFamily="34" charset="0"/>
              <a:buChar char="•"/>
            </a:pPr>
            <a:r>
              <a:rPr lang="en-US" sz="1200" dirty="0">
                <a:latin typeface="+mj-lt"/>
              </a:rPr>
              <a:t>What would be the pattern of incidents in the coming year, based on the school's characteristics, such as location and student demographics?</a:t>
            </a:r>
            <a:endParaRPr lang="en-US" sz="1200" i="0" dirty="0">
              <a:effectLst/>
              <a:latin typeface="+mj-lt"/>
            </a:endParaRPr>
          </a:p>
          <a:p>
            <a:endParaRPr lang="en-US" sz="1200" dirty="0"/>
          </a:p>
        </p:txBody>
      </p:sp>
    </p:spTree>
    <p:extLst>
      <p:ext uri="{BB962C8B-B14F-4D97-AF65-F5344CB8AC3E}">
        <p14:creationId xmlns:p14="http://schemas.microsoft.com/office/powerpoint/2010/main" val="11862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739048" y="291593"/>
            <a:ext cx="10515600" cy="1325563"/>
          </a:xfrm>
        </p:spPr>
        <p:txBody>
          <a:bodyPr vert="horz" lIns="91440" tIns="45720" rIns="91440" bIns="45720" rtlCol="0" anchor="ctr">
            <a:normAutofit/>
          </a:bodyPr>
          <a:lstStyle/>
          <a:p>
            <a:r>
              <a:rPr lang="en-US" cap="all" dirty="0"/>
              <a:t>Data loading and concatenation</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7</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1170412"/>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1178230"/>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D35E17A8-BC48-27D7-6412-466DA3A94088}"/>
              </a:ext>
            </a:extLst>
          </p:cNvPr>
          <p:cNvSpPr txBox="1"/>
          <p:nvPr/>
        </p:nvSpPr>
        <p:spPr>
          <a:xfrm>
            <a:off x="739048" y="1210755"/>
            <a:ext cx="7732923" cy="3110660"/>
          </a:xfrm>
          <a:prstGeom prst="rect">
            <a:avLst/>
          </a:prstGeom>
          <a:noFill/>
        </p:spPr>
        <p:txBody>
          <a:bodyPr wrap="square" rtlCol="0">
            <a:spAutoFit/>
          </a:bodyPr>
          <a:lstStyle/>
          <a:p>
            <a:pPr algn="ctr">
              <a:lnSpc>
                <a:spcPct val="150000"/>
              </a:lnSpc>
            </a:pPr>
            <a:r>
              <a:rPr lang="en-US" sz="1200" b="1" dirty="0"/>
              <a:t>LOADING</a:t>
            </a:r>
          </a:p>
          <a:p>
            <a:pPr>
              <a:lnSpc>
                <a:spcPct val="150000"/>
              </a:lnSpc>
            </a:pPr>
            <a:r>
              <a:rPr lang="en-US" sz="1200" dirty="0"/>
              <a:t>Used Jupiter notebook to load the data and for further analysis.</a:t>
            </a:r>
          </a:p>
          <a:p>
            <a:pPr>
              <a:lnSpc>
                <a:spcPct val="150000"/>
              </a:lnSpc>
            </a:pPr>
            <a:endParaRPr lang="en-US" sz="1200" dirty="0"/>
          </a:p>
          <a:p>
            <a:pPr>
              <a:lnSpc>
                <a:spcPct val="150000"/>
              </a:lnSpc>
            </a:pPr>
            <a:r>
              <a:rPr lang="en-US" sz="1200" dirty="0"/>
              <a:t>CSV:</a:t>
            </a:r>
          </a:p>
          <a:p>
            <a:pPr marL="742950" lvl="1" indent="-285750">
              <a:lnSpc>
                <a:spcPct val="150000"/>
              </a:lnSpc>
              <a:buFont typeface="Arial" panose="020B0604020202020204" pitchFamily="34" charset="0"/>
              <a:buChar char="•"/>
            </a:pPr>
            <a:r>
              <a:rPr lang="en-US" sz="1200" dirty="0"/>
              <a:t>Data for 2009-2010 VADIR INCIDENTS, CSV file downloaded from </a:t>
            </a:r>
            <a:r>
              <a:rPr lang="en-US" sz="1200" dirty="0">
                <a:hlinkClick r:id="rId2"/>
              </a:rPr>
              <a:t>Data.gov</a:t>
            </a:r>
            <a:r>
              <a:rPr lang="en-US" sz="1200" dirty="0"/>
              <a:t> and upload on </a:t>
            </a:r>
            <a:r>
              <a:rPr lang="en-US" sz="1200" dirty="0" err="1"/>
              <a:t>Github</a:t>
            </a:r>
            <a:r>
              <a:rPr lang="en-US" sz="1200" dirty="0"/>
              <a:t>. </a:t>
            </a:r>
          </a:p>
          <a:p>
            <a:pPr marL="742950" lvl="1" indent="-285750">
              <a:lnSpc>
                <a:spcPct val="150000"/>
              </a:lnSpc>
              <a:buFont typeface="Arial" panose="020B0604020202020204" pitchFamily="34" charset="0"/>
              <a:buChar char="•"/>
            </a:pPr>
            <a:r>
              <a:rPr lang="en-US" sz="1200" dirty="0"/>
              <a:t>CSV file from </a:t>
            </a:r>
            <a:r>
              <a:rPr lang="en-US" sz="1200" dirty="0" err="1"/>
              <a:t>github</a:t>
            </a:r>
            <a:r>
              <a:rPr lang="en-US" sz="1200" dirty="0"/>
              <a:t> is then loaded to data frame using pandas library</a:t>
            </a:r>
          </a:p>
          <a:p>
            <a:pPr marL="285750" indent="-285750">
              <a:lnSpc>
                <a:spcPct val="150000"/>
              </a:lnSpc>
              <a:buFont typeface="Arial" panose="020B0604020202020204" pitchFamily="34" charset="0"/>
              <a:buChar char="•"/>
            </a:pPr>
            <a:endParaRPr lang="en-US" sz="1200" dirty="0"/>
          </a:p>
          <a:p>
            <a:pPr>
              <a:lnSpc>
                <a:spcPct val="150000"/>
              </a:lnSpc>
            </a:pPr>
            <a:r>
              <a:rPr lang="en-US" sz="1200" dirty="0"/>
              <a:t>API:</a:t>
            </a:r>
          </a:p>
          <a:p>
            <a:pPr marL="742950" lvl="1" indent="-285750">
              <a:lnSpc>
                <a:spcPct val="150000"/>
              </a:lnSpc>
              <a:buFont typeface="Arial" panose="020B0604020202020204" pitchFamily="34" charset="0"/>
              <a:buChar char="•"/>
            </a:pPr>
            <a:r>
              <a:rPr lang="en-US" sz="1200" dirty="0"/>
              <a:t>Data for </a:t>
            </a:r>
            <a:r>
              <a:rPr lang="en-US" sz="1200" dirty="0">
                <a:hlinkClick r:id="rId3"/>
              </a:rPr>
              <a:t>2010-2011</a:t>
            </a:r>
            <a:r>
              <a:rPr lang="en-US" sz="1200" dirty="0"/>
              <a:t> &amp; </a:t>
            </a:r>
            <a:r>
              <a:rPr lang="en-US" sz="1200" dirty="0">
                <a:hlinkClick r:id="rId4"/>
              </a:rPr>
              <a:t>2011-2012</a:t>
            </a:r>
            <a:r>
              <a:rPr lang="en-US" sz="1200" dirty="0"/>
              <a:t> VADIR INCIDENTS directly downloaded on Jupiter notebook via API using pandas library.  </a:t>
            </a:r>
          </a:p>
          <a:p>
            <a:pPr>
              <a:lnSpc>
                <a:spcPct val="150000"/>
              </a:lnSpc>
            </a:pPr>
            <a:endParaRPr lang="en-US" sz="1200" dirty="0"/>
          </a:p>
        </p:txBody>
      </p:sp>
      <p:sp>
        <p:nvSpPr>
          <p:cNvPr id="8" name="TextBox 7">
            <a:extLst>
              <a:ext uri="{FF2B5EF4-FFF2-40B4-BE49-F238E27FC236}">
                <a16:creationId xmlns:a16="http://schemas.microsoft.com/office/drawing/2014/main" id="{0D5A9A5D-8D12-49C3-812C-54F257D75210}"/>
              </a:ext>
            </a:extLst>
          </p:cNvPr>
          <p:cNvSpPr txBox="1"/>
          <p:nvPr/>
        </p:nvSpPr>
        <p:spPr>
          <a:xfrm>
            <a:off x="834297" y="4441812"/>
            <a:ext cx="7542424" cy="2279663"/>
          </a:xfrm>
          <a:prstGeom prst="rect">
            <a:avLst/>
          </a:prstGeom>
          <a:noFill/>
        </p:spPr>
        <p:txBody>
          <a:bodyPr wrap="square" rtlCol="0">
            <a:spAutoFit/>
          </a:bodyPr>
          <a:lstStyle>
            <a:defPPr>
              <a:defRPr lang="en-US"/>
            </a:defPPr>
            <a:lvl1pPr>
              <a:defRPr sz="1200"/>
            </a:lvl1pPr>
            <a:lvl2pPr marL="742950" lvl="1" indent="-285750">
              <a:buFont typeface="Arial" panose="020B0604020202020204" pitchFamily="34" charset="0"/>
              <a:buChar char="•"/>
              <a:defRPr sz="1200"/>
            </a:lvl2pPr>
          </a:lstStyle>
          <a:p>
            <a:pPr algn="ctr">
              <a:lnSpc>
                <a:spcPct val="150000"/>
              </a:lnSpc>
            </a:pPr>
            <a:r>
              <a:rPr lang="en-US" b="1" dirty="0"/>
              <a:t>CONCATENATION</a:t>
            </a:r>
          </a:p>
          <a:p>
            <a:pPr>
              <a:lnSpc>
                <a:spcPct val="150000"/>
              </a:lnSpc>
            </a:pPr>
            <a:endParaRPr lang="en-US" dirty="0"/>
          </a:p>
          <a:p>
            <a:pPr>
              <a:lnSpc>
                <a:spcPct val="150000"/>
              </a:lnSpc>
            </a:pPr>
            <a:r>
              <a:rPr lang="en-US" dirty="0"/>
              <a:t>All 3 data frames are concatenated to 1 data frame:</a:t>
            </a:r>
          </a:p>
          <a:p>
            <a:pPr>
              <a:lnSpc>
                <a:spcPct val="150000"/>
              </a:lnSpc>
            </a:pPr>
            <a:endParaRPr lang="en-US" dirty="0"/>
          </a:p>
          <a:p>
            <a:pPr>
              <a:lnSpc>
                <a:spcPct val="150000"/>
              </a:lnSpc>
            </a:pPr>
            <a:r>
              <a:rPr lang="en-US" dirty="0"/>
              <a:t>Challenges faced:</a:t>
            </a:r>
          </a:p>
          <a:p>
            <a:pPr marL="914400" lvl="1" indent="-171450">
              <a:lnSpc>
                <a:spcPct val="150000"/>
              </a:lnSpc>
            </a:pPr>
            <a:r>
              <a:rPr lang="en-US" dirty="0"/>
              <a:t>Data in 2009-2010 was not having county attribute.</a:t>
            </a:r>
          </a:p>
          <a:p>
            <a:pPr marL="914400" lvl="1" indent="-171450">
              <a:lnSpc>
                <a:spcPct val="150000"/>
              </a:lnSpc>
            </a:pPr>
            <a:r>
              <a:rPr lang="en-US" dirty="0"/>
              <a:t>Column names were not same </a:t>
            </a:r>
            <a:r>
              <a:rPr lang="en-US" dirty="0" err="1"/>
              <a:t>daraframe</a:t>
            </a:r>
            <a:r>
              <a:rPr lang="en-US" dirty="0"/>
              <a:t> loaded via </a:t>
            </a:r>
            <a:r>
              <a:rPr lang="en-US" dirty="0" err="1"/>
              <a:t>Github</a:t>
            </a:r>
            <a:r>
              <a:rPr lang="en-US" dirty="0"/>
              <a:t> and API</a:t>
            </a:r>
          </a:p>
          <a:p>
            <a:pPr>
              <a:lnSpc>
                <a:spcPct val="150000"/>
              </a:lnSpc>
            </a:pPr>
            <a:endParaRPr lang="en-US" dirty="0"/>
          </a:p>
        </p:txBody>
      </p:sp>
      <p:cxnSp>
        <p:nvCxnSpPr>
          <p:cNvPr id="9" name="Straight Connector 8">
            <a:extLst>
              <a:ext uri="{FF2B5EF4-FFF2-40B4-BE49-F238E27FC236}">
                <a16:creationId xmlns:a16="http://schemas.microsoft.com/office/drawing/2014/main" id="{4ADAF26F-868F-EC69-ECEF-58E6A2252E92}"/>
              </a:ext>
            </a:extLst>
          </p:cNvPr>
          <p:cNvCxnSpPr>
            <a:cxnSpLocks/>
          </p:cNvCxnSpPr>
          <p:nvPr/>
        </p:nvCxnSpPr>
        <p:spPr>
          <a:xfrm>
            <a:off x="565532" y="4321415"/>
            <a:ext cx="11060935"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840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a:lstStyle/>
          <a:p>
            <a:fld id="{B5CEABB6-07DC-46E8-9B57-56EC44A396E5}" type="slidenum">
              <a:rPr lang="en-US" smtClean="0"/>
              <a:t>8</a:t>
            </a:fld>
            <a:endParaRPr lang="en-US" dirty="0"/>
          </a:p>
        </p:txBody>
      </p:sp>
      <p:cxnSp>
        <p:nvCxnSpPr>
          <p:cNvPr id="7" name="Straight Connector 6">
            <a:extLst>
              <a:ext uri="{FF2B5EF4-FFF2-40B4-BE49-F238E27FC236}">
                <a16:creationId xmlns:a16="http://schemas.microsoft.com/office/drawing/2014/main" id="{5A81FEE4-45BA-1CD6-5FDB-8EA77E4610AD}"/>
              </a:ext>
            </a:extLst>
          </p:cNvPr>
          <p:cNvCxnSpPr/>
          <p:nvPr/>
        </p:nvCxnSpPr>
        <p:spPr>
          <a:xfrm>
            <a:off x="7149737" y="822069"/>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4C901A05-A240-BB50-396D-99F047BA6C13}"/>
              </a:ext>
            </a:extLst>
          </p:cNvPr>
          <p:cNvCxnSpPr/>
          <p:nvPr/>
        </p:nvCxnSpPr>
        <p:spPr>
          <a:xfrm>
            <a:off x="0" y="813360"/>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3" name="Title 1">
            <a:extLst>
              <a:ext uri="{FF2B5EF4-FFF2-40B4-BE49-F238E27FC236}">
                <a16:creationId xmlns:a16="http://schemas.microsoft.com/office/drawing/2014/main" id="{F5C695BF-E5DD-5FFB-82F8-E89E2CB5B699}"/>
              </a:ext>
            </a:extLst>
          </p:cNvPr>
          <p:cNvSpPr txBox="1">
            <a:spLocks/>
          </p:cNvSpPr>
          <p:nvPr/>
        </p:nvSpPr>
        <p:spPr>
          <a:xfrm>
            <a:off x="2692275" y="-3276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spc="150" baseline="0" dirty="0">
                <a:solidFill>
                  <a:schemeClr val="tx1"/>
                </a:solidFill>
                <a:latin typeface="+mj-lt"/>
                <a:ea typeface="+mj-ea"/>
                <a:cs typeface="+mj-cs"/>
              </a:defRPr>
            </a:lvl1pPr>
          </a:lstStyle>
          <a:p>
            <a:r>
              <a:rPr lang="en-US" cap="all" dirty="0"/>
              <a:t>Data summary</a:t>
            </a:r>
            <a:r>
              <a:rPr lang="en-US" sz="1800" cap="all" dirty="0"/>
              <a:t>(datasets and their attributes) </a:t>
            </a:r>
            <a:endParaRPr lang="en-US" cap="all" dirty="0"/>
          </a:p>
        </p:txBody>
      </p:sp>
      <p:sp>
        <p:nvSpPr>
          <p:cNvPr id="17" name="TextBox 16">
            <a:extLst>
              <a:ext uri="{FF2B5EF4-FFF2-40B4-BE49-F238E27FC236}">
                <a16:creationId xmlns:a16="http://schemas.microsoft.com/office/drawing/2014/main" id="{DED4AD7A-741B-A02D-D77E-B70E851B8AE6}"/>
              </a:ext>
            </a:extLst>
          </p:cNvPr>
          <p:cNvSpPr txBox="1"/>
          <p:nvPr/>
        </p:nvSpPr>
        <p:spPr>
          <a:xfrm>
            <a:off x="312420" y="862484"/>
            <a:ext cx="11600571" cy="889090"/>
          </a:xfrm>
          <a:prstGeom prst="rect">
            <a:avLst/>
          </a:prstGeom>
          <a:noFill/>
        </p:spPr>
        <p:txBody>
          <a:bodyPr wrap="square" rtlCol="0">
            <a:spAutoFit/>
          </a:bodyPr>
          <a:lstStyle/>
          <a:p>
            <a:pPr algn="ctr" rtl="0">
              <a:lnSpc>
                <a:spcPct val="150000"/>
              </a:lnSpc>
              <a:spcBef>
                <a:spcPts val="0"/>
              </a:spcBef>
              <a:spcAft>
                <a:spcPts val="0"/>
              </a:spcAft>
            </a:pPr>
            <a:r>
              <a:rPr lang="en-US" sz="1200" b="1" i="0" u="none" strike="noStrike" dirty="0">
                <a:solidFill>
                  <a:srgbClr val="000000"/>
                </a:solidFill>
                <a:effectLst/>
                <a:latin typeface="Arial" panose="020B0604020202020204" pitchFamily="34" charset="0"/>
              </a:rPr>
              <a:t>The VADIR </a:t>
            </a:r>
            <a:r>
              <a:rPr lang="en-US" sz="1200" b="1" dirty="0">
                <a:solidFill>
                  <a:srgbClr val="000000"/>
                </a:solidFill>
                <a:latin typeface="Arial" panose="020B0604020202020204" pitchFamily="34" charset="0"/>
              </a:rPr>
              <a:t>dataset has 2977 rows includes </a:t>
            </a:r>
            <a:r>
              <a:rPr lang="en-US" sz="1200" b="1" i="0" u="none" strike="noStrike" dirty="0">
                <a:solidFill>
                  <a:srgbClr val="000000"/>
                </a:solidFill>
                <a:effectLst/>
                <a:latin typeface="Arial" panose="020B0604020202020204" pitchFamily="34" charset="0"/>
              </a:rPr>
              <a:t>45  attributes, which are divided into nominal categorical attributes and continuous numeric attributes.</a:t>
            </a:r>
            <a:endParaRPr lang="en-US" sz="1200" b="0" dirty="0">
              <a:effectLst/>
            </a:endParaRPr>
          </a:p>
          <a:p>
            <a:pPr algn="ctr" rtl="0" fontAlgn="base">
              <a:lnSpc>
                <a:spcPct val="150000"/>
              </a:lnSpc>
              <a:spcBef>
                <a:spcPts val="0"/>
              </a:spcBef>
              <a:spcAft>
                <a:spcPts val="0"/>
              </a:spcAft>
              <a:buFont typeface="Arial" panose="020B0604020202020204" pitchFamily="34" charset="0"/>
              <a:buChar char="•"/>
            </a:pPr>
            <a:r>
              <a:rPr lang="en-US" sz="1200" i="0" u="none" strike="noStrike" dirty="0">
                <a:solidFill>
                  <a:srgbClr val="000000"/>
                </a:solidFill>
                <a:latin typeface="Arial" panose="020B0604020202020204" pitchFamily="34" charset="0"/>
              </a:rPr>
              <a:t> </a:t>
            </a:r>
            <a:r>
              <a:rPr lang="en-US" sz="1200" b="0" i="0" u="none" strike="noStrike" dirty="0">
                <a:solidFill>
                  <a:srgbClr val="000000"/>
                </a:solidFill>
                <a:effectLst/>
                <a:latin typeface="Arial" panose="020B0604020202020204" pitchFamily="34" charset="0"/>
              </a:rPr>
              <a:t>8 Attributes are Nominal Categorical</a:t>
            </a:r>
          </a:p>
          <a:p>
            <a:pPr algn="ctr" rtl="0" fontAlgn="base">
              <a:lnSpc>
                <a:spcPct val="150000"/>
              </a:lnSpc>
              <a:spcBef>
                <a:spcPts val="0"/>
              </a:spcBef>
              <a:spcAft>
                <a:spcPts val="0"/>
              </a:spcAft>
              <a:buFont typeface="Arial" panose="020B0604020202020204" pitchFamily="34" charset="0"/>
              <a:buChar char="•"/>
            </a:pPr>
            <a:r>
              <a:rPr lang="en-US" sz="1200" b="0" i="0" u="none" strike="noStrike" dirty="0">
                <a:solidFill>
                  <a:srgbClr val="000000"/>
                </a:solidFill>
                <a:effectLst/>
                <a:latin typeface="Arial" panose="020B0604020202020204" pitchFamily="34" charset="0"/>
              </a:rPr>
              <a:t> 37 Attributes Continuous Numeric</a:t>
            </a:r>
          </a:p>
        </p:txBody>
      </p:sp>
      <p:cxnSp>
        <p:nvCxnSpPr>
          <p:cNvPr id="19" name="Straight Connector 18">
            <a:extLst>
              <a:ext uri="{FF2B5EF4-FFF2-40B4-BE49-F238E27FC236}">
                <a16:creationId xmlns:a16="http://schemas.microsoft.com/office/drawing/2014/main" id="{5F8B6D37-41D1-7B24-D5D7-2AA555023091}"/>
              </a:ext>
            </a:extLst>
          </p:cNvPr>
          <p:cNvCxnSpPr>
            <a:cxnSpLocks/>
          </p:cNvCxnSpPr>
          <p:nvPr/>
        </p:nvCxnSpPr>
        <p:spPr>
          <a:xfrm>
            <a:off x="3496971" y="1908069"/>
            <a:ext cx="0" cy="494993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6DE1440-9391-F71A-B8CD-E8584C0A0281}"/>
              </a:ext>
            </a:extLst>
          </p:cNvPr>
          <p:cNvSpPr txBox="1"/>
          <p:nvPr/>
        </p:nvSpPr>
        <p:spPr>
          <a:xfrm>
            <a:off x="234420" y="1928089"/>
            <a:ext cx="3061544" cy="646331"/>
          </a:xfrm>
          <a:prstGeom prst="rect">
            <a:avLst/>
          </a:prstGeom>
          <a:noFill/>
        </p:spPr>
        <p:txBody>
          <a:bodyPr wrap="none" rtlCol="0">
            <a:spAutoFit/>
          </a:bodyPr>
          <a:lstStyle/>
          <a:p>
            <a:r>
              <a:rPr lang="en-US" sz="1800" b="0" i="0" u="none" strike="noStrike" dirty="0">
                <a:solidFill>
                  <a:srgbClr val="000000"/>
                </a:solidFill>
                <a:effectLst/>
                <a:latin typeface="Calibri" panose="020F0502020204030204" pitchFamily="34" charset="0"/>
              </a:rPr>
              <a:t>Nominal Categorical Attributes</a:t>
            </a:r>
            <a:endParaRPr lang="en-US" sz="1800" b="0" dirty="0">
              <a:effectLst/>
            </a:endParaRPr>
          </a:p>
          <a:p>
            <a:endParaRPr lang="en-US" dirty="0"/>
          </a:p>
        </p:txBody>
      </p:sp>
      <p:graphicFrame>
        <p:nvGraphicFramePr>
          <p:cNvPr id="27" name="Table 26">
            <a:extLst>
              <a:ext uri="{FF2B5EF4-FFF2-40B4-BE49-F238E27FC236}">
                <a16:creationId xmlns:a16="http://schemas.microsoft.com/office/drawing/2014/main" id="{486C3D14-EEDA-71E9-A9EB-7EF4D911BE55}"/>
              </a:ext>
            </a:extLst>
          </p:cNvPr>
          <p:cNvGraphicFramePr>
            <a:graphicFrameLocks noGrp="1"/>
          </p:cNvGraphicFramePr>
          <p:nvPr>
            <p:extLst>
              <p:ext uri="{D42A27DB-BD31-4B8C-83A1-F6EECF244321}">
                <p14:modId xmlns:p14="http://schemas.microsoft.com/office/powerpoint/2010/main" val="1799673132"/>
              </p:ext>
            </p:extLst>
          </p:nvPr>
        </p:nvGraphicFramePr>
        <p:xfrm>
          <a:off x="188709" y="2393029"/>
          <a:ext cx="3061544" cy="1962785"/>
        </p:xfrm>
        <a:graphic>
          <a:graphicData uri="http://schemas.openxmlformats.org/drawingml/2006/table">
            <a:tbl>
              <a:tblPr firstRow="1" bandRow="1">
                <a:tableStyleId>{5C22544A-7EE6-4342-B048-85BDC9FD1C3A}</a:tableStyleId>
              </a:tblPr>
              <a:tblGrid>
                <a:gridCol w="1099414">
                  <a:extLst>
                    <a:ext uri="{9D8B030D-6E8A-4147-A177-3AD203B41FA5}">
                      <a16:colId xmlns:a16="http://schemas.microsoft.com/office/drawing/2014/main" val="4087057281"/>
                    </a:ext>
                  </a:extLst>
                </a:gridCol>
                <a:gridCol w="1962130">
                  <a:extLst>
                    <a:ext uri="{9D8B030D-6E8A-4147-A177-3AD203B41FA5}">
                      <a16:colId xmlns:a16="http://schemas.microsoft.com/office/drawing/2014/main" val="2090810819"/>
                    </a:ext>
                  </a:extLst>
                </a:gridCol>
              </a:tblGrid>
              <a:tr h="215900">
                <a:tc>
                  <a:txBody>
                    <a:bodyPr/>
                    <a:lstStyle/>
                    <a:p>
                      <a:pPr algn="ctr" rtl="0" fontAlgn="ctr"/>
                      <a:r>
                        <a:rPr lang="en-US" sz="700" u="none" strike="noStrike">
                          <a:effectLst/>
                        </a:rPr>
                        <a:t>Attribute </a:t>
                      </a:r>
                      <a:endParaRPr lang="en-US" sz="7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700" u="none" strike="noStrike" dirty="0">
                          <a:effectLst/>
                        </a:rPr>
                        <a:t>Detail</a:t>
                      </a:r>
                      <a:endParaRPr lang="en-US" sz="7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35303923"/>
                  </a:ext>
                </a:extLst>
              </a:tr>
              <a:tr h="228600">
                <a:tc>
                  <a:txBody>
                    <a:bodyPr/>
                    <a:lstStyle/>
                    <a:p>
                      <a:pPr algn="ctr" rtl="0" fontAlgn="ctr"/>
                      <a:r>
                        <a:rPr lang="en-US" sz="700" u="none" strike="noStrike">
                          <a:effectLst/>
                        </a:rPr>
                        <a:t>school_year</a:t>
                      </a:r>
                      <a:endParaRPr lang="en-US" sz="7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700" u="none" strike="noStrike" dirty="0">
                          <a:effectLst/>
                        </a:rPr>
                        <a:t> School Year (2009-2010; 2010-2011; 2011-2012)</a:t>
                      </a:r>
                      <a:endParaRPr lang="en-US" sz="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56175108"/>
                  </a:ext>
                </a:extLst>
              </a:tr>
              <a:tr h="215900">
                <a:tc>
                  <a:txBody>
                    <a:bodyPr/>
                    <a:lstStyle/>
                    <a:p>
                      <a:pPr algn="ctr" rtl="0" fontAlgn="ctr"/>
                      <a:r>
                        <a:rPr lang="en-US" sz="700" u="none" strike="noStrike">
                          <a:effectLst/>
                        </a:rPr>
                        <a:t>county</a:t>
                      </a:r>
                      <a:endParaRPr lang="en-US" sz="7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700" u="none" strike="noStrike">
                          <a:effectLst/>
                        </a:rPr>
                        <a:t>County where the school is located</a:t>
                      </a:r>
                      <a:endParaRPr lang="en-US" sz="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57376980"/>
                  </a:ext>
                </a:extLst>
              </a:tr>
              <a:tr h="215900">
                <a:tc>
                  <a:txBody>
                    <a:bodyPr/>
                    <a:lstStyle/>
                    <a:p>
                      <a:pPr algn="ctr" rtl="0" fontAlgn="ctr"/>
                      <a:r>
                        <a:rPr lang="en-US" sz="700" u="none" strike="noStrike">
                          <a:effectLst/>
                        </a:rPr>
                        <a:t>district</a:t>
                      </a:r>
                      <a:endParaRPr lang="en-US" sz="7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700" u="none" strike="noStrike">
                          <a:effectLst/>
                        </a:rPr>
                        <a:t>School district where the school is located</a:t>
                      </a:r>
                      <a:endParaRPr lang="en-US" sz="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03606629"/>
                  </a:ext>
                </a:extLst>
              </a:tr>
              <a:tr h="215900">
                <a:tc>
                  <a:txBody>
                    <a:bodyPr/>
                    <a:lstStyle/>
                    <a:p>
                      <a:pPr algn="ctr" rtl="0" fontAlgn="ctr"/>
                      <a:r>
                        <a:rPr lang="en-US" sz="700" u="none" strike="noStrike">
                          <a:effectLst/>
                        </a:rPr>
                        <a:t>school_name</a:t>
                      </a:r>
                      <a:endParaRPr lang="en-US" sz="7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700" u="none" strike="noStrike">
                          <a:effectLst/>
                        </a:rPr>
                        <a:t>Name of the school</a:t>
                      </a:r>
                      <a:endParaRPr lang="en-US" sz="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96969216"/>
                  </a:ext>
                </a:extLst>
              </a:tr>
              <a:tr h="215900">
                <a:tc>
                  <a:txBody>
                    <a:bodyPr/>
                    <a:lstStyle/>
                    <a:p>
                      <a:pPr algn="ctr" rtl="0" fontAlgn="ctr"/>
                      <a:r>
                        <a:rPr lang="en-US" sz="700" u="none" strike="noStrike">
                          <a:effectLst/>
                        </a:rPr>
                        <a:t>beds_code</a:t>
                      </a:r>
                      <a:endParaRPr lang="en-US" sz="7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700" u="none" strike="noStrike">
                          <a:effectLst/>
                        </a:rPr>
                        <a:t>Unique identifier for the school in the New York State Education Department's </a:t>
                      </a:r>
                      <a:endParaRPr lang="en-US" sz="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69865329"/>
                  </a:ext>
                </a:extLst>
              </a:tr>
              <a:tr h="215900">
                <a:tc>
                  <a:txBody>
                    <a:bodyPr/>
                    <a:lstStyle/>
                    <a:p>
                      <a:pPr algn="ctr" rtl="0" fontAlgn="ctr"/>
                      <a:r>
                        <a:rPr lang="en-US" sz="700" u="none" strike="noStrike">
                          <a:effectLst/>
                        </a:rPr>
                        <a:t>grade_organization</a:t>
                      </a:r>
                      <a:endParaRPr lang="en-US" sz="7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700" u="none" strike="noStrike">
                          <a:effectLst/>
                        </a:rPr>
                        <a:t>Grade organization of the school </a:t>
                      </a:r>
                      <a:endParaRPr lang="en-US" sz="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4521701"/>
                  </a:ext>
                </a:extLst>
              </a:tr>
              <a:tr h="215900">
                <a:tc>
                  <a:txBody>
                    <a:bodyPr/>
                    <a:lstStyle/>
                    <a:p>
                      <a:pPr algn="ctr" rtl="0" fontAlgn="ctr"/>
                      <a:r>
                        <a:rPr lang="en-US" sz="700" u="none" strike="noStrike">
                          <a:effectLst/>
                        </a:rPr>
                        <a:t>need_resource_category</a:t>
                      </a:r>
                      <a:endParaRPr lang="en-US" sz="7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700" u="none" strike="noStrike">
                          <a:effectLst/>
                        </a:rPr>
                        <a:t>Need/resource category of the school </a:t>
                      </a:r>
                      <a:endParaRPr lang="en-US" sz="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9127113"/>
                  </a:ext>
                </a:extLst>
              </a:tr>
              <a:tr h="215900">
                <a:tc>
                  <a:txBody>
                    <a:bodyPr/>
                    <a:lstStyle/>
                    <a:p>
                      <a:pPr algn="ctr" rtl="0" fontAlgn="ctr"/>
                      <a:r>
                        <a:rPr lang="en-US" sz="700" u="none" strike="noStrike">
                          <a:effectLst/>
                        </a:rPr>
                        <a:t>school_type</a:t>
                      </a:r>
                      <a:endParaRPr lang="en-US" sz="7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700" u="none" strike="noStrike" dirty="0">
                          <a:effectLst/>
                        </a:rPr>
                        <a:t>Type of school </a:t>
                      </a:r>
                      <a:endParaRPr lang="en-US" sz="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58731207"/>
                  </a:ext>
                </a:extLst>
              </a:tr>
            </a:tbl>
          </a:graphicData>
        </a:graphic>
      </p:graphicFrame>
      <p:graphicFrame>
        <p:nvGraphicFramePr>
          <p:cNvPr id="28" name="Table 27">
            <a:extLst>
              <a:ext uri="{FF2B5EF4-FFF2-40B4-BE49-F238E27FC236}">
                <a16:creationId xmlns:a16="http://schemas.microsoft.com/office/drawing/2014/main" id="{991D9817-7C8B-5EB6-3442-1E4643FF4645}"/>
              </a:ext>
            </a:extLst>
          </p:cNvPr>
          <p:cNvGraphicFramePr>
            <a:graphicFrameLocks noGrp="1"/>
          </p:cNvGraphicFramePr>
          <p:nvPr>
            <p:extLst>
              <p:ext uri="{D42A27DB-BD31-4B8C-83A1-F6EECF244321}">
                <p14:modId xmlns:p14="http://schemas.microsoft.com/office/powerpoint/2010/main" val="2590705319"/>
              </p:ext>
            </p:extLst>
          </p:nvPr>
        </p:nvGraphicFramePr>
        <p:xfrm>
          <a:off x="3581400" y="2364711"/>
          <a:ext cx="4368675" cy="4111869"/>
        </p:xfrm>
        <a:graphic>
          <a:graphicData uri="http://schemas.openxmlformats.org/drawingml/2006/table">
            <a:tbl>
              <a:tblPr firstRow="1" bandRow="1">
                <a:tableStyleId>{5C22544A-7EE6-4342-B048-85BDC9FD1C3A}</a:tableStyleId>
              </a:tblPr>
              <a:tblGrid>
                <a:gridCol w="1827882">
                  <a:extLst>
                    <a:ext uri="{9D8B030D-6E8A-4147-A177-3AD203B41FA5}">
                      <a16:colId xmlns:a16="http://schemas.microsoft.com/office/drawing/2014/main" val="3844714790"/>
                    </a:ext>
                  </a:extLst>
                </a:gridCol>
                <a:gridCol w="2540793">
                  <a:extLst>
                    <a:ext uri="{9D8B030D-6E8A-4147-A177-3AD203B41FA5}">
                      <a16:colId xmlns:a16="http://schemas.microsoft.com/office/drawing/2014/main" val="376302632"/>
                    </a:ext>
                  </a:extLst>
                </a:gridCol>
              </a:tblGrid>
              <a:tr h="187569">
                <a:tc>
                  <a:txBody>
                    <a:bodyPr/>
                    <a:lstStyle/>
                    <a:p>
                      <a:pPr algn="ctr" rtl="0" fontAlgn="ctr"/>
                      <a:r>
                        <a:rPr lang="en-US" sz="600" u="none" strike="noStrike">
                          <a:effectLst/>
                        </a:rPr>
                        <a:t>Attrebutes</a:t>
                      </a:r>
                      <a:endParaRPr lang="en-US" sz="6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600" u="none" strike="noStrike" dirty="0">
                          <a:effectLst/>
                        </a:rPr>
                        <a:t>Details</a:t>
                      </a:r>
                      <a:endParaRPr lang="en-US" sz="6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2063198"/>
                  </a:ext>
                </a:extLst>
              </a:tr>
              <a:tr h="228600">
                <a:tc>
                  <a:txBody>
                    <a:bodyPr/>
                    <a:lstStyle/>
                    <a:p>
                      <a:pPr algn="ctr" rtl="0" fontAlgn="ctr"/>
                      <a:r>
                        <a:rPr lang="en-US" sz="600" u="none" strike="noStrike">
                          <a:effectLst/>
                        </a:rPr>
                        <a:t>enrollment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dirty="0">
                          <a:effectLst/>
                        </a:rPr>
                        <a:t> Total enrollment at the school</a:t>
                      </a:r>
                      <a:endParaRPr lang="en-US" sz="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46565723"/>
                  </a:ext>
                </a:extLst>
              </a:tr>
              <a:tr h="215900">
                <a:tc>
                  <a:txBody>
                    <a:bodyPr/>
                    <a:lstStyle/>
                    <a:p>
                      <a:pPr algn="ctr" rtl="0" fontAlgn="ctr"/>
                      <a:r>
                        <a:rPr lang="en-US" sz="600" u="none" strike="noStrike">
                          <a:effectLst/>
                        </a:rPr>
                        <a:t>homicide_with_weapon_s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dirty="0">
                          <a:effectLst/>
                        </a:rPr>
                        <a:t> Number of incidents of homicide with a weapon</a:t>
                      </a:r>
                      <a:endParaRPr lang="en-US" sz="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1296683"/>
                  </a:ext>
                </a:extLst>
              </a:tr>
              <a:tr h="215900">
                <a:tc>
                  <a:txBody>
                    <a:bodyPr/>
                    <a:lstStyle/>
                    <a:p>
                      <a:pPr algn="ctr" rtl="0" fontAlgn="ctr"/>
                      <a:r>
                        <a:rPr lang="en-US" sz="600" u="none" strike="noStrike">
                          <a:effectLst/>
                        </a:rPr>
                        <a:t>homicide_without_weapon_s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homicide without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44271736"/>
                  </a:ext>
                </a:extLst>
              </a:tr>
              <a:tr h="215900">
                <a:tc>
                  <a:txBody>
                    <a:bodyPr/>
                    <a:lstStyle/>
                    <a:p>
                      <a:pPr algn="ctr" rtl="0" fontAlgn="ctr"/>
                      <a:r>
                        <a:rPr lang="en-US" sz="600" u="none" strike="noStrike">
                          <a:effectLst/>
                        </a:rPr>
                        <a:t>forcible_sex_offenses_with_weapon_s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forcible sex offenses with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6730276"/>
                  </a:ext>
                </a:extLst>
              </a:tr>
              <a:tr h="215900">
                <a:tc>
                  <a:txBody>
                    <a:bodyPr/>
                    <a:lstStyle/>
                    <a:p>
                      <a:pPr algn="ctr" rtl="0" fontAlgn="ctr"/>
                      <a:r>
                        <a:rPr lang="en-US" sz="600" u="none" strike="noStrike">
                          <a:effectLst/>
                        </a:rPr>
                        <a:t>forcible_sex_offenses_without_weapon_s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dirty="0">
                          <a:effectLst/>
                        </a:rPr>
                        <a:t> Number of incidents of forcible sex offenses without a weapon</a:t>
                      </a:r>
                      <a:endParaRPr lang="en-US" sz="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55159482"/>
                  </a:ext>
                </a:extLst>
              </a:tr>
              <a:tr h="215900">
                <a:tc>
                  <a:txBody>
                    <a:bodyPr/>
                    <a:lstStyle/>
                    <a:p>
                      <a:pPr algn="ctr" rtl="0" fontAlgn="ctr"/>
                      <a:r>
                        <a:rPr lang="en-US" sz="600" u="none" strike="noStrike">
                          <a:effectLst/>
                        </a:rPr>
                        <a:t>other_sex_offenses_with_weapon_s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other sex offenses with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42517250"/>
                  </a:ext>
                </a:extLst>
              </a:tr>
              <a:tr h="215900">
                <a:tc>
                  <a:txBody>
                    <a:bodyPr/>
                    <a:lstStyle/>
                    <a:p>
                      <a:pPr algn="ctr" rtl="0" fontAlgn="ctr"/>
                      <a:r>
                        <a:rPr lang="en-US" sz="600" u="none" strike="noStrike">
                          <a:effectLst/>
                        </a:rPr>
                        <a:t>other_sex_offenses_without_weapon_s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other sex offenses without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16545560"/>
                  </a:ext>
                </a:extLst>
              </a:tr>
              <a:tr h="215900">
                <a:tc>
                  <a:txBody>
                    <a:bodyPr/>
                    <a:lstStyle/>
                    <a:p>
                      <a:pPr algn="ctr" rtl="0" fontAlgn="ctr"/>
                      <a:r>
                        <a:rPr lang="en-US" sz="600" u="none" strike="noStrike">
                          <a:effectLst/>
                        </a:rPr>
                        <a:t>robbery_with_weapon_s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robbery with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39125510"/>
                  </a:ext>
                </a:extLst>
              </a:tr>
              <a:tr h="228600">
                <a:tc>
                  <a:txBody>
                    <a:bodyPr/>
                    <a:lstStyle/>
                    <a:p>
                      <a:pPr algn="ctr" rtl="0" fontAlgn="ctr"/>
                      <a:r>
                        <a:rPr lang="en-US" sz="600" u="none" strike="noStrike">
                          <a:effectLst/>
                        </a:rPr>
                        <a:t>robbery_without_weapon_s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robbery without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56489012"/>
                  </a:ext>
                </a:extLst>
              </a:tr>
              <a:tr h="215900">
                <a:tc>
                  <a:txBody>
                    <a:bodyPr/>
                    <a:lstStyle/>
                    <a:p>
                      <a:pPr algn="ctr" rtl="0" fontAlgn="ctr"/>
                      <a:r>
                        <a:rPr lang="en-US" sz="600" u="none" strike="noStrike">
                          <a:effectLst/>
                        </a:rPr>
                        <a:t>assault_with_serious_physical_injury_with_weapon_s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assault with serious physical injury with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7793298"/>
                  </a:ext>
                </a:extLst>
              </a:tr>
              <a:tr h="215900">
                <a:tc>
                  <a:txBody>
                    <a:bodyPr/>
                    <a:lstStyle/>
                    <a:p>
                      <a:pPr algn="ctr" rtl="0" fontAlgn="ctr"/>
                      <a:r>
                        <a:rPr lang="en-US" sz="600" u="none" strike="noStrike">
                          <a:effectLst/>
                        </a:rPr>
                        <a:t>assault_with_serious_physical_injury_without_weapon_s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assault with serious physical injury without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78919969"/>
                  </a:ext>
                </a:extLst>
              </a:tr>
              <a:tr h="215900">
                <a:tc>
                  <a:txBody>
                    <a:bodyPr/>
                    <a:lstStyle/>
                    <a:p>
                      <a:pPr algn="ctr" rtl="0" fontAlgn="ctr"/>
                      <a:r>
                        <a:rPr lang="en-US" sz="600" u="none" strike="noStrike">
                          <a:effectLst/>
                        </a:rPr>
                        <a:t>arson_with_weapon_s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dirty="0">
                          <a:effectLst/>
                        </a:rPr>
                        <a:t> Number of incidents of arson with a weapon</a:t>
                      </a:r>
                      <a:endParaRPr lang="en-US" sz="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25745333"/>
                  </a:ext>
                </a:extLst>
              </a:tr>
              <a:tr h="215900">
                <a:tc>
                  <a:txBody>
                    <a:bodyPr/>
                    <a:lstStyle/>
                    <a:p>
                      <a:pPr algn="ctr" rtl="0" fontAlgn="ctr"/>
                      <a:r>
                        <a:rPr lang="en-US" sz="600" u="none" strike="noStrike">
                          <a:effectLst/>
                        </a:rPr>
                        <a:t>kidnapping_with_weapon_s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kidnapping with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57279526"/>
                  </a:ext>
                </a:extLst>
              </a:tr>
              <a:tr h="215900">
                <a:tc>
                  <a:txBody>
                    <a:bodyPr/>
                    <a:lstStyle/>
                    <a:p>
                      <a:pPr algn="ctr" rtl="0" fontAlgn="ctr"/>
                      <a:r>
                        <a:rPr lang="en-US" sz="600" u="none" strike="noStrike">
                          <a:effectLst/>
                        </a:rPr>
                        <a:t>kidnapping_without_weapon_s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dirty="0">
                          <a:effectLst/>
                        </a:rPr>
                        <a:t> Number of incidents of kidnapping without a weapon</a:t>
                      </a:r>
                      <a:endParaRPr lang="en-US" sz="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0559826"/>
                  </a:ext>
                </a:extLst>
              </a:tr>
              <a:tr h="215900">
                <a:tc>
                  <a:txBody>
                    <a:bodyPr/>
                    <a:lstStyle/>
                    <a:p>
                      <a:pPr algn="ctr" rtl="0" fontAlgn="ctr"/>
                      <a:r>
                        <a:rPr lang="en-US" sz="600" u="none" strike="noStrike">
                          <a:effectLst/>
                        </a:rPr>
                        <a:t>assault_with_physical_injury_with_weapon_s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assault with physical injury with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31577349"/>
                  </a:ext>
                </a:extLst>
              </a:tr>
              <a:tr h="215900">
                <a:tc>
                  <a:txBody>
                    <a:bodyPr/>
                    <a:lstStyle/>
                    <a:p>
                      <a:pPr algn="ctr" rtl="0" fontAlgn="ctr"/>
                      <a:r>
                        <a:rPr lang="en-US" sz="600" u="none" strike="noStrike">
                          <a:effectLst/>
                        </a:rPr>
                        <a:t>assault_with_physical_injury_without_weapon_s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assault with physical injury without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7239174"/>
                  </a:ext>
                </a:extLst>
              </a:tr>
              <a:tr h="228600">
                <a:tc>
                  <a:txBody>
                    <a:bodyPr/>
                    <a:lstStyle/>
                    <a:p>
                      <a:pPr algn="ctr" rtl="0" fontAlgn="ctr"/>
                      <a:r>
                        <a:rPr lang="en-US" sz="600" u="none" strike="noStrike">
                          <a:effectLst/>
                        </a:rPr>
                        <a:t>reckless_endangerment_with_weapon_s </a:t>
                      </a:r>
                      <a:endParaRPr lang="en-US" sz="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a:effectLst/>
                        </a:rPr>
                        <a:t> Number of incidents of reckless endangerment with a weapon</a:t>
                      </a:r>
                      <a:endParaRPr lang="en-US" sz="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22159840"/>
                  </a:ext>
                </a:extLst>
              </a:tr>
              <a:tr h="215900">
                <a:tc>
                  <a:txBody>
                    <a:bodyPr/>
                    <a:lstStyle/>
                    <a:p>
                      <a:pPr algn="ctr" rtl="0" fontAlgn="ctr"/>
                      <a:r>
                        <a:rPr lang="en-US" sz="600" u="none" strike="noStrike" dirty="0" err="1">
                          <a:effectLst/>
                        </a:rPr>
                        <a:t>reckless_endangerment_without_weapon_s</a:t>
                      </a:r>
                      <a:r>
                        <a:rPr lang="en-US" sz="600" u="none" strike="noStrike" dirty="0">
                          <a:effectLst/>
                        </a:rPr>
                        <a:t> </a:t>
                      </a:r>
                      <a:endParaRPr lang="en-US" sz="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600" u="none" strike="noStrike" dirty="0">
                          <a:effectLst/>
                        </a:rPr>
                        <a:t> Number of incidents of reckless endangerment without a weapon</a:t>
                      </a:r>
                      <a:endParaRPr lang="en-US" sz="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64567466"/>
                  </a:ext>
                </a:extLst>
              </a:tr>
            </a:tbl>
          </a:graphicData>
        </a:graphic>
      </p:graphicFrame>
      <p:graphicFrame>
        <p:nvGraphicFramePr>
          <p:cNvPr id="29" name="Table 28">
            <a:extLst>
              <a:ext uri="{FF2B5EF4-FFF2-40B4-BE49-F238E27FC236}">
                <a16:creationId xmlns:a16="http://schemas.microsoft.com/office/drawing/2014/main" id="{29941978-C304-DC12-67D2-7AAA34136A17}"/>
              </a:ext>
            </a:extLst>
          </p:cNvPr>
          <p:cNvGraphicFramePr>
            <a:graphicFrameLocks noGrp="1"/>
          </p:cNvGraphicFramePr>
          <p:nvPr>
            <p:extLst>
              <p:ext uri="{D42A27DB-BD31-4B8C-83A1-F6EECF244321}">
                <p14:modId xmlns:p14="http://schemas.microsoft.com/office/powerpoint/2010/main" val="3673035913"/>
              </p:ext>
            </p:extLst>
          </p:nvPr>
        </p:nvGraphicFramePr>
        <p:xfrm>
          <a:off x="8034503" y="2364195"/>
          <a:ext cx="3744686" cy="4110352"/>
        </p:xfrm>
        <a:graphic>
          <a:graphicData uri="http://schemas.openxmlformats.org/drawingml/2006/table">
            <a:tbl>
              <a:tblPr firstRow="1" bandRow="1">
                <a:tableStyleId>{5C22544A-7EE6-4342-B048-85BDC9FD1C3A}</a:tableStyleId>
              </a:tblPr>
              <a:tblGrid>
                <a:gridCol w="1756802">
                  <a:extLst>
                    <a:ext uri="{9D8B030D-6E8A-4147-A177-3AD203B41FA5}">
                      <a16:colId xmlns:a16="http://schemas.microsoft.com/office/drawing/2014/main" val="2418084466"/>
                    </a:ext>
                  </a:extLst>
                </a:gridCol>
                <a:gridCol w="1987884">
                  <a:extLst>
                    <a:ext uri="{9D8B030D-6E8A-4147-A177-3AD203B41FA5}">
                      <a16:colId xmlns:a16="http://schemas.microsoft.com/office/drawing/2014/main" val="3500485806"/>
                    </a:ext>
                  </a:extLst>
                </a:gridCol>
              </a:tblGrid>
              <a:tr h="203720">
                <a:tc>
                  <a:txBody>
                    <a:bodyPr/>
                    <a:lstStyle/>
                    <a:p>
                      <a:pPr algn="ctr" rtl="0" fontAlgn="ctr"/>
                      <a:r>
                        <a:rPr lang="en-US" sz="600" u="none" strike="noStrike" dirty="0">
                          <a:effectLst/>
                        </a:rPr>
                        <a:t>Attribute </a:t>
                      </a:r>
                      <a:endParaRPr lang="en-US" sz="600" b="1" i="0" u="none" strike="noStrike" dirty="0">
                        <a:solidFill>
                          <a:srgbClr val="FFFFFF"/>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Detail</a:t>
                      </a:r>
                      <a:endParaRPr lang="en-US" sz="600" b="1" i="0" u="none" strike="noStrike">
                        <a:solidFill>
                          <a:srgbClr val="FFFFFF"/>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3543354539"/>
                  </a:ext>
                </a:extLst>
              </a:tr>
              <a:tr h="215704">
                <a:tc>
                  <a:txBody>
                    <a:bodyPr/>
                    <a:lstStyle/>
                    <a:p>
                      <a:pPr algn="ctr" rtl="0" fontAlgn="ctr"/>
                      <a:r>
                        <a:rPr lang="en-US" sz="600" u="none" strike="noStrike">
                          <a:effectLst/>
                        </a:rPr>
                        <a:t>minor_altercations_with_weapon_s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minor altercations with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3383078774"/>
                  </a:ext>
                </a:extLst>
              </a:tr>
              <a:tr h="203720">
                <a:tc>
                  <a:txBody>
                    <a:bodyPr/>
                    <a:lstStyle/>
                    <a:p>
                      <a:pPr algn="ctr" rtl="0" fontAlgn="ctr"/>
                      <a:r>
                        <a:rPr lang="en-US" sz="600" u="none" strike="noStrike">
                          <a:effectLst/>
                        </a:rPr>
                        <a:t>minor_altercations_without_weapon_s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minor altercations without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282629675"/>
                  </a:ext>
                </a:extLst>
              </a:tr>
              <a:tr h="203720">
                <a:tc>
                  <a:txBody>
                    <a:bodyPr/>
                    <a:lstStyle/>
                    <a:p>
                      <a:pPr algn="ctr" rtl="0" fontAlgn="ctr"/>
                      <a:r>
                        <a:rPr lang="en-US" sz="600" u="none" strike="noStrike">
                          <a:effectLst/>
                        </a:rPr>
                        <a:t>intimidation_harassment_menacing_or_bullying_with_weapon_s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intimidation, harassment, menacing, or bullying with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20888078"/>
                  </a:ext>
                </a:extLst>
              </a:tr>
              <a:tr h="203720">
                <a:tc>
                  <a:txBody>
                    <a:bodyPr/>
                    <a:lstStyle/>
                    <a:p>
                      <a:pPr algn="ctr" rtl="0" fontAlgn="ctr"/>
                      <a:r>
                        <a:rPr lang="en-US" sz="600" u="none" strike="noStrike">
                          <a:effectLst/>
                        </a:rPr>
                        <a:t>intimidation_harassment_menacing_or_bullying_without_weapon_s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intimidation, harassment, menacing, or bullying without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1970616512"/>
                  </a:ext>
                </a:extLst>
              </a:tr>
              <a:tr h="203720">
                <a:tc>
                  <a:txBody>
                    <a:bodyPr/>
                    <a:lstStyle/>
                    <a:p>
                      <a:pPr algn="ctr" rtl="0" fontAlgn="ctr"/>
                      <a:r>
                        <a:rPr lang="en-US" sz="600" u="none" strike="noStrike">
                          <a:effectLst/>
                        </a:rPr>
                        <a:t>burglary_with_weapon_s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burglary with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1514059435"/>
                  </a:ext>
                </a:extLst>
              </a:tr>
              <a:tr h="203720">
                <a:tc>
                  <a:txBody>
                    <a:bodyPr/>
                    <a:lstStyle/>
                    <a:p>
                      <a:pPr algn="ctr" rtl="0" fontAlgn="ctr"/>
                      <a:r>
                        <a:rPr lang="en-US" sz="600" u="none" strike="noStrike">
                          <a:effectLst/>
                        </a:rPr>
                        <a:t>burglary_without_weapon_s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burglary without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2429210497"/>
                  </a:ext>
                </a:extLst>
              </a:tr>
              <a:tr h="215704">
                <a:tc>
                  <a:txBody>
                    <a:bodyPr/>
                    <a:lstStyle/>
                    <a:p>
                      <a:pPr algn="ctr" rtl="0" fontAlgn="ctr"/>
                      <a:r>
                        <a:rPr lang="en-US" sz="600" u="none" strike="noStrike">
                          <a:effectLst/>
                        </a:rPr>
                        <a:t>criminal_mischief_with_weapon_s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criminal mischief with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330932149"/>
                  </a:ext>
                </a:extLst>
              </a:tr>
              <a:tr h="203720">
                <a:tc>
                  <a:txBody>
                    <a:bodyPr/>
                    <a:lstStyle/>
                    <a:p>
                      <a:pPr algn="ctr" rtl="0" fontAlgn="ctr"/>
                      <a:r>
                        <a:rPr lang="en-US" sz="600" u="none" strike="noStrike">
                          <a:effectLst/>
                        </a:rPr>
                        <a:t>criminal_mischief_without_weapon_s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criminal mischief without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1559076721"/>
                  </a:ext>
                </a:extLst>
              </a:tr>
              <a:tr h="203720">
                <a:tc>
                  <a:txBody>
                    <a:bodyPr/>
                    <a:lstStyle/>
                    <a:p>
                      <a:pPr algn="ctr" rtl="0" fontAlgn="ctr"/>
                      <a:r>
                        <a:rPr lang="en-US" sz="600" u="none" strike="noStrike">
                          <a:effectLst/>
                        </a:rPr>
                        <a:t>larceny_or_other_theft_with_weapon_s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larceny or other theft with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4062572755"/>
                  </a:ext>
                </a:extLst>
              </a:tr>
              <a:tr h="203720">
                <a:tc>
                  <a:txBody>
                    <a:bodyPr/>
                    <a:lstStyle/>
                    <a:p>
                      <a:pPr algn="ctr" rtl="0" fontAlgn="ctr"/>
                      <a:r>
                        <a:rPr lang="en-US" sz="600" u="none" strike="noStrike">
                          <a:effectLst/>
                        </a:rPr>
                        <a:t>larceny_or_other_theft_without_weapon_s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larceny or other theft without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228942487"/>
                  </a:ext>
                </a:extLst>
              </a:tr>
              <a:tr h="203720">
                <a:tc>
                  <a:txBody>
                    <a:bodyPr/>
                    <a:lstStyle/>
                    <a:p>
                      <a:pPr algn="ctr" rtl="0" fontAlgn="ctr"/>
                      <a:r>
                        <a:rPr lang="en-US" sz="600" u="none" strike="noStrike">
                          <a:effectLst/>
                        </a:rPr>
                        <a:t>bomb_threat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bomb threats</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2355551877"/>
                  </a:ext>
                </a:extLst>
              </a:tr>
              <a:tr h="203720">
                <a:tc>
                  <a:txBody>
                    <a:bodyPr/>
                    <a:lstStyle/>
                    <a:p>
                      <a:pPr algn="ctr" rtl="0" fontAlgn="ctr"/>
                      <a:r>
                        <a:rPr lang="en-US" sz="600" u="none" strike="noStrike">
                          <a:effectLst/>
                        </a:rPr>
                        <a:t>false_alarm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false alarms</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1900790171"/>
                  </a:ext>
                </a:extLst>
              </a:tr>
              <a:tr h="203720">
                <a:tc>
                  <a:txBody>
                    <a:bodyPr/>
                    <a:lstStyle/>
                    <a:p>
                      <a:pPr algn="ctr" rtl="0" fontAlgn="ctr"/>
                      <a:r>
                        <a:rPr lang="en-US" sz="600" u="none" strike="noStrike">
                          <a:effectLst/>
                        </a:rPr>
                        <a:t>riot_with_weapon_s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riot with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2098567924"/>
                  </a:ext>
                </a:extLst>
              </a:tr>
              <a:tr h="203720">
                <a:tc>
                  <a:txBody>
                    <a:bodyPr/>
                    <a:lstStyle/>
                    <a:p>
                      <a:pPr algn="ctr" rtl="0" fontAlgn="ctr"/>
                      <a:r>
                        <a:rPr lang="en-US" sz="600" u="none" strike="noStrike">
                          <a:effectLst/>
                        </a:rPr>
                        <a:t>riot_without_weapon_s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riot without a weapon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40633238"/>
                  </a:ext>
                </a:extLst>
              </a:tr>
              <a:tr h="215704">
                <a:tc>
                  <a:txBody>
                    <a:bodyPr/>
                    <a:lstStyle/>
                    <a:p>
                      <a:pPr algn="ctr" rtl="0" fontAlgn="ctr"/>
                      <a:r>
                        <a:rPr lang="en-US" sz="600" u="none" strike="noStrike">
                          <a:effectLst/>
                        </a:rPr>
                        <a:t>weapon_possessionthrough_screening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weapon possession through screening</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2548069850"/>
                  </a:ext>
                </a:extLst>
              </a:tr>
              <a:tr h="203720">
                <a:tc>
                  <a:txBody>
                    <a:bodyPr/>
                    <a:lstStyle/>
                    <a:p>
                      <a:pPr algn="ctr" rtl="0" fontAlgn="ctr"/>
                      <a:r>
                        <a:rPr lang="en-US" sz="600" u="none" strike="noStrike">
                          <a:effectLst/>
                        </a:rPr>
                        <a:t>weapon_possession_under_other_circumstances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weapon possession under other circumstances</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3708049034"/>
                  </a:ext>
                </a:extLst>
              </a:tr>
              <a:tr h="203720">
                <a:tc>
                  <a:txBody>
                    <a:bodyPr/>
                    <a:lstStyle/>
                    <a:p>
                      <a:pPr algn="ctr" rtl="0" fontAlgn="ctr"/>
                      <a:r>
                        <a:rPr lang="en-US" sz="600" u="none" strike="noStrike">
                          <a:effectLst/>
                        </a:rPr>
                        <a:t>drug_possession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drug possession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1689874033"/>
                  </a:ext>
                </a:extLst>
              </a:tr>
              <a:tr h="203720">
                <a:tc>
                  <a:txBody>
                    <a:bodyPr/>
                    <a:lstStyle/>
                    <a:p>
                      <a:pPr algn="ctr" rtl="0" fontAlgn="ctr"/>
                      <a:r>
                        <a:rPr lang="en-US" sz="600" u="none" strike="noStrike">
                          <a:effectLst/>
                        </a:rPr>
                        <a:t>alcohol_possession </a:t>
                      </a:r>
                      <a:endParaRPr lang="en-US" sz="600" b="0" i="0" u="none" strike="noStrike">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a:effectLst/>
                        </a:rPr>
                        <a:t> Number of incidents of alcohol possession</a:t>
                      </a:r>
                      <a:endParaRPr lang="en-US" sz="600" b="0" i="0" u="none" strike="noStrike">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98736357"/>
                  </a:ext>
                </a:extLst>
              </a:tr>
              <a:tr h="203720">
                <a:tc>
                  <a:txBody>
                    <a:bodyPr/>
                    <a:lstStyle/>
                    <a:p>
                      <a:pPr algn="ctr" rtl="0" fontAlgn="ctr"/>
                      <a:r>
                        <a:rPr lang="en-US" sz="600" u="none" strike="noStrike" dirty="0" err="1">
                          <a:effectLst/>
                        </a:rPr>
                        <a:t>other_disruptive</a:t>
                      </a:r>
                      <a:r>
                        <a:rPr lang="en-US" sz="600" u="none" strike="noStrike" dirty="0">
                          <a:effectLst/>
                        </a:rPr>
                        <a:t> </a:t>
                      </a:r>
                      <a:endParaRPr lang="en-US" sz="600" b="0" i="0" u="none" strike="noStrike" dirty="0">
                        <a:solidFill>
                          <a:srgbClr val="000000"/>
                        </a:solidFill>
                        <a:effectLst/>
                        <a:latin typeface="Calibri" panose="020F0502020204030204" pitchFamily="34" charset="0"/>
                      </a:endParaRPr>
                    </a:p>
                  </a:txBody>
                  <a:tcPr marL="9515" marR="9515" marT="9515" marB="0" anchor="ctr"/>
                </a:tc>
                <a:tc>
                  <a:txBody>
                    <a:bodyPr/>
                    <a:lstStyle/>
                    <a:p>
                      <a:pPr algn="ctr" rtl="0" fontAlgn="ctr"/>
                      <a:r>
                        <a:rPr lang="en-US" sz="600" u="none" strike="noStrike" dirty="0">
                          <a:effectLst/>
                        </a:rPr>
                        <a:t> Number of other disruptive incidents</a:t>
                      </a:r>
                      <a:endParaRPr lang="en-US" sz="600" b="0" i="0" u="none" strike="noStrike" dirty="0">
                        <a:solidFill>
                          <a:srgbClr val="000000"/>
                        </a:solidFill>
                        <a:effectLst/>
                        <a:latin typeface="Calibri" panose="020F0502020204030204" pitchFamily="34" charset="0"/>
                      </a:endParaRPr>
                    </a:p>
                  </a:txBody>
                  <a:tcPr marL="9515" marR="9515" marT="9515" marB="0" anchor="ctr"/>
                </a:tc>
                <a:extLst>
                  <a:ext uri="{0D108BD9-81ED-4DB2-BD59-A6C34878D82A}">
                    <a16:rowId xmlns:a16="http://schemas.microsoft.com/office/drawing/2014/main" val="3194379010"/>
                  </a:ext>
                </a:extLst>
              </a:tr>
            </a:tbl>
          </a:graphicData>
        </a:graphic>
      </p:graphicFrame>
      <p:sp>
        <p:nvSpPr>
          <p:cNvPr id="30" name="TextBox 29">
            <a:extLst>
              <a:ext uri="{FF2B5EF4-FFF2-40B4-BE49-F238E27FC236}">
                <a16:creationId xmlns:a16="http://schemas.microsoft.com/office/drawing/2014/main" id="{69A6C2D8-7493-842B-61A3-DB771632E6F9}"/>
              </a:ext>
            </a:extLst>
          </p:cNvPr>
          <p:cNvSpPr txBox="1"/>
          <p:nvPr/>
        </p:nvSpPr>
        <p:spPr>
          <a:xfrm>
            <a:off x="6286372" y="1928052"/>
            <a:ext cx="3098028" cy="369332"/>
          </a:xfrm>
          <a:prstGeom prst="rect">
            <a:avLst/>
          </a:prstGeom>
          <a:noFill/>
        </p:spPr>
        <p:txBody>
          <a:bodyPr wrap="none" rtlCol="0">
            <a:spAutoFit/>
          </a:bodyPr>
          <a:lstStyle/>
          <a:p>
            <a:r>
              <a:rPr lang="en-US" dirty="0"/>
              <a:t>Continuous Numeric Attributes</a:t>
            </a:r>
          </a:p>
        </p:txBody>
      </p:sp>
      <p:cxnSp>
        <p:nvCxnSpPr>
          <p:cNvPr id="31" name="Straight Connector 30">
            <a:extLst>
              <a:ext uri="{FF2B5EF4-FFF2-40B4-BE49-F238E27FC236}">
                <a16:creationId xmlns:a16="http://schemas.microsoft.com/office/drawing/2014/main" id="{2FBCB936-A953-DEEE-DFDD-38F13D5127E3}"/>
              </a:ext>
            </a:extLst>
          </p:cNvPr>
          <p:cNvCxnSpPr>
            <a:cxnSpLocks/>
          </p:cNvCxnSpPr>
          <p:nvPr/>
        </p:nvCxnSpPr>
        <p:spPr>
          <a:xfrm>
            <a:off x="33413" y="1908069"/>
            <a:ext cx="121585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65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51A4-FB8A-CF50-DA2F-686D14A51700}"/>
              </a:ext>
            </a:extLst>
          </p:cNvPr>
          <p:cNvSpPr>
            <a:spLocks noGrp="1"/>
          </p:cNvSpPr>
          <p:nvPr>
            <p:ph type="title"/>
          </p:nvPr>
        </p:nvSpPr>
        <p:spPr>
          <a:xfrm>
            <a:off x="838200" y="-3760"/>
            <a:ext cx="10515600" cy="1325563"/>
          </a:xfrm>
        </p:spPr>
        <p:txBody>
          <a:bodyPr vert="horz" lIns="91440" tIns="45720" rIns="91440" bIns="45720" rtlCol="0" anchor="ctr">
            <a:normAutofit/>
          </a:bodyPr>
          <a:lstStyle/>
          <a:p>
            <a:r>
              <a:rPr lang="en-US" cap="all" dirty="0"/>
              <a:t>Univariate Analysis</a:t>
            </a:r>
          </a:p>
        </p:txBody>
      </p:sp>
      <p:sp>
        <p:nvSpPr>
          <p:cNvPr id="6" name="Slide Number Placeholder 5">
            <a:extLst>
              <a:ext uri="{FF2B5EF4-FFF2-40B4-BE49-F238E27FC236}">
                <a16:creationId xmlns:a16="http://schemas.microsoft.com/office/drawing/2014/main" id="{D55FB7AD-E53C-BE7E-1BF8-4658670CD14B}"/>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9</a:t>
            </a:fld>
            <a:endParaRPr lang="en-US"/>
          </a:p>
        </p:txBody>
      </p:sp>
      <p:cxnSp>
        <p:nvCxnSpPr>
          <p:cNvPr id="3" name="Straight Connector 2">
            <a:extLst>
              <a:ext uri="{FF2B5EF4-FFF2-40B4-BE49-F238E27FC236}">
                <a16:creationId xmlns:a16="http://schemas.microsoft.com/office/drawing/2014/main" id="{85FEEF94-18C7-FD2F-3727-E6EA13B655B3}"/>
              </a:ext>
            </a:extLst>
          </p:cNvPr>
          <p:cNvCxnSpPr/>
          <p:nvPr/>
        </p:nvCxnSpPr>
        <p:spPr>
          <a:xfrm>
            <a:off x="0"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639746-3297-8E7F-3B4B-6079771EFD5F}"/>
              </a:ext>
            </a:extLst>
          </p:cNvPr>
          <p:cNvCxnSpPr/>
          <p:nvPr/>
        </p:nvCxnSpPr>
        <p:spPr>
          <a:xfrm>
            <a:off x="7149737" y="883973"/>
            <a:ext cx="5042263" cy="0"/>
          </a:xfrm>
          <a:prstGeom prst="line">
            <a:avLst/>
          </a:prstGeom>
          <a:ln>
            <a:solidFill>
              <a:schemeClr val="tx2"/>
            </a:solidFill>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40B1A383-A4D8-27B7-15A5-CC0A4B99CFFD}"/>
              </a:ext>
            </a:extLst>
          </p:cNvPr>
          <p:cNvSpPr txBox="1"/>
          <p:nvPr/>
        </p:nvSpPr>
        <p:spPr>
          <a:xfrm>
            <a:off x="2318284" y="1030058"/>
            <a:ext cx="3411511" cy="3892732"/>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cap="all" dirty="0" err="1"/>
              <a:t>School_year</a:t>
            </a:r>
            <a:endParaRPr lang="en-US" cap="all" dirty="0"/>
          </a:p>
          <a:p>
            <a:pPr marL="285750" indent="-285750">
              <a:lnSpc>
                <a:spcPct val="200000"/>
              </a:lnSpc>
              <a:buFont typeface="Arial" panose="020B0604020202020204" pitchFamily="34" charset="0"/>
              <a:buChar char="•"/>
            </a:pPr>
            <a:r>
              <a:rPr lang="en-US" cap="all" dirty="0"/>
              <a:t>County</a:t>
            </a:r>
          </a:p>
          <a:p>
            <a:pPr marL="285750" indent="-285750">
              <a:lnSpc>
                <a:spcPct val="200000"/>
              </a:lnSpc>
              <a:buFont typeface="Arial" panose="020B0604020202020204" pitchFamily="34" charset="0"/>
              <a:buChar char="•"/>
            </a:pPr>
            <a:r>
              <a:rPr lang="en-US" cap="all" dirty="0"/>
              <a:t>District</a:t>
            </a:r>
          </a:p>
          <a:p>
            <a:pPr marL="285750" indent="-285750">
              <a:lnSpc>
                <a:spcPct val="200000"/>
              </a:lnSpc>
              <a:buFont typeface="Arial" panose="020B0604020202020204" pitchFamily="34" charset="0"/>
              <a:buChar char="•"/>
            </a:pPr>
            <a:r>
              <a:rPr lang="en-US" sz="1800" cap="all" dirty="0" err="1"/>
              <a:t>grade_organization</a:t>
            </a:r>
            <a:endParaRPr lang="en-US" sz="1800" cap="all" dirty="0"/>
          </a:p>
          <a:p>
            <a:pPr marL="285750" indent="-285750">
              <a:lnSpc>
                <a:spcPct val="200000"/>
              </a:lnSpc>
              <a:buFont typeface="Arial" panose="020B0604020202020204" pitchFamily="34" charset="0"/>
              <a:buChar char="•"/>
            </a:pPr>
            <a:r>
              <a:rPr lang="en-US" cap="all" dirty="0"/>
              <a:t>Top incidents reported</a:t>
            </a:r>
          </a:p>
          <a:p>
            <a:pPr marL="285750" indent="-285750">
              <a:lnSpc>
                <a:spcPct val="200000"/>
              </a:lnSpc>
              <a:buFont typeface="Arial" panose="020B0604020202020204" pitchFamily="34" charset="0"/>
              <a:buChar char="•"/>
            </a:pPr>
            <a:r>
              <a:rPr lang="en-US" cap="all" dirty="0"/>
              <a:t>No incident reported</a:t>
            </a:r>
          </a:p>
          <a:p>
            <a:pPr marL="285750" indent="-285750">
              <a:lnSpc>
                <a:spcPct val="200000"/>
              </a:lnSpc>
              <a:buFont typeface="Arial" panose="020B0604020202020204" pitchFamily="34" charset="0"/>
              <a:buChar char="•"/>
            </a:pPr>
            <a:r>
              <a:rPr lang="en-US" cap="all" dirty="0"/>
              <a:t>incident with and without</a:t>
            </a:r>
          </a:p>
        </p:txBody>
      </p:sp>
    </p:spTree>
    <p:extLst>
      <p:ext uri="{BB962C8B-B14F-4D97-AF65-F5344CB8AC3E}">
        <p14:creationId xmlns:p14="http://schemas.microsoft.com/office/powerpoint/2010/main" val="2226851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 2013 - 2022</Template>
  <TotalTime>1019</TotalTime>
  <Words>3606</Words>
  <Application>Microsoft Macintosh PowerPoint</Application>
  <PresentationFormat>Widescreen</PresentationFormat>
  <Paragraphs>441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-apple-system</vt:lpstr>
      <vt:lpstr>Arial</vt:lpstr>
      <vt:lpstr>Calibri</vt:lpstr>
      <vt:lpstr>Calibri Light</vt:lpstr>
      <vt:lpstr>Helvetica Neue</vt:lpstr>
      <vt:lpstr>Wingdings</vt:lpstr>
      <vt:lpstr>Office Theme</vt:lpstr>
      <vt:lpstr>NYC School Violent and Disruptive Incident Reporting (VADIR) incidents</vt:lpstr>
      <vt:lpstr>Content:</vt:lpstr>
      <vt:lpstr>Introduction</vt:lpstr>
      <vt:lpstr>Objective</vt:lpstr>
      <vt:lpstr>Data Sources</vt:lpstr>
      <vt:lpstr>Research Questions</vt:lpstr>
      <vt:lpstr>Data loading and concatenation</vt:lpstr>
      <vt:lpstr>PowerPoint Presentation</vt:lpstr>
      <vt:lpstr>Univariate Analysis</vt:lpstr>
      <vt:lpstr>Univariate Analysis: school_year</vt:lpstr>
      <vt:lpstr>Univariate Analysis: county</vt:lpstr>
      <vt:lpstr>Univariate Analysis: district</vt:lpstr>
      <vt:lpstr>Univariate Analysis: grade_organization</vt:lpstr>
      <vt:lpstr>Univariate Analysis: top incidents reported</vt:lpstr>
      <vt:lpstr>Univariate Analysis: no incident reported</vt:lpstr>
      <vt:lpstr>Univariate Analysis: incident with and without</vt:lpstr>
      <vt:lpstr>bivariate Analysis</vt:lpstr>
      <vt:lpstr>bivariate Analysis</vt:lpstr>
      <vt:lpstr>bivariate Analysis</vt:lpstr>
      <vt:lpstr>Bivariate Analysis</vt:lpstr>
      <vt:lpstr>Data preparation (for Feature engineering)</vt:lpstr>
      <vt:lpstr>Feature engineering – Linear Regression</vt:lpstr>
      <vt:lpstr>Research Questions</vt:lpstr>
      <vt:lpstr>Research Question:        What are the trends and patterns in school safety incidents reported in New York City public schools between 2009 and 2012?</vt:lpstr>
      <vt:lpstr>Research Question:          What factors are associated with the incidence of school safety incidents in New York City public schools?</vt:lpstr>
      <vt:lpstr>Research Question:  How do school safety incidents vary by grade level (elementary, middle, high) ?</vt:lpstr>
      <vt:lpstr>Research Question:     Is there a relationship between the size of a school's enrolment and the number of incidents reported?</vt:lpstr>
      <vt:lpstr>Research Question:    What would be the pattern of incidents in the coming year, based on the school's characteristics, such as location and student demographics?</vt:lpstr>
      <vt:lpstr>Conclusions:  Univariate &amp; Bivariate </vt:lpstr>
      <vt:lpstr>Conclusions Research Questions</vt:lpstr>
      <vt:lpstr>VALUE TO STAKEHOLDERS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School Violent and Disruptive Incident Reporting (VADIR) incidents</dc:title>
  <dc:creator>Gagan Singh</dc:creator>
  <cp:lastModifiedBy>Gagan Singh</cp:lastModifiedBy>
  <cp:revision>8</cp:revision>
  <dcterms:created xsi:type="dcterms:W3CDTF">2023-05-08T03:13:02Z</dcterms:created>
  <dcterms:modified xsi:type="dcterms:W3CDTF">2023-05-08T21:20:34Z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