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2" r:id="rId4"/>
    <p:sldId id="263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7" r:id="rId14"/>
    <p:sldId id="276" r:id="rId15"/>
    <p:sldId id="275" r:id="rId16"/>
    <p:sldId id="265" r:id="rId17"/>
    <p:sldId id="266" r:id="rId18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79" autoAdjust="0"/>
    <p:restoredTop sz="95388" autoAdjust="0"/>
  </p:normalViewPr>
  <p:slideViewPr>
    <p:cSldViewPr>
      <p:cViewPr varScale="1">
        <p:scale>
          <a:sx n="26" d="100"/>
          <a:sy n="26" d="100"/>
        </p:scale>
        <p:origin x="96" y="10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5969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9739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0887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2608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2427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2695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16</a:t>
            </a:fld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17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0222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5268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2651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611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477000" y="239898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43000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Churn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8DDCE360-D85A-570B-716B-FAE4DAC658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024" y="1685151"/>
            <a:ext cx="15422505" cy="540519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45879A9-D906-4E97-2BC8-8183D317B026}"/>
              </a:ext>
            </a:extLst>
          </p:cNvPr>
          <p:cNvSpPr txBox="1"/>
          <p:nvPr/>
        </p:nvSpPr>
        <p:spPr>
          <a:xfrm>
            <a:off x="3352800" y="7353300"/>
            <a:ext cx="13329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Not much difference</a:t>
            </a:r>
          </a:p>
        </p:txBody>
      </p:sp>
    </p:spTree>
    <p:extLst>
      <p:ext uri="{BB962C8B-B14F-4D97-AF65-F5344CB8AC3E}">
        <p14:creationId xmlns:p14="http://schemas.microsoft.com/office/powerpoint/2010/main" val="1056095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EDB8229E-BA76-66A8-D87D-AE3937F2B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482" y="1556812"/>
            <a:ext cx="15422506" cy="586390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A9BBAA7-495F-CE7D-DC38-81590BB5470E}"/>
              </a:ext>
            </a:extLst>
          </p:cNvPr>
          <p:cNvSpPr txBox="1"/>
          <p:nvPr/>
        </p:nvSpPr>
        <p:spPr>
          <a:xfrm>
            <a:off x="3352800" y="7353300"/>
            <a:ext cx="13329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Customer Distribution of Products</a:t>
            </a:r>
          </a:p>
        </p:txBody>
      </p:sp>
    </p:spTree>
    <p:extLst>
      <p:ext uri="{BB962C8B-B14F-4D97-AF65-F5344CB8AC3E}">
        <p14:creationId xmlns:p14="http://schemas.microsoft.com/office/powerpoint/2010/main" val="372213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38D37F01-74A1-4D98-9285-1CC0D85EE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482" y="1576639"/>
            <a:ext cx="15390069" cy="440965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EA7B78E-A5E6-47AE-66B0-34CA7BDE7821}"/>
              </a:ext>
            </a:extLst>
          </p:cNvPr>
          <p:cNvSpPr txBox="1"/>
          <p:nvPr/>
        </p:nvSpPr>
        <p:spPr>
          <a:xfrm>
            <a:off x="3404315" y="7061160"/>
            <a:ext cx="13329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Customers have Churned more from product no. 3 &amp; 4.</a:t>
            </a:r>
          </a:p>
        </p:txBody>
      </p:sp>
    </p:spTree>
    <p:extLst>
      <p:ext uri="{BB962C8B-B14F-4D97-AF65-F5344CB8AC3E}">
        <p14:creationId xmlns:p14="http://schemas.microsoft.com/office/powerpoint/2010/main" val="381055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230600" y="-2095500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600BD40-2C70-2E26-C09F-44D926CF28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819" y="1618471"/>
            <a:ext cx="7519518" cy="4309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0FE226-A5BA-301A-9AF1-E4DA6D1C3B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188" y="1644187"/>
            <a:ext cx="7344945" cy="42838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AC9290-550C-6622-CD8F-834E46E10853}"/>
              </a:ext>
            </a:extLst>
          </p:cNvPr>
          <p:cNvSpPr txBox="1"/>
          <p:nvPr/>
        </p:nvSpPr>
        <p:spPr>
          <a:xfrm>
            <a:off x="8077200" y="396259"/>
            <a:ext cx="4478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Model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3CE331-8B92-424E-3248-9EBF30783FD8}"/>
              </a:ext>
            </a:extLst>
          </p:cNvPr>
          <p:cNvSpPr txBox="1"/>
          <p:nvPr/>
        </p:nvSpPr>
        <p:spPr>
          <a:xfrm>
            <a:off x="2929574" y="6479958"/>
            <a:ext cx="6047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Before performing SMOTE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GBM = 86%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RF = 85%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5C8228-472C-A9BE-4BE3-1A5BEA9CFD31}"/>
              </a:ext>
            </a:extLst>
          </p:cNvPr>
          <p:cNvSpPr txBox="1"/>
          <p:nvPr/>
        </p:nvSpPr>
        <p:spPr>
          <a:xfrm>
            <a:off x="10069188" y="6502552"/>
            <a:ext cx="6047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After performing SMOTE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GBM = 86%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RF = 85%</a:t>
            </a:r>
          </a:p>
        </p:txBody>
      </p:sp>
    </p:spTree>
    <p:extLst>
      <p:ext uri="{BB962C8B-B14F-4D97-AF65-F5344CB8AC3E}">
        <p14:creationId xmlns:p14="http://schemas.microsoft.com/office/powerpoint/2010/main" val="548490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76D6691-0657-51A1-3226-3C34AA2F0C37}"/>
              </a:ext>
            </a:extLst>
          </p:cNvPr>
          <p:cNvSpPr txBox="1"/>
          <p:nvPr/>
        </p:nvSpPr>
        <p:spPr>
          <a:xfrm>
            <a:off x="3810000" y="8421265"/>
            <a:ext cx="13329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ROC-AUC score for train &amp; test are 86 &amp; 85 respectively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B65DE9-DB7E-32EB-7253-322A31895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25" y="2148275"/>
            <a:ext cx="7408431" cy="561436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AAEEC17-12DD-AE82-D4F9-B973CC6F9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103668"/>
            <a:ext cx="7415990" cy="561436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450EB4D-42D3-A726-4384-DF2238E8D8A2}"/>
              </a:ext>
            </a:extLst>
          </p:cNvPr>
          <p:cNvSpPr txBox="1"/>
          <p:nvPr/>
        </p:nvSpPr>
        <p:spPr>
          <a:xfrm>
            <a:off x="3200400" y="1282533"/>
            <a:ext cx="3583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Train ROC-AUC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551710-80D4-7ACC-6531-25AB8D77912E}"/>
              </a:ext>
            </a:extLst>
          </p:cNvPr>
          <p:cNvSpPr txBox="1"/>
          <p:nvPr/>
        </p:nvSpPr>
        <p:spPr>
          <a:xfrm>
            <a:off x="10668000" y="1282533"/>
            <a:ext cx="3583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Test ROC-AUC </a:t>
            </a:r>
          </a:p>
        </p:txBody>
      </p:sp>
    </p:spTree>
    <p:extLst>
      <p:ext uri="{BB962C8B-B14F-4D97-AF65-F5344CB8AC3E}">
        <p14:creationId xmlns:p14="http://schemas.microsoft.com/office/powerpoint/2010/main" val="1767876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10B0A9FC-EC1B-EABA-3526-FD2B4103DC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55" y="1383832"/>
            <a:ext cx="14618637" cy="69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57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4088166" y="4879627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4088166" y="1622147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4111217" y="8007466"/>
            <a:ext cx="942466" cy="279598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-5197746" y="9093582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-5254400" y="-1085278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18" name="TextBox 6">
            <a:extLst>
              <a:ext uri="{FF2B5EF4-FFF2-40B4-BE49-F238E27FC236}">
                <a16:creationId xmlns:a16="http://schemas.microsoft.com/office/drawing/2014/main" id="{39B8EA38-1A82-0296-9540-AAE3A667E7B9}"/>
              </a:ext>
            </a:extLst>
          </p:cNvPr>
          <p:cNvSpPr txBox="1"/>
          <p:nvPr/>
        </p:nvSpPr>
        <p:spPr>
          <a:xfrm>
            <a:off x="721334" y="4402297"/>
            <a:ext cx="3549200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6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C9233-2E3F-3C42-E272-05BC1C562BAC}"/>
              </a:ext>
            </a:extLst>
          </p:cNvPr>
          <p:cNvSpPr txBox="1"/>
          <p:nvPr/>
        </p:nvSpPr>
        <p:spPr>
          <a:xfrm>
            <a:off x="5257800" y="4251486"/>
            <a:ext cx="120182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 Age, No of products, &amp; Balance are critical factors influencing churn.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Accuracy of the model with Gradient Boost Classifier is 86%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165874" y="1900142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78B831-07B8-8D17-3DFD-01DAE665AB98}"/>
              </a:ext>
            </a:extLst>
          </p:cNvPr>
          <p:cNvSpPr txBox="1"/>
          <p:nvPr/>
        </p:nvSpPr>
        <p:spPr>
          <a:xfrm flipH="1">
            <a:off x="8975459" y="3936868"/>
            <a:ext cx="64539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600" dirty="0"/>
              <a:t>Project objective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600" dirty="0"/>
              <a:t>Data Collection &amp; Preparation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600" dirty="0"/>
              <a:t>Model Selection &amp; Evaluation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600" dirty="0"/>
              <a:t>Feature Importance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860654" y="6480309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478303" y="6534762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8B7AAA-2890-74A7-0EBB-E7F64975683F}"/>
              </a:ext>
            </a:extLst>
          </p:cNvPr>
          <p:cNvSpPr txBox="1"/>
          <p:nvPr/>
        </p:nvSpPr>
        <p:spPr>
          <a:xfrm>
            <a:off x="13285481" y="5390307"/>
            <a:ext cx="135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+mj-lt"/>
              </a:rPr>
              <a:t>Churn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CA5453-FECA-4BA4-9AC8-0481653E447D}"/>
              </a:ext>
            </a:extLst>
          </p:cNvPr>
          <p:cNvSpPr txBox="1"/>
          <p:nvPr/>
        </p:nvSpPr>
        <p:spPr>
          <a:xfrm>
            <a:off x="7391400" y="4950395"/>
            <a:ext cx="2287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+mj-lt"/>
              </a:rPr>
              <a:t>Active Members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45AE8B-5979-ADD3-E259-4E6DF1E299EF}"/>
              </a:ext>
            </a:extLst>
          </p:cNvPr>
          <p:cNvSpPr txBox="1"/>
          <p:nvPr/>
        </p:nvSpPr>
        <p:spPr>
          <a:xfrm>
            <a:off x="2114411" y="5390307"/>
            <a:ext cx="2287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+mj-lt"/>
              </a:rPr>
              <a:t>Total Entry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2251D9-FFB9-9570-EA3B-ABF9CEAD4169}"/>
              </a:ext>
            </a:extLst>
          </p:cNvPr>
          <p:cNvSpPr txBox="1"/>
          <p:nvPr/>
        </p:nvSpPr>
        <p:spPr>
          <a:xfrm>
            <a:off x="7391400" y="3605147"/>
            <a:ext cx="2287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5151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8D08C6-9C41-96A8-E695-BC2F78568131}"/>
              </a:ext>
            </a:extLst>
          </p:cNvPr>
          <p:cNvSpPr txBox="1"/>
          <p:nvPr/>
        </p:nvSpPr>
        <p:spPr>
          <a:xfrm>
            <a:off x="2114411" y="3605148"/>
            <a:ext cx="2287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10000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239735-D5F3-C0EF-DE0D-32BBB1328659}"/>
              </a:ext>
            </a:extLst>
          </p:cNvPr>
          <p:cNvSpPr txBox="1"/>
          <p:nvPr/>
        </p:nvSpPr>
        <p:spPr>
          <a:xfrm>
            <a:off x="12762200" y="3571809"/>
            <a:ext cx="2287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2037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3451B88B-023A-1ECB-4660-78F98602B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00" y="1407537"/>
            <a:ext cx="9829800" cy="698736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2691211-65BF-A256-404F-0C5991C18EA3}"/>
              </a:ext>
            </a:extLst>
          </p:cNvPr>
          <p:cNvSpPr txBox="1"/>
          <p:nvPr/>
        </p:nvSpPr>
        <p:spPr>
          <a:xfrm>
            <a:off x="13561072" y="4301053"/>
            <a:ext cx="2287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Correlation Matrix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DEFE3017-0883-9206-46BB-4E3B88886B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89" y="2249218"/>
            <a:ext cx="5233518" cy="43285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FFB0AC8-6484-EFA3-EC83-4C16892A48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61" y="2253029"/>
            <a:ext cx="5524979" cy="432091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77F9347-497B-C22C-AD01-1826F97537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1652" y="2249218"/>
            <a:ext cx="5162060" cy="424470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129934C-47FC-4ABC-A7C2-72D4B07DC285}"/>
              </a:ext>
            </a:extLst>
          </p:cNvPr>
          <p:cNvSpPr txBox="1"/>
          <p:nvPr/>
        </p:nvSpPr>
        <p:spPr>
          <a:xfrm>
            <a:off x="6102839" y="1310730"/>
            <a:ext cx="7153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Distribution of Salary, Age, Balance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AD7953-5B95-FC85-5C32-4AC397038FB7}"/>
              </a:ext>
            </a:extLst>
          </p:cNvPr>
          <p:cNvSpPr txBox="1"/>
          <p:nvPr/>
        </p:nvSpPr>
        <p:spPr>
          <a:xfrm>
            <a:off x="2824654" y="7084823"/>
            <a:ext cx="133297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The count of customer between the age of 30 &amp; 50 is higher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The No. of customer with balance between 100000 &amp; 150000 is higher.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906CD4BF-7067-E2A8-BFEC-51DCA9720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482" y="1498356"/>
            <a:ext cx="15318265" cy="574434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9DA7E6-9F04-B906-39B7-6ED1453BE223}"/>
              </a:ext>
            </a:extLst>
          </p:cNvPr>
          <p:cNvSpPr txBox="1"/>
          <p:nvPr/>
        </p:nvSpPr>
        <p:spPr>
          <a:xfrm>
            <a:off x="3380741" y="7357229"/>
            <a:ext cx="13329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Not much difference</a:t>
            </a:r>
          </a:p>
        </p:txBody>
      </p:sp>
    </p:spTree>
    <p:extLst>
      <p:ext uri="{BB962C8B-B14F-4D97-AF65-F5344CB8AC3E}">
        <p14:creationId xmlns:p14="http://schemas.microsoft.com/office/powerpoint/2010/main" val="57582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6443F900-54BE-80BF-476F-39B23A58A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482" y="1525753"/>
            <a:ext cx="15422506" cy="58257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9D0CD6A-3686-EC9A-2CDA-E79D0475DA2E}"/>
              </a:ext>
            </a:extLst>
          </p:cNvPr>
          <p:cNvSpPr txBox="1"/>
          <p:nvPr/>
        </p:nvSpPr>
        <p:spPr>
          <a:xfrm>
            <a:off x="3207998" y="7351476"/>
            <a:ext cx="13329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People around the age of 35 to 55 have churned</a:t>
            </a:r>
          </a:p>
        </p:txBody>
      </p:sp>
    </p:spTree>
    <p:extLst>
      <p:ext uri="{BB962C8B-B14F-4D97-AF65-F5344CB8AC3E}">
        <p14:creationId xmlns:p14="http://schemas.microsoft.com/office/powerpoint/2010/main" val="223407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2D2F47CF-B5A4-A3CD-F1AB-95BF10E41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482" y="1368735"/>
            <a:ext cx="15194069" cy="573477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FB036D-6776-1F0A-1E12-60C59D8CB987}"/>
              </a:ext>
            </a:extLst>
          </p:cNvPr>
          <p:cNvSpPr txBox="1"/>
          <p:nvPr/>
        </p:nvSpPr>
        <p:spPr>
          <a:xfrm>
            <a:off x="3294830" y="7354142"/>
            <a:ext cx="13329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Not much difference</a:t>
            </a:r>
          </a:p>
        </p:txBody>
      </p:sp>
    </p:spTree>
    <p:extLst>
      <p:ext uri="{BB962C8B-B14F-4D97-AF65-F5344CB8AC3E}">
        <p14:creationId xmlns:p14="http://schemas.microsoft.com/office/powerpoint/2010/main" val="424895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3A40DDE4-FE70-2D5D-48FC-6275ED771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482" y="1413812"/>
            <a:ext cx="15206362" cy="574434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6277B15-09DB-4895-2C2A-C6ADE5B8887E}"/>
              </a:ext>
            </a:extLst>
          </p:cNvPr>
          <p:cNvSpPr txBox="1"/>
          <p:nvPr/>
        </p:nvSpPr>
        <p:spPr>
          <a:xfrm>
            <a:off x="3324790" y="7381468"/>
            <a:ext cx="13329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Customer with higher amount of balance have churned more</a:t>
            </a:r>
          </a:p>
        </p:txBody>
      </p:sp>
    </p:spTree>
    <p:extLst>
      <p:ext uri="{BB962C8B-B14F-4D97-AF65-F5344CB8AC3E}">
        <p14:creationId xmlns:p14="http://schemas.microsoft.com/office/powerpoint/2010/main" val="2787280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211</Words>
  <Application>Microsoft Office PowerPoint</Application>
  <PresentationFormat>Custom</PresentationFormat>
  <Paragraphs>74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Graphik Regular</vt:lpstr>
      <vt:lpstr>Calibri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Ashish Barai</cp:lastModifiedBy>
  <cp:revision>24</cp:revision>
  <dcterms:created xsi:type="dcterms:W3CDTF">2006-08-16T00:00:00Z</dcterms:created>
  <dcterms:modified xsi:type="dcterms:W3CDTF">2023-10-09T18:06:21Z</dcterms:modified>
  <dc:identifier>DAEhDyfaYKE</dc:identifier>
</cp:coreProperties>
</file>