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8" r:id="rId11"/>
    <p:sldId id="267" r:id="rId12"/>
    <p:sldId id="266" r:id="rId13"/>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lear Sans Regular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92233" autoAdjust="0"/>
  </p:normalViewPr>
  <p:slideViewPr>
    <p:cSldViewPr>
      <p:cViewPr varScale="1">
        <p:scale>
          <a:sx n="54" d="100"/>
          <a:sy n="54" d="100"/>
        </p:scale>
        <p:origin x="8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a:t>
            </a:r>
          </a:p>
          <a:p>
            <a:pPr algn="ctr">
              <a:lnSpc>
                <a:spcPts val="11059"/>
              </a:lnSpc>
            </a:pPr>
            <a:r>
              <a:rPr lang="en-US" sz="10533" spc="-105" dirty="0">
                <a:solidFill>
                  <a:srgbClr val="FFFFFF"/>
                </a:solidFill>
                <a:latin typeface="Graphik Regular" panose="020B0503030202060203" pitchFamily="34" charset="0"/>
              </a:rPr>
              <a:t>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0B2CAB-D0D3-613A-56D1-E4EB12926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714500"/>
            <a:ext cx="11353800" cy="6713386"/>
          </a:xfrm>
          <a:prstGeom prst="rect">
            <a:avLst/>
          </a:prstGeom>
        </p:spPr>
      </p:pic>
    </p:spTree>
    <p:extLst>
      <p:ext uri="{BB962C8B-B14F-4D97-AF65-F5344CB8AC3E}">
        <p14:creationId xmlns:p14="http://schemas.microsoft.com/office/powerpoint/2010/main" val="4154498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97BE2D-E200-E2E2-6419-81A09B7E5941}"/>
              </a:ext>
            </a:extLst>
          </p:cNvPr>
          <p:cNvSpPr txBox="1"/>
          <p:nvPr/>
        </p:nvSpPr>
        <p:spPr>
          <a:xfrm>
            <a:off x="304800" y="4321372"/>
            <a:ext cx="5486400" cy="1200329"/>
          </a:xfrm>
          <a:prstGeom prst="rect">
            <a:avLst/>
          </a:prstGeom>
          <a:noFill/>
        </p:spPr>
        <p:txBody>
          <a:bodyPr wrap="square" rtlCol="0">
            <a:spAutoFit/>
          </a:bodyPr>
          <a:lstStyle/>
          <a:p>
            <a:r>
              <a:rPr lang="en-US" sz="7200" dirty="0">
                <a:solidFill>
                  <a:schemeClr val="tx2">
                    <a:lumMod val="50000"/>
                  </a:schemeClr>
                </a:solidFill>
              </a:rPr>
              <a:t>Summary</a:t>
            </a:r>
            <a:endParaRPr lang="en-IN" sz="7200" dirty="0">
              <a:solidFill>
                <a:schemeClr val="tx2">
                  <a:lumMod val="50000"/>
                </a:schemeClr>
              </a:solidFill>
            </a:endParaRPr>
          </a:p>
        </p:txBody>
      </p:sp>
      <p:sp>
        <p:nvSpPr>
          <p:cNvPr id="4" name="TextBox 3">
            <a:extLst>
              <a:ext uri="{FF2B5EF4-FFF2-40B4-BE49-F238E27FC236}">
                <a16:creationId xmlns:a16="http://schemas.microsoft.com/office/drawing/2014/main" id="{1B5FF270-9241-F7DB-A3B1-89983144C732}"/>
              </a:ext>
            </a:extLst>
          </p:cNvPr>
          <p:cNvSpPr txBox="1"/>
          <p:nvPr/>
        </p:nvSpPr>
        <p:spPr>
          <a:xfrm>
            <a:off x="5562600" y="1920714"/>
            <a:ext cx="10515600" cy="6001643"/>
          </a:xfrm>
          <a:prstGeom prst="rect">
            <a:avLst/>
          </a:prstGeom>
          <a:noFill/>
        </p:spPr>
        <p:txBody>
          <a:bodyPr wrap="square" rtlCol="0">
            <a:spAutoFit/>
          </a:bodyPr>
          <a:lstStyle/>
          <a:p>
            <a:r>
              <a:rPr lang="en-US" sz="2400" dirty="0">
                <a:solidFill>
                  <a:schemeClr val="accent6">
                    <a:lumMod val="50000"/>
                  </a:schemeClr>
                </a:solidFill>
              </a:rPr>
              <a:t>ANALYSIS</a:t>
            </a:r>
          </a:p>
          <a:p>
            <a:r>
              <a:rPr lang="en-US" sz="2400" dirty="0"/>
              <a:t>Animals &amp; Science are the two most popular categories of content, showing that </a:t>
            </a:r>
          </a:p>
          <a:p>
            <a:r>
              <a:rPr lang="en-US" sz="2400" dirty="0"/>
              <a:t>People enjoy ‘real-life’ and ‘factual’ content the most.</a:t>
            </a:r>
          </a:p>
          <a:p>
            <a:endParaRPr lang="en-US" sz="2400" dirty="0"/>
          </a:p>
          <a:p>
            <a:r>
              <a:rPr lang="en-US" sz="2400" dirty="0">
                <a:solidFill>
                  <a:schemeClr val="accent6">
                    <a:lumMod val="50000"/>
                  </a:schemeClr>
                </a:solidFill>
              </a:rPr>
              <a:t>INSIGHT</a:t>
            </a:r>
          </a:p>
          <a:p>
            <a:r>
              <a:rPr lang="en-US" sz="2400" dirty="0"/>
              <a:t>Food is a common theme with the top 5 categories with ‘</a:t>
            </a:r>
            <a:r>
              <a:rPr lang="en-US" sz="2400" dirty="0" err="1"/>
              <a:t>Heathly</a:t>
            </a:r>
            <a:r>
              <a:rPr lang="en-US" sz="2400" dirty="0"/>
              <a:t>-eating’ and science ranking the highest. This may give an indication to the audience within user base.  Photo tops the content type And most of the people have positive sentiment. You could use this insight to create a campaign and work with healthy eating brands to boost user engagement.</a:t>
            </a:r>
          </a:p>
          <a:p>
            <a:endParaRPr lang="en-US" sz="2400" dirty="0"/>
          </a:p>
          <a:p>
            <a:r>
              <a:rPr lang="en-US" sz="2400" dirty="0">
                <a:solidFill>
                  <a:schemeClr val="accent6">
                    <a:lumMod val="50000"/>
                  </a:schemeClr>
                </a:solidFill>
              </a:rPr>
              <a:t>NEXT STEP</a:t>
            </a:r>
          </a:p>
          <a:p>
            <a:r>
              <a:rPr lang="en-US" sz="2400" dirty="0"/>
              <a:t>This ad-hoc analysis is insightful, but its time to take this analysis into scale production for real-time understanding of your business. We can show you how to do this.</a:t>
            </a:r>
          </a:p>
          <a:p>
            <a:endParaRPr lang="en-US" sz="2400" dirty="0"/>
          </a:p>
        </p:txBody>
      </p:sp>
    </p:spTree>
    <p:extLst>
      <p:ext uri="{BB962C8B-B14F-4D97-AF65-F5344CB8AC3E}">
        <p14:creationId xmlns:p14="http://schemas.microsoft.com/office/powerpoint/2010/main" val="2066427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chemeClr val="tx2">
                      <a:lumMod val="50000"/>
                    </a:schemeClr>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5" name="TextBox 34">
            <a:extLst>
              <a:ext uri="{FF2B5EF4-FFF2-40B4-BE49-F238E27FC236}">
                <a16:creationId xmlns:a16="http://schemas.microsoft.com/office/drawing/2014/main" id="{AB83B21D-DEEC-56E9-EB60-037346E5698C}"/>
              </a:ext>
            </a:extLst>
          </p:cNvPr>
          <p:cNvSpPr txBox="1"/>
          <p:nvPr/>
        </p:nvSpPr>
        <p:spPr>
          <a:xfrm>
            <a:off x="7450986" y="3935700"/>
            <a:ext cx="8017614" cy="3416320"/>
          </a:xfrm>
          <a:prstGeom prst="rect">
            <a:avLst/>
          </a:prstGeom>
          <a:noFill/>
        </p:spPr>
        <p:txBody>
          <a:bodyPr wrap="square" rtlCol="0">
            <a:spAutoFit/>
          </a:bodyPr>
          <a:lstStyle/>
          <a:p>
            <a:endParaRPr lang="en-US" sz="2400" dirty="0">
              <a:solidFill>
                <a:schemeClr val="bg1"/>
              </a:solidFill>
            </a:endParaRPr>
          </a:p>
          <a:p>
            <a:r>
              <a:rPr lang="en-US" sz="2400" dirty="0">
                <a:solidFill>
                  <a:schemeClr val="bg1"/>
                </a:solidFill>
              </a:rPr>
              <a:t>   Social Buzz is a fast Growing tech unicorn </a:t>
            </a:r>
          </a:p>
          <a:p>
            <a:r>
              <a:rPr lang="en-US" sz="2400" dirty="0">
                <a:solidFill>
                  <a:schemeClr val="bg1"/>
                </a:solidFill>
              </a:rPr>
              <a:t>   needs to adapt quickly to it’s global scale.</a:t>
            </a:r>
          </a:p>
          <a:p>
            <a:r>
              <a:rPr lang="en-IN" sz="2400" dirty="0">
                <a:solidFill>
                  <a:schemeClr val="bg1"/>
                </a:solidFill>
              </a:rPr>
              <a:t>   </a:t>
            </a:r>
            <a:r>
              <a:rPr lang="en-IN" sz="2400" dirty="0" err="1">
                <a:solidFill>
                  <a:schemeClr val="bg1"/>
                </a:solidFill>
              </a:rPr>
              <a:t>accenture</a:t>
            </a:r>
            <a:r>
              <a:rPr lang="en-IN" sz="2400" dirty="0">
                <a:solidFill>
                  <a:schemeClr val="bg1"/>
                </a:solidFill>
              </a:rPr>
              <a:t> has begun a 3 month POC focusing  these task:-</a:t>
            </a:r>
          </a:p>
          <a:p>
            <a:endParaRPr lang="en-IN" sz="2400" dirty="0">
              <a:solidFill>
                <a:schemeClr val="bg1"/>
              </a:solidFill>
            </a:endParaRPr>
          </a:p>
          <a:p>
            <a:pPr marL="342900" indent="-342900">
              <a:buFont typeface="Arial" panose="020B0604020202020204" pitchFamily="34" charset="0"/>
              <a:buChar char="•"/>
            </a:pPr>
            <a:r>
              <a:rPr lang="en-IN" sz="2400" dirty="0">
                <a:solidFill>
                  <a:schemeClr val="bg1"/>
                </a:solidFill>
              </a:rPr>
              <a:t>An audit of social buzz’s big data Practice</a:t>
            </a:r>
          </a:p>
          <a:p>
            <a:pPr marL="342900" indent="-342900">
              <a:buFont typeface="Arial" panose="020B0604020202020204" pitchFamily="34" charset="0"/>
              <a:buChar char="•"/>
            </a:pPr>
            <a:r>
              <a:rPr lang="en-IN" sz="2400" dirty="0">
                <a:solidFill>
                  <a:schemeClr val="bg1"/>
                </a:solidFill>
              </a:rPr>
              <a:t>Recommendation for a successful IPO</a:t>
            </a:r>
          </a:p>
          <a:p>
            <a:pPr marL="342900" indent="-342900">
              <a:buFont typeface="Arial" panose="020B0604020202020204" pitchFamily="34" charset="0"/>
              <a:buChar char="•"/>
            </a:pPr>
            <a:r>
              <a:rPr lang="en-IN" sz="2400" dirty="0" err="1">
                <a:solidFill>
                  <a:schemeClr val="bg1"/>
                </a:solidFill>
              </a:rPr>
              <a:t>Aanalysis</a:t>
            </a:r>
            <a:r>
              <a:rPr lang="en-IN" sz="2400" dirty="0">
                <a:solidFill>
                  <a:schemeClr val="bg1"/>
                </a:solidFill>
              </a:rPr>
              <a:t> to find Social Buzz’s top 5 popular </a:t>
            </a:r>
            <a:r>
              <a:rPr lang="en-IN" sz="2400" dirty="0" err="1">
                <a:solidFill>
                  <a:schemeClr val="bg1"/>
                </a:solidFill>
              </a:rPr>
              <a:t>categorie</a:t>
            </a:r>
            <a:r>
              <a:rPr lang="en-IN" sz="2400" dirty="0">
                <a:solidFill>
                  <a:schemeClr val="bg1"/>
                </a:solidFill>
              </a:rPr>
              <a:t> of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chemeClr val="tx2">
                    <a:lumMod val="50000"/>
                  </a:schemeClr>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824A5D49-DBE0-CD61-81E6-CEE08BB24985}"/>
              </a:ext>
            </a:extLst>
          </p:cNvPr>
          <p:cNvSpPr txBox="1"/>
          <p:nvPr/>
        </p:nvSpPr>
        <p:spPr>
          <a:xfrm>
            <a:off x="2590800" y="3415070"/>
            <a:ext cx="8641081" cy="3231654"/>
          </a:xfrm>
          <a:prstGeom prst="rect">
            <a:avLst/>
          </a:prstGeom>
          <a:noFill/>
        </p:spPr>
        <p:txBody>
          <a:bodyPr wrap="square" rtlCol="0">
            <a:spAutoFit/>
          </a:bodyPr>
          <a:lstStyle/>
          <a:p>
            <a:pPr algn="ctr"/>
            <a:endParaRPr lang="en-AU" sz="2400" dirty="0">
              <a:solidFill>
                <a:schemeClr val="bg2">
                  <a:lumMod val="10000"/>
                </a:schemeClr>
              </a:solidFill>
            </a:endParaRPr>
          </a:p>
          <a:p>
            <a:pPr algn="ctr"/>
            <a:endParaRPr lang="en-AU" sz="2400" dirty="0">
              <a:solidFill>
                <a:schemeClr val="bg2">
                  <a:lumMod val="10000"/>
                </a:schemeClr>
              </a:solidFill>
            </a:endParaRPr>
          </a:p>
          <a:p>
            <a:r>
              <a:rPr lang="en-AU" sz="2400" dirty="0">
                <a:solidFill>
                  <a:schemeClr val="bg2">
                    <a:lumMod val="10000"/>
                  </a:schemeClr>
                </a:solidFill>
              </a:rPr>
              <a:t>                            </a:t>
            </a:r>
            <a:r>
              <a:rPr lang="en-AU" sz="2800" dirty="0">
                <a:solidFill>
                  <a:schemeClr val="bg2">
                    <a:lumMod val="10000"/>
                  </a:schemeClr>
                </a:solidFill>
              </a:rPr>
              <a:t>Over 100000 posts per day</a:t>
            </a:r>
          </a:p>
          <a:p>
            <a:r>
              <a:rPr lang="en-AU" sz="2800" dirty="0">
                <a:solidFill>
                  <a:schemeClr val="bg2">
                    <a:lumMod val="10000"/>
                  </a:schemeClr>
                </a:solidFill>
              </a:rPr>
              <a:t>                        36500000 pieces of content per year!</a:t>
            </a:r>
          </a:p>
          <a:p>
            <a:endParaRPr lang="en-AU" sz="2800" dirty="0">
              <a:solidFill>
                <a:schemeClr val="bg2">
                  <a:lumMod val="10000"/>
                </a:schemeClr>
              </a:solidFill>
            </a:endParaRPr>
          </a:p>
          <a:p>
            <a:r>
              <a:rPr lang="en-AU" sz="2400" dirty="0">
                <a:solidFill>
                  <a:schemeClr val="bg2">
                    <a:lumMod val="10000"/>
                  </a:schemeClr>
                </a:solidFill>
              </a:rPr>
              <a:t>		     But how to capitalize on it when there is so much?</a:t>
            </a:r>
            <a:br>
              <a:rPr lang="en-AU" sz="2400" dirty="0">
                <a:solidFill>
                  <a:schemeClr val="bg2">
                    <a:lumMod val="10000"/>
                  </a:schemeClr>
                </a:solidFill>
              </a:rPr>
            </a:br>
            <a:r>
              <a:rPr lang="en-AU" sz="2400" dirty="0">
                <a:solidFill>
                  <a:schemeClr val="bg2">
                    <a:lumMod val="10000"/>
                  </a:schemeClr>
                </a:solidFill>
              </a:rPr>
              <a:t>		      Analysis to find Social Buzz’s top 5 most popular </a:t>
            </a:r>
          </a:p>
          <a:p>
            <a:r>
              <a:rPr lang="en-AU" sz="2400" dirty="0">
                <a:solidFill>
                  <a:schemeClr val="bg2">
                    <a:lumMod val="10000"/>
                  </a:schemeClr>
                </a:solidFill>
              </a:rPr>
              <a:t>		      categories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5"/>
          <p:cNvSpPr/>
          <p:nvPr/>
        </p:nvSpPr>
        <p:spPr>
          <a:xfrm>
            <a:off x="2110745" y="1825527"/>
            <a:ext cx="6750815" cy="6635945"/>
          </a:xfrm>
          <a:prstGeom prst="rect">
            <a:avLst/>
          </a:prstGeom>
          <a:solidFill>
            <a:srgbClr val="FFFFFF"/>
          </a:solidFill>
        </p:spPr>
        <p:txBody>
          <a:bodyPr/>
          <a:lstStyle/>
          <a:p>
            <a:endParaRPr lang="en-IN"/>
          </a:p>
        </p:txBody>
      </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chemeClr val="tx2">
                    <a:lumMod val="50000"/>
                  </a:schemeClr>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6A32094D-6C11-7893-79BE-8130941730EE}"/>
              </a:ext>
            </a:extLst>
          </p:cNvPr>
          <p:cNvSpPr txBox="1"/>
          <p:nvPr/>
        </p:nvSpPr>
        <p:spPr>
          <a:xfrm>
            <a:off x="13981007" y="1454169"/>
            <a:ext cx="3613908" cy="1077218"/>
          </a:xfrm>
          <a:prstGeom prst="rect">
            <a:avLst/>
          </a:prstGeom>
          <a:noFill/>
        </p:spPr>
        <p:txBody>
          <a:bodyPr wrap="square" rtlCol="0">
            <a:spAutoFit/>
          </a:bodyPr>
          <a:lstStyle/>
          <a:p>
            <a:pPr algn="ctr"/>
            <a:r>
              <a:rPr lang="en-US" sz="3200" dirty="0"/>
              <a:t>Ashish Barai</a:t>
            </a:r>
          </a:p>
          <a:p>
            <a:pPr algn="ctr"/>
            <a:r>
              <a:rPr lang="en-US" sz="3200" dirty="0"/>
              <a:t>Data Analyst</a:t>
            </a:r>
            <a:endParaRPr lang="en-IN" sz="3200" dirty="0"/>
          </a:p>
        </p:txBody>
      </p:sp>
      <p:sp>
        <p:nvSpPr>
          <p:cNvPr id="34" name="TextBox 33">
            <a:extLst>
              <a:ext uri="{FF2B5EF4-FFF2-40B4-BE49-F238E27FC236}">
                <a16:creationId xmlns:a16="http://schemas.microsoft.com/office/drawing/2014/main" id="{682E94DD-1973-FD27-F0F8-1AF1BA82BED2}"/>
              </a:ext>
            </a:extLst>
          </p:cNvPr>
          <p:cNvSpPr txBox="1"/>
          <p:nvPr/>
        </p:nvSpPr>
        <p:spPr>
          <a:xfrm>
            <a:off x="14293092" y="4686300"/>
            <a:ext cx="3232908" cy="1077218"/>
          </a:xfrm>
          <a:prstGeom prst="rect">
            <a:avLst/>
          </a:prstGeom>
          <a:noFill/>
        </p:spPr>
        <p:txBody>
          <a:bodyPr wrap="square" rtlCol="0">
            <a:spAutoFit/>
          </a:bodyPr>
          <a:lstStyle/>
          <a:p>
            <a:pPr algn="ctr"/>
            <a:r>
              <a:rPr lang="en-US" sz="3200" dirty="0"/>
              <a:t>Marcus </a:t>
            </a:r>
            <a:r>
              <a:rPr lang="en-US" sz="3200" dirty="0" err="1"/>
              <a:t>Rompton</a:t>
            </a:r>
            <a:br>
              <a:rPr lang="en-US" sz="3200" dirty="0"/>
            </a:br>
            <a:r>
              <a:rPr lang="en-US" sz="3200" dirty="0"/>
              <a:t>Senior Principle</a:t>
            </a:r>
            <a:endParaRPr lang="en-IN" sz="3200" dirty="0"/>
          </a:p>
        </p:txBody>
      </p:sp>
      <p:sp>
        <p:nvSpPr>
          <p:cNvPr id="35" name="TextBox 34">
            <a:extLst>
              <a:ext uri="{FF2B5EF4-FFF2-40B4-BE49-F238E27FC236}">
                <a16:creationId xmlns:a16="http://schemas.microsoft.com/office/drawing/2014/main" id="{8BFEB94E-17B2-8063-ADBD-3083F06F9F96}"/>
              </a:ext>
            </a:extLst>
          </p:cNvPr>
          <p:cNvSpPr txBox="1"/>
          <p:nvPr/>
        </p:nvSpPr>
        <p:spPr>
          <a:xfrm>
            <a:off x="13981007" y="7658100"/>
            <a:ext cx="4306993" cy="1077218"/>
          </a:xfrm>
          <a:prstGeom prst="rect">
            <a:avLst/>
          </a:prstGeom>
          <a:noFill/>
        </p:spPr>
        <p:txBody>
          <a:bodyPr wrap="square" rtlCol="0">
            <a:spAutoFit/>
          </a:bodyPr>
          <a:lstStyle/>
          <a:p>
            <a:pPr algn="ctr"/>
            <a:r>
              <a:rPr lang="en-US" sz="3200" dirty="0"/>
              <a:t>Andrew Fleming</a:t>
            </a:r>
          </a:p>
          <a:p>
            <a:pPr algn="ctr"/>
            <a:r>
              <a:rPr lang="en-US" sz="3200" dirty="0"/>
              <a:t>Chief Technical Architect</a:t>
            </a:r>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02308794-2DCE-9D41-4578-C2435C4FD680}"/>
              </a:ext>
            </a:extLst>
          </p:cNvPr>
          <p:cNvSpPr txBox="1"/>
          <p:nvPr/>
        </p:nvSpPr>
        <p:spPr>
          <a:xfrm>
            <a:off x="4709160" y="1385734"/>
            <a:ext cx="3167185" cy="461665"/>
          </a:xfrm>
          <a:prstGeom prst="rect">
            <a:avLst/>
          </a:prstGeom>
          <a:noFill/>
        </p:spPr>
        <p:txBody>
          <a:bodyPr wrap="square" rtlCol="0">
            <a:spAutoFit/>
          </a:bodyPr>
          <a:lstStyle/>
          <a:p>
            <a:r>
              <a:rPr lang="en-US" sz="2400" dirty="0">
                <a:solidFill>
                  <a:schemeClr val="bg1"/>
                </a:solidFill>
              </a:rPr>
              <a:t>Data Understanding</a:t>
            </a:r>
            <a:endParaRPr lang="en-IN" sz="2400" dirty="0">
              <a:solidFill>
                <a:schemeClr val="bg1"/>
              </a:solidFill>
            </a:endParaRPr>
          </a:p>
        </p:txBody>
      </p:sp>
      <p:sp>
        <p:nvSpPr>
          <p:cNvPr id="40" name="TextBox 39">
            <a:extLst>
              <a:ext uri="{FF2B5EF4-FFF2-40B4-BE49-F238E27FC236}">
                <a16:creationId xmlns:a16="http://schemas.microsoft.com/office/drawing/2014/main" id="{70340446-0DA8-E7CC-86EC-4BC55EC58776}"/>
              </a:ext>
            </a:extLst>
          </p:cNvPr>
          <p:cNvSpPr txBox="1"/>
          <p:nvPr/>
        </p:nvSpPr>
        <p:spPr>
          <a:xfrm>
            <a:off x="6644895" y="3086050"/>
            <a:ext cx="2958434" cy="461665"/>
          </a:xfrm>
          <a:prstGeom prst="rect">
            <a:avLst/>
          </a:prstGeom>
          <a:noFill/>
        </p:spPr>
        <p:txBody>
          <a:bodyPr wrap="square" rtlCol="0">
            <a:spAutoFit/>
          </a:bodyPr>
          <a:lstStyle/>
          <a:p>
            <a:r>
              <a:rPr lang="en-US" sz="2400" dirty="0">
                <a:solidFill>
                  <a:schemeClr val="bg1"/>
                </a:solidFill>
              </a:rPr>
              <a:t>Data Cleaning</a:t>
            </a:r>
            <a:endParaRPr lang="en-IN" sz="2400" dirty="0">
              <a:solidFill>
                <a:schemeClr val="bg1"/>
              </a:solidFill>
            </a:endParaRPr>
          </a:p>
        </p:txBody>
      </p:sp>
      <p:sp>
        <p:nvSpPr>
          <p:cNvPr id="42" name="TextBox 41">
            <a:extLst>
              <a:ext uri="{FF2B5EF4-FFF2-40B4-BE49-F238E27FC236}">
                <a16:creationId xmlns:a16="http://schemas.microsoft.com/office/drawing/2014/main" id="{2BBF2B99-B535-5BC1-32C6-CBE92C9FB1FE}"/>
              </a:ext>
            </a:extLst>
          </p:cNvPr>
          <p:cNvSpPr txBox="1"/>
          <p:nvPr/>
        </p:nvSpPr>
        <p:spPr>
          <a:xfrm>
            <a:off x="8504361" y="4761103"/>
            <a:ext cx="3459481" cy="461665"/>
          </a:xfrm>
          <a:prstGeom prst="rect">
            <a:avLst/>
          </a:prstGeom>
          <a:noFill/>
        </p:spPr>
        <p:txBody>
          <a:bodyPr wrap="square" rtlCol="0">
            <a:spAutoFit/>
          </a:bodyPr>
          <a:lstStyle/>
          <a:p>
            <a:r>
              <a:rPr lang="en-US" sz="2400" dirty="0">
                <a:solidFill>
                  <a:schemeClr val="bg1"/>
                </a:solidFill>
              </a:rPr>
              <a:t>Data Modeling</a:t>
            </a:r>
            <a:endParaRPr lang="en-IN" sz="2400" dirty="0">
              <a:solidFill>
                <a:schemeClr val="bg1"/>
              </a:solidFill>
            </a:endParaRPr>
          </a:p>
        </p:txBody>
      </p:sp>
      <p:sp>
        <p:nvSpPr>
          <p:cNvPr id="43" name="TextBox 42">
            <a:extLst>
              <a:ext uri="{FF2B5EF4-FFF2-40B4-BE49-F238E27FC236}">
                <a16:creationId xmlns:a16="http://schemas.microsoft.com/office/drawing/2014/main" id="{D9AD2408-D00F-07FE-2BE6-5E793D120B3B}"/>
              </a:ext>
            </a:extLst>
          </p:cNvPr>
          <p:cNvSpPr txBox="1"/>
          <p:nvPr/>
        </p:nvSpPr>
        <p:spPr>
          <a:xfrm>
            <a:off x="10210800" y="6457648"/>
            <a:ext cx="3786699" cy="461665"/>
          </a:xfrm>
          <a:prstGeom prst="rect">
            <a:avLst/>
          </a:prstGeom>
          <a:noFill/>
        </p:spPr>
        <p:txBody>
          <a:bodyPr wrap="square" rtlCol="0">
            <a:spAutoFit/>
          </a:bodyPr>
          <a:lstStyle/>
          <a:p>
            <a:r>
              <a:rPr lang="en-US" sz="2400" dirty="0">
                <a:solidFill>
                  <a:schemeClr val="bg1"/>
                </a:solidFill>
              </a:rPr>
              <a:t>Data Analysis</a:t>
            </a:r>
            <a:endParaRPr lang="en-IN" sz="2400" dirty="0">
              <a:solidFill>
                <a:schemeClr val="bg1"/>
              </a:solidFill>
            </a:endParaRPr>
          </a:p>
        </p:txBody>
      </p:sp>
      <p:sp>
        <p:nvSpPr>
          <p:cNvPr id="44" name="TextBox 43">
            <a:extLst>
              <a:ext uri="{FF2B5EF4-FFF2-40B4-BE49-F238E27FC236}">
                <a16:creationId xmlns:a16="http://schemas.microsoft.com/office/drawing/2014/main" id="{E902F1C9-0365-85F7-2ABA-C4208D2AAC74}"/>
              </a:ext>
            </a:extLst>
          </p:cNvPr>
          <p:cNvSpPr txBox="1"/>
          <p:nvPr/>
        </p:nvSpPr>
        <p:spPr>
          <a:xfrm>
            <a:off x="11902440" y="8115300"/>
            <a:ext cx="4099560" cy="461665"/>
          </a:xfrm>
          <a:prstGeom prst="rect">
            <a:avLst/>
          </a:prstGeom>
          <a:noFill/>
        </p:spPr>
        <p:txBody>
          <a:bodyPr wrap="square" rtlCol="0">
            <a:spAutoFit/>
          </a:bodyPr>
          <a:lstStyle/>
          <a:p>
            <a:r>
              <a:rPr lang="en-US" sz="2400" dirty="0">
                <a:solidFill>
                  <a:schemeClr val="bg1"/>
                </a:solidFill>
              </a:rPr>
              <a:t>Uncover Insights</a:t>
            </a:r>
            <a:endParaRPr lang="en-IN" sz="24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chemeClr val="tx2">
                    <a:lumMod val="50000"/>
                  </a:schemeClr>
                </a:solidFill>
                <a:latin typeface="Graphik Regular" panose="020B0503030202060203" pitchFamily="34" charset="0"/>
              </a:rPr>
              <a:t>Insights</a:t>
            </a:r>
          </a:p>
        </p:txBody>
      </p:sp>
      <p:sp>
        <p:nvSpPr>
          <p:cNvPr id="2" name="TextBox 1">
            <a:extLst>
              <a:ext uri="{FF2B5EF4-FFF2-40B4-BE49-F238E27FC236}">
                <a16:creationId xmlns:a16="http://schemas.microsoft.com/office/drawing/2014/main" id="{0BB6F8C0-8A43-6669-7B82-A5D410083941}"/>
              </a:ext>
            </a:extLst>
          </p:cNvPr>
          <p:cNvSpPr txBox="1"/>
          <p:nvPr/>
        </p:nvSpPr>
        <p:spPr>
          <a:xfrm>
            <a:off x="6553200" y="4672280"/>
            <a:ext cx="4953000" cy="1938992"/>
          </a:xfrm>
          <a:prstGeom prst="rect">
            <a:avLst/>
          </a:prstGeom>
          <a:noFill/>
        </p:spPr>
        <p:txBody>
          <a:bodyPr wrap="square" rtlCol="0" anchor="ctr">
            <a:spAutoFit/>
          </a:bodyPr>
          <a:lstStyle/>
          <a:p>
            <a:pPr algn="ctr"/>
            <a:r>
              <a:rPr lang="en-US" sz="4000" dirty="0">
                <a:solidFill>
                  <a:schemeClr val="accent6">
                    <a:lumMod val="50000"/>
                  </a:schemeClr>
                </a:solidFill>
              </a:rPr>
              <a:t>1897</a:t>
            </a:r>
          </a:p>
          <a:p>
            <a:pPr algn="ctr"/>
            <a:r>
              <a:rPr lang="en-US" sz="4000" dirty="0"/>
              <a:t>Reaction to ‘Animal’</a:t>
            </a:r>
          </a:p>
          <a:p>
            <a:pPr algn="ctr"/>
            <a:r>
              <a:rPr lang="en-US" sz="4000" dirty="0"/>
              <a:t>post</a:t>
            </a:r>
            <a:endParaRPr lang="en-IN" sz="4000" dirty="0"/>
          </a:p>
        </p:txBody>
      </p:sp>
      <p:sp>
        <p:nvSpPr>
          <p:cNvPr id="4" name="TextBox 3">
            <a:extLst>
              <a:ext uri="{FF2B5EF4-FFF2-40B4-BE49-F238E27FC236}">
                <a16:creationId xmlns:a16="http://schemas.microsoft.com/office/drawing/2014/main" id="{375476D1-C99F-BA51-363F-9CD3D1F104D5}"/>
              </a:ext>
            </a:extLst>
          </p:cNvPr>
          <p:cNvSpPr txBox="1"/>
          <p:nvPr/>
        </p:nvSpPr>
        <p:spPr>
          <a:xfrm>
            <a:off x="883279" y="4634180"/>
            <a:ext cx="4953000" cy="1323439"/>
          </a:xfrm>
          <a:prstGeom prst="rect">
            <a:avLst/>
          </a:prstGeom>
          <a:noFill/>
        </p:spPr>
        <p:txBody>
          <a:bodyPr wrap="square" rtlCol="0" anchor="ctr">
            <a:spAutoFit/>
          </a:bodyPr>
          <a:lstStyle/>
          <a:p>
            <a:pPr algn="ctr"/>
            <a:r>
              <a:rPr lang="en-US" sz="4000" dirty="0">
                <a:solidFill>
                  <a:schemeClr val="accent6">
                    <a:lumMod val="50000"/>
                  </a:schemeClr>
                </a:solidFill>
              </a:rPr>
              <a:t>16</a:t>
            </a:r>
          </a:p>
          <a:p>
            <a:pPr algn="ctr"/>
            <a:r>
              <a:rPr lang="en-US" sz="4000" dirty="0"/>
              <a:t>Unique Categories</a:t>
            </a:r>
            <a:endParaRPr lang="en-IN" sz="4000" dirty="0"/>
          </a:p>
        </p:txBody>
      </p:sp>
      <p:sp>
        <p:nvSpPr>
          <p:cNvPr id="5" name="TextBox 4">
            <a:extLst>
              <a:ext uri="{FF2B5EF4-FFF2-40B4-BE49-F238E27FC236}">
                <a16:creationId xmlns:a16="http://schemas.microsoft.com/office/drawing/2014/main" id="{29DA14CC-DF40-CE57-1A09-BEA675F69151}"/>
              </a:ext>
            </a:extLst>
          </p:cNvPr>
          <p:cNvSpPr txBox="1"/>
          <p:nvPr/>
        </p:nvSpPr>
        <p:spPr>
          <a:xfrm>
            <a:off x="12451721" y="4672280"/>
            <a:ext cx="4953000" cy="1938992"/>
          </a:xfrm>
          <a:prstGeom prst="rect">
            <a:avLst/>
          </a:prstGeom>
          <a:noFill/>
        </p:spPr>
        <p:txBody>
          <a:bodyPr wrap="square" rtlCol="0" anchor="ctr">
            <a:spAutoFit/>
          </a:bodyPr>
          <a:lstStyle/>
          <a:p>
            <a:pPr algn="ctr"/>
            <a:r>
              <a:rPr lang="en-US" sz="4000" dirty="0">
                <a:solidFill>
                  <a:schemeClr val="accent6">
                    <a:lumMod val="50000"/>
                  </a:schemeClr>
                </a:solidFill>
              </a:rPr>
              <a:t>January</a:t>
            </a:r>
          </a:p>
          <a:p>
            <a:pPr algn="ctr"/>
            <a:r>
              <a:rPr lang="en-US" sz="4000" dirty="0"/>
              <a:t>Month With Most </a:t>
            </a:r>
            <a:br>
              <a:rPr lang="en-US" sz="4000" dirty="0"/>
            </a:br>
            <a:r>
              <a:rPr lang="en-US" sz="4000" dirty="0"/>
              <a:t>Post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62757D-6F2D-109F-D114-07AD5DCA2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0520" y="2781300"/>
            <a:ext cx="7434125" cy="4419600"/>
          </a:xfrm>
          <a:prstGeom prst="rect">
            <a:avLst/>
          </a:prstGeom>
        </p:spPr>
      </p:pic>
      <p:pic>
        <p:nvPicPr>
          <p:cNvPr id="4" name="Picture 3">
            <a:extLst>
              <a:ext uri="{FF2B5EF4-FFF2-40B4-BE49-F238E27FC236}">
                <a16:creationId xmlns:a16="http://schemas.microsoft.com/office/drawing/2014/main" id="{073FD1AA-8EBE-CADD-A983-DB758887C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781301"/>
            <a:ext cx="7357774" cy="4419600"/>
          </a:xfrm>
          <a:prstGeom prst="rect">
            <a:avLst/>
          </a:prstGeom>
        </p:spPr>
      </p:pic>
    </p:spTree>
    <p:extLst>
      <p:ext uri="{BB962C8B-B14F-4D97-AF65-F5344CB8AC3E}">
        <p14:creationId xmlns:p14="http://schemas.microsoft.com/office/powerpoint/2010/main" val="133722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030F79F-264C-A6E6-A7B7-80F37A474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181100"/>
            <a:ext cx="11887200" cy="70965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325</Words>
  <Application>Microsoft Office PowerPoint</Application>
  <PresentationFormat>Custom</PresentationFormat>
  <Paragraphs>81</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Clear Sans Regular Bold</vt:lpstr>
      <vt:lpstr>Arial</vt:lpstr>
      <vt:lpstr>Graphik Regular</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Ashish Barai</cp:lastModifiedBy>
  <cp:revision>17</cp:revision>
  <dcterms:created xsi:type="dcterms:W3CDTF">2006-08-16T00:00:00Z</dcterms:created>
  <dcterms:modified xsi:type="dcterms:W3CDTF">2023-09-19T11:21:09Z</dcterms:modified>
  <dc:identifier>DAEhDyfaYKE</dc:identifier>
</cp:coreProperties>
</file>