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70378f8933a977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Western%20Countries%20Financia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ownloads\Western%20Countries%20Financial%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[Western Countries Financial Data.xlsx]Graphical analysis!PivotTable7</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pivotFmt>
      <c:pivotFmt>
        <c:idx val="1"/>
        <c:spPr>
          <a:solidFill>
            <a:schemeClr val="accent3"/>
          </a:solidFill>
          <a:ln>
            <a:noFill/>
          </a:ln>
          <a:effectLst/>
        </c:spPr>
        <c:marker>
          <c:symbol val="none"/>
        </c:marker>
      </c:pivotFmt>
      <c:pivotFmt>
        <c:idx val="2"/>
        <c:spPr>
          <a:solidFill>
            <a:schemeClr val="accent3"/>
          </a:solidFill>
          <a:ln>
            <a:noFill/>
          </a:ln>
          <a:effectLst/>
        </c:spPr>
        <c:marker>
          <c:symbol val="none"/>
        </c:marker>
      </c:pivotFmt>
    </c:pivotFmts>
    <c:plotArea>
      <c:layout/>
      <c:barChart>
        <c:barDir val="col"/>
        <c:grouping val="clustered"/>
        <c:varyColors val="0"/>
        <c:ser>
          <c:idx val="0"/>
          <c:order val="0"/>
          <c:tx>
            <c:strRef>
              <c:f>'Graphical analysis'!$B$36</c:f>
              <c:strCache>
                <c:ptCount val="1"/>
                <c:pt idx="0">
                  <c:v>Total</c:v>
                </c:pt>
              </c:strCache>
            </c:strRef>
          </c:tx>
          <c:spPr>
            <a:solidFill>
              <a:schemeClr val="accent3"/>
            </a:solidFill>
            <a:ln>
              <a:noFill/>
            </a:ln>
            <a:effectLst/>
          </c:spPr>
          <c:invertIfNegative val="0"/>
          <c:cat>
            <c:multiLvlStrRef>
              <c:f>'Graphical analysis'!$A$37:$A$72</c:f>
              <c:multiLvlStrCache>
                <c:ptCount val="30"/>
                <c:lvl>
                  <c:pt idx="0">
                    <c:v>Amarilla</c:v>
                  </c:pt>
                  <c:pt idx="1">
                    <c:v>Carretera</c:v>
                  </c:pt>
                  <c:pt idx="2">
                    <c:v>Montana</c:v>
                  </c:pt>
                  <c:pt idx="3">
                    <c:v>Paseo</c:v>
                  </c:pt>
                  <c:pt idx="4">
                    <c:v>Velo</c:v>
                  </c:pt>
                  <c:pt idx="5">
                    <c:v>VTT</c:v>
                  </c:pt>
                  <c:pt idx="6">
                    <c:v>Amarilla</c:v>
                  </c:pt>
                  <c:pt idx="7">
                    <c:v>Carretera</c:v>
                  </c:pt>
                  <c:pt idx="8">
                    <c:v>Montana</c:v>
                  </c:pt>
                  <c:pt idx="9">
                    <c:v>Paseo</c:v>
                  </c:pt>
                  <c:pt idx="10">
                    <c:v>Velo</c:v>
                  </c:pt>
                  <c:pt idx="11">
                    <c:v>VTT</c:v>
                  </c:pt>
                  <c:pt idx="12">
                    <c:v>Amarilla</c:v>
                  </c:pt>
                  <c:pt idx="13">
                    <c:v>Carretera</c:v>
                  </c:pt>
                  <c:pt idx="14">
                    <c:v>Montana</c:v>
                  </c:pt>
                  <c:pt idx="15">
                    <c:v>Paseo</c:v>
                  </c:pt>
                  <c:pt idx="16">
                    <c:v>Velo</c:v>
                  </c:pt>
                  <c:pt idx="17">
                    <c:v>VTT</c:v>
                  </c:pt>
                  <c:pt idx="18">
                    <c:v>Amarilla</c:v>
                  </c:pt>
                  <c:pt idx="19">
                    <c:v>Carretera</c:v>
                  </c:pt>
                  <c:pt idx="20">
                    <c:v>Montana</c:v>
                  </c:pt>
                  <c:pt idx="21">
                    <c:v>Paseo</c:v>
                  </c:pt>
                  <c:pt idx="22">
                    <c:v>Velo</c:v>
                  </c:pt>
                  <c:pt idx="23">
                    <c:v>VTT</c:v>
                  </c:pt>
                  <c:pt idx="24">
                    <c:v>Amarilla</c:v>
                  </c:pt>
                  <c:pt idx="25">
                    <c:v>Carretera</c:v>
                  </c:pt>
                  <c:pt idx="26">
                    <c:v>Montana</c:v>
                  </c:pt>
                  <c:pt idx="27">
                    <c:v>Paseo</c:v>
                  </c:pt>
                  <c:pt idx="28">
                    <c:v>Velo</c:v>
                  </c:pt>
                  <c:pt idx="29">
                    <c:v>VTT</c:v>
                  </c:pt>
                </c:lvl>
                <c:lvl>
                  <c:pt idx="0">
                    <c:v>Canada</c:v>
                  </c:pt>
                  <c:pt idx="6">
                    <c:v>France</c:v>
                  </c:pt>
                  <c:pt idx="12">
                    <c:v>Germany</c:v>
                  </c:pt>
                  <c:pt idx="18">
                    <c:v>Mexico</c:v>
                  </c:pt>
                  <c:pt idx="24">
                    <c:v>United States of America</c:v>
                  </c:pt>
                </c:lvl>
              </c:multiLvlStrCache>
            </c:multiLvlStrRef>
          </c:cat>
          <c:val>
            <c:numRef>
              <c:f>'Graphical analysis'!$B$37:$B$72</c:f>
              <c:numCache>
                <c:formatCode>General</c:formatCode>
                <c:ptCount val="30"/>
                <c:pt idx="0">
                  <c:v>646861.375</c:v>
                </c:pt>
                <c:pt idx="1">
                  <c:v>436105.34</c:v>
                </c:pt>
                <c:pt idx="2">
                  <c:v>321867.03000000003</c:v>
                </c:pt>
                <c:pt idx="3">
                  <c:v>1265017.9900000002</c:v>
                </c:pt>
                <c:pt idx="4">
                  <c:v>370568.33999999997</c:v>
                </c:pt>
                <c:pt idx="5">
                  <c:v>488808.81000000006</c:v>
                </c:pt>
                <c:pt idx="6">
                  <c:v>667867.62999999989</c:v>
                </c:pt>
                <c:pt idx="7">
                  <c:v>388864.89500000002</c:v>
                </c:pt>
                <c:pt idx="8">
                  <c:v>461238.36999999994</c:v>
                </c:pt>
                <c:pt idx="9">
                  <c:v>838748.56</c:v>
                </c:pt>
                <c:pt idx="10">
                  <c:v>707930.23499999999</c:v>
                </c:pt>
                <c:pt idx="11">
                  <c:v>716371.0900000002</c:v>
                </c:pt>
                <c:pt idx="12">
                  <c:v>612137.26</c:v>
                </c:pt>
                <c:pt idx="13">
                  <c:v>369674.67999999993</c:v>
                </c:pt>
                <c:pt idx="14">
                  <c:v>559438.36999999988</c:v>
                </c:pt>
                <c:pt idx="15">
                  <c:v>744416.73999999976</c:v>
                </c:pt>
                <c:pt idx="16">
                  <c:v>788789</c:v>
                </c:pt>
                <c:pt idx="17">
                  <c:v>605932.7699999999</c:v>
                </c:pt>
                <c:pt idx="18">
                  <c:v>498611.39</c:v>
                </c:pt>
                <c:pt idx="19">
                  <c:v>393668.42000000004</c:v>
                </c:pt>
                <c:pt idx="20">
                  <c:v>337689.30999999994</c:v>
                </c:pt>
                <c:pt idx="21">
                  <c:v>928651.39</c:v>
                </c:pt>
                <c:pt idx="22">
                  <c:v>173303.89</c:v>
                </c:pt>
                <c:pt idx="23">
                  <c:v>575598.71000000008</c:v>
                </c:pt>
                <c:pt idx="24">
                  <c:v>388626.40499999997</c:v>
                </c:pt>
                <c:pt idx="25">
                  <c:v>238491.55</c:v>
                </c:pt>
                <c:pt idx="26">
                  <c:v>434521.80000000005</c:v>
                </c:pt>
                <c:pt idx="27">
                  <c:v>1020603.2700000001</c:v>
                </c:pt>
                <c:pt idx="28">
                  <c:v>265401</c:v>
                </c:pt>
                <c:pt idx="29">
                  <c:v>647896.6399999999</c:v>
                </c:pt>
              </c:numCache>
            </c:numRef>
          </c:val>
        </c:ser>
        <c:dLbls>
          <c:showLegendKey val="0"/>
          <c:showVal val="0"/>
          <c:showCatName val="0"/>
          <c:showSerName val="0"/>
          <c:showPercent val="0"/>
          <c:showBubbleSize val="0"/>
        </c:dLbls>
        <c:gapWidth val="150"/>
        <c:axId val="-1737277856"/>
        <c:axId val="-1737281664"/>
      </c:barChart>
      <c:catAx>
        <c:axId val="-173727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7281664"/>
        <c:crosses val="autoZero"/>
        <c:auto val="1"/>
        <c:lblAlgn val="ctr"/>
        <c:lblOffset val="100"/>
        <c:noMultiLvlLbl val="0"/>
      </c:catAx>
      <c:valAx>
        <c:axId val="-173728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72778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Data.xlsx]Graphical analysis!PivotTable8</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'Graphical analysis'!$B$76</c:f>
              <c:strCache>
                <c:ptCount val="1"/>
                <c:pt idx="0">
                  <c:v>Total</c:v>
                </c:pt>
              </c:strCache>
            </c:strRef>
          </c:tx>
          <c:spPr>
            <a:ln w="28575" cap="rnd">
              <a:solidFill>
                <a:schemeClr val="accent1"/>
              </a:solidFill>
              <a:round/>
            </a:ln>
            <a:effectLst/>
          </c:spPr>
          <c:marker>
            <c:symbol val="none"/>
          </c:marker>
          <c:cat>
            <c:multiLvlStrRef>
              <c:f>'Graphical analysis'!$A$77:$A$155</c:f>
              <c:multiLvlStrCache>
                <c:ptCount val="7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pt idx="29">
                    <c:v>June</c:v>
                  </c:pt>
                  <c:pt idx="30">
                    <c:v>July</c:v>
                  </c:pt>
                  <c:pt idx="31">
                    <c:v>August</c:v>
                  </c:pt>
                  <c:pt idx="32">
                    <c:v>September</c:v>
                  </c:pt>
                  <c:pt idx="33">
                    <c:v>October</c:v>
                  </c:pt>
                  <c:pt idx="34">
                    <c:v>November</c:v>
                  </c:pt>
                  <c:pt idx="35">
                    <c:v>December</c:v>
                  </c:pt>
                  <c:pt idx="36">
                    <c:v>January</c:v>
                  </c:pt>
                  <c:pt idx="37">
                    <c:v>February</c:v>
                  </c:pt>
                  <c:pt idx="38">
                    <c:v>March</c:v>
                  </c:pt>
                  <c:pt idx="39">
                    <c:v>April</c:v>
                  </c:pt>
                  <c:pt idx="40">
                    <c:v>May</c:v>
                  </c:pt>
                  <c:pt idx="41">
                    <c:v>June</c:v>
                  </c:pt>
                  <c:pt idx="42">
                    <c:v>July</c:v>
                  </c:pt>
                  <c:pt idx="43">
                    <c:v>August</c:v>
                  </c:pt>
                  <c:pt idx="44">
                    <c:v>September</c:v>
                  </c:pt>
                  <c:pt idx="45">
                    <c:v>October</c:v>
                  </c:pt>
                  <c:pt idx="46">
                    <c:v>November</c:v>
                  </c:pt>
                  <c:pt idx="47">
                    <c:v>December</c:v>
                  </c:pt>
                  <c:pt idx="48">
                    <c:v>January</c:v>
                  </c:pt>
                  <c:pt idx="49">
                    <c:v>February</c:v>
                  </c:pt>
                  <c:pt idx="50">
                    <c:v>March</c:v>
                  </c:pt>
                  <c:pt idx="51">
                    <c:v>April</c:v>
                  </c:pt>
                  <c:pt idx="52">
                    <c:v>May</c:v>
                  </c:pt>
                  <c:pt idx="53">
                    <c:v>June</c:v>
                  </c:pt>
                  <c:pt idx="54">
                    <c:v>July</c:v>
                  </c:pt>
                  <c:pt idx="55">
                    <c:v>August</c:v>
                  </c:pt>
                  <c:pt idx="56">
                    <c:v>September</c:v>
                  </c:pt>
                  <c:pt idx="57">
                    <c:v>October</c:v>
                  </c:pt>
                  <c:pt idx="58">
                    <c:v>November</c:v>
                  </c:pt>
                  <c:pt idx="59">
                    <c:v>December</c:v>
                  </c:pt>
                  <c:pt idx="60">
                    <c:v>January</c:v>
                  </c:pt>
                  <c:pt idx="61">
                    <c:v>February</c:v>
                  </c:pt>
                  <c:pt idx="62">
                    <c:v>March</c:v>
                  </c:pt>
                  <c:pt idx="63">
                    <c:v>April</c:v>
                  </c:pt>
                  <c:pt idx="64">
                    <c:v>May</c:v>
                  </c:pt>
                  <c:pt idx="65">
                    <c:v>June</c:v>
                  </c:pt>
                  <c:pt idx="66">
                    <c:v>July</c:v>
                  </c:pt>
                  <c:pt idx="67">
                    <c:v>August</c:v>
                  </c:pt>
                  <c:pt idx="68">
                    <c:v>September</c:v>
                  </c:pt>
                  <c:pt idx="69">
                    <c:v>October</c:v>
                  </c:pt>
                  <c:pt idx="70">
                    <c:v>November</c:v>
                  </c:pt>
                  <c:pt idx="71">
                    <c:v>December</c:v>
                  </c:pt>
                </c:lvl>
                <c:lvl>
                  <c:pt idx="0">
                    <c:v>Amarilla</c:v>
                  </c:pt>
                  <c:pt idx="12">
                    <c:v>Carretera</c:v>
                  </c:pt>
                  <c:pt idx="24">
                    <c:v>Montana</c:v>
                  </c:pt>
                  <c:pt idx="36">
                    <c:v>Paseo</c:v>
                  </c:pt>
                  <c:pt idx="48">
                    <c:v>Velo</c:v>
                  </c:pt>
                  <c:pt idx="60">
                    <c:v>VTT</c:v>
                  </c:pt>
                </c:lvl>
              </c:multiLvlStrCache>
            </c:multiLvlStrRef>
          </c:cat>
          <c:val>
            <c:numRef>
              <c:f>'Graphical analysis'!$B$77:$B$155</c:f>
              <c:numCache>
                <c:formatCode>General</c:formatCode>
                <c:ptCount val="72"/>
                <c:pt idx="0">
                  <c:v>877987.45</c:v>
                </c:pt>
                <c:pt idx="1">
                  <c:v>2826775</c:v>
                </c:pt>
                <c:pt idx="2">
                  <c:v>2068179</c:v>
                </c:pt>
                <c:pt idx="3">
                  <c:v>717774.9</c:v>
                </c:pt>
                <c:pt idx="4">
                  <c:v>971894.5</c:v>
                </c:pt>
                <c:pt idx="5">
                  <c:v>830939.02999999991</c:v>
                </c:pt>
                <c:pt idx="6">
                  <c:v>109040.04</c:v>
                </c:pt>
                <c:pt idx="7">
                  <c:v>275375.40000000002</c:v>
                </c:pt>
                <c:pt idx="8">
                  <c:v>3285291.23</c:v>
                </c:pt>
                <c:pt idx="9">
                  <c:v>3146912.89</c:v>
                </c:pt>
                <c:pt idx="10">
                  <c:v>198026.75</c:v>
                </c:pt>
                <c:pt idx="11">
                  <c:v>2438919.8699999996</c:v>
                </c:pt>
                <c:pt idx="12">
                  <c:v>124177.4</c:v>
                </c:pt>
                <c:pt idx="13">
                  <c:v>84856.92</c:v>
                </c:pt>
                <c:pt idx="14">
                  <c:v>2065287</c:v>
                </c:pt>
                <c:pt idx="15">
                  <c:v>1087510.175</c:v>
                </c:pt>
                <c:pt idx="16">
                  <c:v>87864.6</c:v>
                </c:pt>
                <c:pt idx="17">
                  <c:v>1336115.75</c:v>
                </c:pt>
                <c:pt idx="18">
                  <c:v>979938</c:v>
                </c:pt>
                <c:pt idx="19">
                  <c:v>616856.68999999994</c:v>
                </c:pt>
                <c:pt idx="20">
                  <c:v>553527.32000000007</c:v>
                </c:pt>
                <c:pt idx="21">
                  <c:v>3263219.7199999997</c:v>
                </c:pt>
                <c:pt idx="22">
                  <c:v>191055.27000000002</c:v>
                </c:pt>
                <c:pt idx="23">
                  <c:v>3424899.04</c:v>
                </c:pt>
                <c:pt idx="24">
                  <c:v>1694718.4</c:v>
                </c:pt>
                <c:pt idx="25">
                  <c:v>34245.82</c:v>
                </c:pt>
                <c:pt idx="26">
                  <c:v>118467.9</c:v>
                </c:pt>
                <c:pt idx="27">
                  <c:v>2872870.5</c:v>
                </c:pt>
                <c:pt idx="28">
                  <c:v>1827856.16</c:v>
                </c:pt>
                <c:pt idx="29">
                  <c:v>202265.32</c:v>
                </c:pt>
                <c:pt idx="30">
                  <c:v>842233.65</c:v>
                </c:pt>
                <c:pt idx="31">
                  <c:v>1266585.8999999999</c:v>
                </c:pt>
                <c:pt idx="32">
                  <c:v>2084026.6199999999</c:v>
                </c:pt>
                <c:pt idx="33">
                  <c:v>1771219.3599999999</c:v>
                </c:pt>
                <c:pt idx="34">
                  <c:v>1025169.4299999999</c:v>
                </c:pt>
                <c:pt idx="35">
                  <c:v>1651142.82</c:v>
                </c:pt>
                <c:pt idx="36">
                  <c:v>3618686.835</c:v>
                </c:pt>
                <c:pt idx="37">
                  <c:v>237652.40000000002</c:v>
                </c:pt>
                <c:pt idx="38">
                  <c:v>1211426.0500000003</c:v>
                </c:pt>
                <c:pt idx="39">
                  <c:v>1064107.7949999999</c:v>
                </c:pt>
                <c:pt idx="40">
                  <c:v>3132227.83</c:v>
                </c:pt>
                <c:pt idx="41">
                  <c:v>4445094.8100000005</c:v>
                </c:pt>
                <c:pt idx="42">
                  <c:v>2902502.49</c:v>
                </c:pt>
                <c:pt idx="43">
                  <c:v>223860.97999999998</c:v>
                </c:pt>
                <c:pt idx="44">
                  <c:v>973612.12</c:v>
                </c:pt>
                <c:pt idx="45">
                  <c:v>2615634.9900000002</c:v>
                </c:pt>
                <c:pt idx="46">
                  <c:v>7655736.2199999997</c:v>
                </c:pt>
                <c:pt idx="47">
                  <c:v>4930601.4299999988</c:v>
                </c:pt>
                <c:pt idx="48">
                  <c:v>125616.27499999999</c:v>
                </c:pt>
                <c:pt idx="49">
                  <c:v>926216.25</c:v>
                </c:pt>
                <c:pt idx="50">
                  <c:v>75990.36</c:v>
                </c:pt>
                <c:pt idx="51">
                  <c:v>204387.30000000005</c:v>
                </c:pt>
                <c:pt idx="52">
                  <c:v>91727.31</c:v>
                </c:pt>
                <c:pt idx="53">
                  <c:v>1929009.3500000003</c:v>
                </c:pt>
                <c:pt idx="54">
                  <c:v>3180391</c:v>
                </c:pt>
                <c:pt idx="55">
                  <c:v>580801.45000000007</c:v>
                </c:pt>
                <c:pt idx="56">
                  <c:v>929336.9</c:v>
                </c:pt>
                <c:pt idx="57">
                  <c:v>6280255.3099999996</c:v>
                </c:pt>
                <c:pt idx="58">
                  <c:v>2156410.2800000003</c:v>
                </c:pt>
                <c:pt idx="59">
                  <c:v>1769917.6800000002</c:v>
                </c:pt>
                <c:pt idx="60">
                  <c:v>166575.32</c:v>
                </c:pt>
                <c:pt idx="61">
                  <c:v>3187785</c:v>
                </c:pt>
                <c:pt idx="62">
                  <c:v>47509.56</c:v>
                </c:pt>
                <c:pt idx="63">
                  <c:v>1018124.3999999999</c:v>
                </c:pt>
                <c:pt idx="64">
                  <c:v>98640.659999999989</c:v>
                </c:pt>
                <c:pt idx="65">
                  <c:v>775469.55999999994</c:v>
                </c:pt>
                <c:pt idx="66">
                  <c:v>88815</c:v>
                </c:pt>
                <c:pt idx="67">
                  <c:v>2901142</c:v>
                </c:pt>
                <c:pt idx="68">
                  <c:v>3056903.0799999996</c:v>
                </c:pt>
                <c:pt idx="69">
                  <c:v>4594188.75</c:v>
                </c:pt>
                <c:pt idx="70">
                  <c:v>1425019.55</c:v>
                </c:pt>
                <c:pt idx="71">
                  <c:v>3151748.14</c:v>
                </c:pt>
              </c:numCache>
            </c:numRef>
          </c:val>
          <c:smooth val="0"/>
        </c:ser>
        <c:dLbls>
          <c:showLegendKey val="0"/>
          <c:showVal val="0"/>
          <c:showCatName val="0"/>
          <c:showSerName val="0"/>
          <c:showPercent val="0"/>
          <c:showBubbleSize val="0"/>
        </c:dLbls>
        <c:smooth val="0"/>
        <c:axId val="-1737271872"/>
        <c:axId val="-1737277312"/>
      </c:lineChart>
      <c:catAx>
        <c:axId val="-17372718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7277312"/>
        <c:crosses val="autoZero"/>
        <c:auto val="1"/>
        <c:lblAlgn val="ctr"/>
        <c:lblOffset val="100"/>
        <c:noMultiLvlLbl val="0"/>
      </c:catAx>
      <c:valAx>
        <c:axId val="-1737277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72718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ECFBB-4112-4442-A493-BC9B0DC7648A}"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IN"/>
        </a:p>
      </dgm:t>
    </dgm:pt>
    <dgm:pt modelId="{F206BA73-B8A4-4FFD-9988-21290B82D688}">
      <dgm:prSet phldrT="[Text]"/>
      <dgm:spPr/>
      <dgm:t>
        <a:bodyPr/>
        <a:lstStyle/>
        <a:p>
          <a:r>
            <a:rPr lang="en-US" dirty="0" smtClean="0">
              <a:solidFill>
                <a:schemeClr val="tx1"/>
              </a:solidFill>
            </a:rPr>
            <a:t>Measure of Central Dispersion</a:t>
          </a:r>
          <a:endParaRPr lang="en-IN" dirty="0">
            <a:solidFill>
              <a:schemeClr val="tx1"/>
            </a:solidFill>
          </a:endParaRPr>
        </a:p>
      </dgm:t>
    </dgm:pt>
    <dgm:pt modelId="{541D4B5F-EE49-40DC-BDFA-D49F3C00C51D}" type="parTrans" cxnId="{AA3BB4AE-6FAE-4365-A323-141F0183DB1F}">
      <dgm:prSet/>
      <dgm:spPr/>
      <dgm:t>
        <a:bodyPr/>
        <a:lstStyle/>
        <a:p>
          <a:endParaRPr lang="en-IN"/>
        </a:p>
      </dgm:t>
    </dgm:pt>
    <dgm:pt modelId="{B1120F22-BE6A-4C54-A43F-F645DFCC23E4}" type="sibTrans" cxnId="{AA3BB4AE-6FAE-4365-A323-141F0183DB1F}">
      <dgm:prSet/>
      <dgm:spPr/>
      <dgm:t>
        <a:bodyPr/>
        <a:lstStyle/>
        <a:p>
          <a:endParaRPr lang="en-IN"/>
        </a:p>
      </dgm:t>
    </dgm:pt>
    <dgm:pt modelId="{70A5950E-9DB0-40C9-A42D-F158AEE4ADA3}">
      <dgm:prSet phldrT="[Text]"/>
      <dgm:spPr/>
      <dgm:t>
        <a:bodyPr/>
        <a:lstStyle/>
        <a:p>
          <a:r>
            <a:rPr lang="en-US" dirty="0" smtClean="0">
              <a:solidFill>
                <a:schemeClr val="tx1"/>
              </a:solidFill>
            </a:rPr>
            <a:t>Range</a:t>
          </a:r>
          <a:endParaRPr lang="en-IN" dirty="0">
            <a:solidFill>
              <a:schemeClr val="tx1"/>
            </a:solidFill>
          </a:endParaRPr>
        </a:p>
      </dgm:t>
    </dgm:pt>
    <dgm:pt modelId="{3C3F2A0E-CFAE-4948-8DF2-B417A087CE2D}" type="parTrans" cxnId="{88F12D65-487E-4A44-8E04-131CE909781A}">
      <dgm:prSet/>
      <dgm:spPr/>
      <dgm:t>
        <a:bodyPr/>
        <a:lstStyle/>
        <a:p>
          <a:endParaRPr lang="en-IN"/>
        </a:p>
      </dgm:t>
    </dgm:pt>
    <dgm:pt modelId="{EE6442A1-63B6-4079-A61D-F9DEDBA60588}" type="sibTrans" cxnId="{88F12D65-487E-4A44-8E04-131CE909781A}">
      <dgm:prSet/>
      <dgm:spPr/>
      <dgm:t>
        <a:bodyPr/>
        <a:lstStyle/>
        <a:p>
          <a:endParaRPr lang="en-IN"/>
        </a:p>
      </dgm:t>
    </dgm:pt>
    <dgm:pt modelId="{15753183-0E3A-4B7C-A3FC-720B59C8D263}">
      <dgm:prSet phldrT="[Text]"/>
      <dgm:spPr/>
      <dgm:t>
        <a:bodyPr/>
        <a:lstStyle/>
        <a:p>
          <a:r>
            <a:rPr lang="en-US" dirty="0" smtClean="0">
              <a:solidFill>
                <a:schemeClr val="tx1"/>
              </a:solidFill>
            </a:rPr>
            <a:t>Standard Deviation</a:t>
          </a:r>
          <a:endParaRPr lang="en-IN" dirty="0">
            <a:solidFill>
              <a:schemeClr val="tx1"/>
            </a:solidFill>
          </a:endParaRPr>
        </a:p>
      </dgm:t>
    </dgm:pt>
    <dgm:pt modelId="{D1F6D0BE-051A-45A8-BA1D-6A295AF09ED8}" type="parTrans" cxnId="{8C19125E-0A80-4BFD-83E9-87AAB9754E78}">
      <dgm:prSet/>
      <dgm:spPr/>
      <dgm:t>
        <a:bodyPr/>
        <a:lstStyle/>
        <a:p>
          <a:endParaRPr lang="en-IN"/>
        </a:p>
      </dgm:t>
    </dgm:pt>
    <dgm:pt modelId="{8967A7DE-35AF-4E9D-BFAE-D160B6F43A19}" type="sibTrans" cxnId="{8C19125E-0A80-4BFD-83E9-87AAB9754E78}">
      <dgm:prSet/>
      <dgm:spPr/>
      <dgm:t>
        <a:bodyPr/>
        <a:lstStyle/>
        <a:p>
          <a:endParaRPr lang="en-IN"/>
        </a:p>
      </dgm:t>
    </dgm:pt>
    <dgm:pt modelId="{CAA01F1C-208B-4438-8518-6FB9D1E9D03C}">
      <dgm:prSet phldrT="[Text]"/>
      <dgm:spPr/>
      <dgm:t>
        <a:bodyPr/>
        <a:lstStyle/>
        <a:p>
          <a:r>
            <a:rPr lang="en-US" dirty="0" smtClean="0">
              <a:solidFill>
                <a:schemeClr val="tx1"/>
              </a:solidFill>
            </a:rPr>
            <a:t>Variance</a:t>
          </a:r>
          <a:endParaRPr lang="en-IN" dirty="0">
            <a:solidFill>
              <a:schemeClr val="tx1"/>
            </a:solidFill>
          </a:endParaRPr>
        </a:p>
      </dgm:t>
    </dgm:pt>
    <dgm:pt modelId="{279C5E6D-CDCC-4689-8866-20F4D71D5ABB}" type="parTrans" cxnId="{D73818BD-CF49-4C4C-84D9-B00EEC15F78D}">
      <dgm:prSet/>
      <dgm:spPr/>
      <dgm:t>
        <a:bodyPr/>
        <a:lstStyle/>
        <a:p>
          <a:endParaRPr lang="en-IN"/>
        </a:p>
      </dgm:t>
    </dgm:pt>
    <dgm:pt modelId="{4263B285-6F51-4DBD-BCD5-F85E53763F73}" type="sibTrans" cxnId="{D73818BD-CF49-4C4C-84D9-B00EEC15F78D}">
      <dgm:prSet/>
      <dgm:spPr/>
      <dgm:t>
        <a:bodyPr/>
        <a:lstStyle/>
        <a:p>
          <a:endParaRPr lang="en-IN"/>
        </a:p>
      </dgm:t>
    </dgm:pt>
    <dgm:pt modelId="{2744C6DA-BF20-4E39-82CF-3F4B84C9CCE8}" type="pres">
      <dgm:prSet presAssocID="{3CCECFBB-4112-4442-A493-BC9B0DC7648A}" presName="hierChild1" presStyleCnt="0">
        <dgm:presLayoutVars>
          <dgm:orgChart val="1"/>
          <dgm:chPref val="1"/>
          <dgm:dir/>
          <dgm:animOne val="branch"/>
          <dgm:animLvl val="lvl"/>
          <dgm:resizeHandles/>
        </dgm:presLayoutVars>
      </dgm:prSet>
      <dgm:spPr/>
      <dgm:t>
        <a:bodyPr/>
        <a:lstStyle/>
        <a:p>
          <a:endParaRPr lang="en-IN"/>
        </a:p>
      </dgm:t>
    </dgm:pt>
    <dgm:pt modelId="{B8768C2B-01AB-4BFE-902D-4984120AADE1}" type="pres">
      <dgm:prSet presAssocID="{F206BA73-B8A4-4FFD-9988-21290B82D688}" presName="hierRoot1" presStyleCnt="0">
        <dgm:presLayoutVars>
          <dgm:hierBranch val="init"/>
        </dgm:presLayoutVars>
      </dgm:prSet>
      <dgm:spPr/>
    </dgm:pt>
    <dgm:pt modelId="{866C73EB-0609-4C34-A4B5-0DD108013E29}" type="pres">
      <dgm:prSet presAssocID="{F206BA73-B8A4-4FFD-9988-21290B82D688}" presName="rootComposite1" presStyleCnt="0"/>
      <dgm:spPr/>
    </dgm:pt>
    <dgm:pt modelId="{57C9E37F-8B66-43CC-92E2-391517B61215}" type="pres">
      <dgm:prSet presAssocID="{F206BA73-B8A4-4FFD-9988-21290B82D688}" presName="rootText1" presStyleLbl="node0" presStyleIdx="0" presStyleCnt="1">
        <dgm:presLayoutVars>
          <dgm:chPref val="3"/>
        </dgm:presLayoutVars>
      </dgm:prSet>
      <dgm:spPr/>
      <dgm:t>
        <a:bodyPr/>
        <a:lstStyle/>
        <a:p>
          <a:endParaRPr lang="en-IN"/>
        </a:p>
      </dgm:t>
    </dgm:pt>
    <dgm:pt modelId="{D32C669A-D73A-4689-94B2-43CF842735B4}" type="pres">
      <dgm:prSet presAssocID="{F206BA73-B8A4-4FFD-9988-21290B82D688}" presName="rootConnector1" presStyleLbl="node1" presStyleIdx="0" presStyleCnt="0"/>
      <dgm:spPr/>
      <dgm:t>
        <a:bodyPr/>
        <a:lstStyle/>
        <a:p>
          <a:endParaRPr lang="en-IN"/>
        </a:p>
      </dgm:t>
    </dgm:pt>
    <dgm:pt modelId="{C09F34E0-1A68-43BD-8430-B28BD2749C97}" type="pres">
      <dgm:prSet presAssocID="{F206BA73-B8A4-4FFD-9988-21290B82D688}" presName="hierChild2" presStyleCnt="0"/>
      <dgm:spPr/>
    </dgm:pt>
    <dgm:pt modelId="{2EF3F9AC-C205-47EA-B143-DD0961CB6510}" type="pres">
      <dgm:prSet presAssocID="{3C3F2A0E-CFAE-4948-8DF2-B417A087CE2D}" presName="Name37" presStyleLbl="parChTrans1D2" presStyleIdx="0" presStyleCnt="3"/>
      <dgm:spPr/>
      <dgm:t>
        <a:bodyPr/>
        <a:lstStyle/>
        <a:p>
          <a:endParaRPr lang="en-IN"/>
        </a:p>
      </dgm:t>
    </dgm:pt>
    <dgm:pt modelId="{29A61BF5-F732-48BA-A3CC-A9B6D5493FA7}" type="pres">
      <dgm:prSet presAssocID="{70A5950E-9DB0-40C9-A42D-F158AEE4ADA3}" presName="hierRoot2" presStyleCnt="0">
        <dgm:presLayoutVars>
          <dgm:hierBranch val="init"/>
        </dgm:presLayoutVars>
      </dgm:prSet>
      <dgm:spPr/>
    </dgm:pt>
    <dgm:pt modelId="{88050178-F4FD-427B-B1CC-FBD7AE611190}" type="pres">
      <dgm:prSet presAssocID="{70A5950E-9DB0-40C9-A42D-F158AEE4ADA3}" presName="rootComposite" presStyleCnt="0"/>
      <dgm:spPr/>
    </dgm:pt>
    <dgm:pt modelId="{2C7F6FAD-9DD4-4D15-AF6E-8E06BC8241B8}" type="pres">
      <dgm:prSet presAssocID="{70A5950E-9DB0-40C9-A42D-F158AEE4ADA3}" presName="rootText" presStyleLbl="node2" presStyleIdx="0" presStyleCnt="3">
        <dgm:presLayoutVars>
          <dgm:chPref val="3"/>
        </dgm:presLayoutVars>
      </dgm:prSet>
      <dgm:spPr/>
      <dgm:t>
        <a:bodyPr/>
        <a:lstStyle/>
        <a:p>
          <a:endParaRPr lang="en-IN"/>
        </a:p>
      </dgm:t>
    </dgm:pt>
    <dgm:pt modelId="{AC024873-C78C-4786-9F4E-E7C1F4BD85F5}" type="pres">
      <dgm:prSet presAssocID="{70A5950E-9DB0-40C9-A42D-F158AEE4ADA3}" presName="rootConnector" presStyleLbl="node2" presStyleIdx="0" presStyleCnt="3"/>
      <dgm:spPr/>
      <dgm:t>
        <a:bodyPr/>
        <a:lstStyle/>
        <a:p>
          <a:endParaRPr lang="en-IN"/>
        </a:p>
      </dgm:t>
    </dgm:pt>
    <dgm:pt modelId="{8378ADFC-92A4-45CD-85A1-54563C4380CF}" type="pres">
      <dgm:prSet presAssocID="{70A5950E-9DB0-40C9-A42D-F158AEE4ADA3}" presName="hierChild4" presStyleCnt="0"/>
      <dgm:spPr/>
    </dgm:pt>
    <dgm:pt modelId="{C0818DA7-BF41-4FDB-8C20-54319A8E2DF4}" type="pres">
      <dgm:prSet presAssocID="{70A5950E-9DB0-40C9-A42D-F158AEE4ADA3}" presName="hierChild5" presStyleCnt="0"/>
      <dgm:spPr/>
    </dgm:pt>
    <dgm:pt modelId="{E803F9E5-EE04-47FA-9630-A7C2CCC57DB7}" type="pres">
      <dgm:prSet presAssocID="{D1F6D0BE-051A-45A8-BA1D-6A295AF09ED8}" presName="Name37" presStyleLbl="parChTrans1D2" presStyleIdx="1" presStyleCnt="3"/>
      <dgm:spPr/>
      <dgm:t>
        <a:bodyPr/>
        <a:lstStyle/>
        <a:p>
          <a:endParaRPr lang="en-IN"/>
        </a:p>
      </dgm:t>
    </dgm:pt>
    <dgm:pt modelId="{7E56539A-87F7-4C72-AD13-8C3E606E6AE9}" type="pres">
      <dgm:prSet presAssocID="{15753183-0E3A-4B7C-A3FC-720B59C8D263}" presName="hierRoot2" presStyleCnt="0">
        <dgm:presLayoutVars>
          <dgm:hierBranch val="init"/>
        </dgm:presLayoutVars>
      </dgm:prSet>
      <dgm:spPr/>
    </dgm:pt>
    <dgm:pt modelId="{6F3D3DFF-4B52-46A9-87F5-117664236B7A}" type="pres">
      <dgm:prSet presAssocID="{15753183-0E3A-4B7C-A3FC-720B59C8D263}" presName="rootComposite" presStyleCnt="0"/>
      <dgm:spPr/>
    </dgm:pt>
    <dgm:pt modelId="{6776C8A1-CB70-4347-8056-9C0C6F1DB4FC}" type="pres">
      <dgm:prSet presAssocID="{15753183-0E3A-4B7C-A3FC-720B59C8D263}" presName="rootText" presStyleLbl="node2" presStyleIdx="1" presStyleCnt="3">
        <dgm:presLayoutVars>
          <dgm:chPref val="3"/>
        </dgm:presLayoutVars>
      </dgm:prSet>
      <dgm:spPr/>
      <dgm:t>
        <a:bodyPr/>
        <a:lstStyle/>
        <a:p>
          <a:endParaRPr lang="en-IN"/>
        </a:p>
      </dgm:t>
    </dgm:pt>
    <dgm:pt modelId="{6A219947-BEEB-4BCD-A540-26DE224C8033}" type="pres">
      <dgm:prSet presAssocID="{15753183-0E3A-4B7C-A3FC-720B59C8D263}" presName="rootConnector" presStyleLbl="node2" presStyleIdx="1" presStyleCnt="3"/>
      <dgm:spPr/>
      <dgm:t>
        <a:bodyPr/>
        <a:lstStyle/>
        <a:p>
          <a:endParaRPr lang="en-IN"/>
        </a:p>
      </dgm:t>
    </dgm:pt>
    <dgm:pt modelId="{0F71325E-54A3-474D-86DD-4CE3CE98586B}" type="pres">
      <dgm:prSet presAssocID="{15753183-0E3A-4B7C-A3FC-720B59C8D263}" presName="hierChild4" presStyleCnt="0"/>
      <dgm:spPr/>
    </dgm:pt>
    <dgm:pt modelId="{3B18838A-05BA-4851-BBDA-5A2EC5E56DD5}" type="pres">
      <dgm:prSet presAssocID="{15753183-0E3A-4B7C-A3FC-720B59C8D263}" presName="hierChild5" presStyleCnt="0"/>
      <dgm:spPr/>
    </dgm:pt>
    <dgm:pt modelId="{ADF9CE10-9396-408F-80BA-18FD1323F841}" type="pres">
      <dgm:prSet presAssocID="{279C5E6D-CDCC-4689-8866-20F4D71D5ABB}" presName="Name37" presStyleLbl="parChTrans1D2" presStyleIdx="2" presStyleCnt="3"/>
      <dgm:spPr/>
      <dgm:t>
        <a:bodyPr/>
        <a:lstStyle/>
        <a:p>
          <a:endParaRPr lang="en-IN"/>
        </a:p>
      </dgm:t>
    </dgm:pt>
    <dgm:pt modelId="{282EA1E9-0E9F-4E6A-BED9-54EA9B19B9AA}" type="pres">
      <dgm:prSet presAssocID="{CAA01F1C-208B-4438-8518-6FB9D1E9D03C}" presName="hierRoot2" presStyleCnt="0">
        <dgm:presLayoutVars>
          <dgm:hierBranch val="init"/>
        </dgm:presLayoutVars>
      </dgm:prSet>
      <dgm:spPr/>
    </dgm:pt>
    <dgm:pt modelId="{9E0A14AF-B14A-46E2-A50F-E009A6E9C623}" type="pres">
      <dgm:prSet presAssocID="{CAA01F1C-208B-4438-8518-6FB9D1E9D03C}" presName="rootComposite" presStyleCnt="0"/>
      <dgm:spPr/>
    </dgm:pt>
    <dgm:pt modelId="{005A5627-5DE8-42E8-9642-3D119AE8FFF8}" type="pres">
      <dgm:prSet presAssocID="{CAA01F1C-208B-4438-8518-6FB9D1E9D03C}" presName="rootText" presStyleLbl="node2" presStyleIdx="2" presStyleCnt="3">
        <dgm:presLayoutVars>
          <dgm:chPref val="3"/>
        </dgm:presLayoutVars>
      </dgm:prSet>
      <dgm:spPr/>
      <dgm:t>
        <a:bodyPr/>
        <a:lstStyle/>
        <a:p>
          <a:endParaRPr lang="en-IN"/>
        </a:p>
      </dgm:t>
    </dgm:pt>
    <dgm:pt modelId="{476555ED-5BC6-4F01-BF94-24EA724B7D7B}" type="pres">
      <dgm:prSet presAssocID="{CAA01F1C-208B-4438-8518-6FB9D1E9D03C}" presName="rootConnector" presStyleLbl="node2" presStyleIdx="2" presStyleCnt="3"/>
      <dgm:spPr/>
      <dgm:t>
        <a:bodyPr/>
        <a:lstStyle/>
        <a:p>
          <a:endParaRPr lang="en-IN"/>
        </a:p>
      </dgm:t>
    </dgm:pt>
    <dgm:pt modelId="{2FCD33E7-70E3-41DD-B693-4572DC2A3E7E}" type="pres">
      <dgm:prSet presAssocID="{CAA01F1C-208B-4438-8518-6FB9D1E9D03C}" presName="hierChild4" presStyleCnt="0"/>
      <dgm:spPr/>
    </dgm:pt>
    <dgm:pt modelId="{6583BB2A-E12B-49A0-B669-60F31D76765F}" type="pres">
      <dgm:prSet presAssocID="{CAA01F1C-208B-4438-8518-6FB9D1E9D03C}" presName="hierChild5" presStyleCnt="0"/>
      <dgm:spPr/>
    </dgm:pt>
    <dgm:pt modelId="{DFB33F91-9425-4A6F-97E4-D5D5F0D7CAFF}" type="pres">
      <dgm:prSet presAssocID="{F206BA73-B8A4-4FFD-9988-21290B82D688}" presName="hierChild3" presStyleCnt="0"/>
      <dgm:spPr/>
    </dgm:pt>
  </dgm:ptLst>
  <dgm:cxnLst>
    <dgm:cxn modelId="{D73818BD-CF49-4C4C-84D9-B00EEC15F78D}" srcId="{F206BA73-B8A4-4FFD-9988-21290B82D688}" destId="{CAA01F1C-208B-4438-8518-6FB9D1E9D03C}" srcOrd="2" destOrd="0" parTransId="{279C5E6D-CDCC-4689-8866-20F4D71D5ABB}" sibTransId="{4263B285-6F51-4DBD-BCD5-F85E53763F73}"/>
    <dgm:cxn modelId="{B1DA77A6-A3A9-4BCD-AE78-A5B7C37F8DB7}" type="presOf" srcId="{D1F6D0BE-051A-45A8-BA1D-6A295AF09ED8}" destId="{E803F9E5-EE04-47FA-9630-A7C2CCC57DB7}" srcOrd="0" destOrd="0" presId="urn:microsoft.com/office/officeart/2005/8/layout/orgChart1"/>
    <dgm:cxn modelId="{5B69905D-50AA-4D82-88E4-EC0001EA098F}" type="presOf" srcId="{70A5950E-9DB0-40C9-A42D-F158AEE4ADA3}" destId="{AC024873-C78C-4786-9F4E-E7C1F4BD85F5}" srcOrd="1" destOrd="0" presId="urn:microsoft.com/office/officeart/2005/8/layout/orgChart1"/>
    <dgm:cxn modelId="{436F664F-229F-4650-8CCB-542762B1CFAA}" type="presOf" srcId="{15753183-0E3A-4B7C-A3FC-720B59C8D263}" destId="{6776C8A1-CB70-4347-8056-9C0C6F1DB4FC}" srcOrd="0" destOrd="0" presId="urn:microsoft.com/office/officeart/2005/8/layout/orgChart1"/>
    <dgm:cxn modelId="{5F1A387B-C505-4972-8BE1-1431FFFE3206}" type="presOf" srcId="{F206BA73-B8A4-4FFD-9988-21290B82D688}" destId="{57C9E37F-8B66-43CC-92E2-391517B61215}" srcOrd="0" destOrd="0" presId="urn:microsoft.com/office/officeart/2005/8/layout/orgChart1"/>
    <dgm:cxn modelId="{40009854-D7B7-42D8-B042-348BC334F532}" type="presOf" srcId="{CAA01F1C-208B-4438-8518-6FB9D1E9D03C}" destId="{005A5627-5DE8-42E8-9642-3D119AE8FFF8}" srcOrd="0" destOrd="0" presId="urn:microsoft.com/office/officeart/2005/8/layout/orgChart1"/>
    <dgm:cxn modelId="{922C1C68-A18F-426A-8C09-2830EC8AB8BD}" type="presOf" srcId="{F206BA73-B8A4-4FFD-9988-21290B82D688}" destId="{D32C669A-D73A-4689-94B2-43CF842735B4}" srcOrd="1" destOrd="0" presId="urn:microsoft.com/office/officeart/2005/8/layout/orgChart1"/>
    <dgm:cxn modelId="{8C19125E-0A80-4BFD-83E9-87AAB9754E78}" srcId="{F206BA73-B8A4-4FFD-9988-21290B82D688}" destId="{15753183-0E3A-4B7C-A3FC-720B59C8D263}" srcOrd="1" destOrd="0" parTransId="{D1F6D0BE-051A-45A8-BA1D-6A295AF09ED8}" sibTransId="{8967A7DE-35AF-4E9D-BFAE-D160B6F43A19}"/>
    <dgm:cxn modelId="{1276CE9E-C60E-4CB7-869D-1EFEEE93C8F7}" type="presOf" srcId="{CAA01F1C-208B-4438-8518-6FB9D1E9D03C}" destId="{476555ED-5BC6-4F01-BF94-24EA724B7D7B}" srcOrd="1" destOrd="0" presId="urn:microsoft.com/office/officeart/2005/8/layout/orgChart1"/>
    <dgm:cxn modelId="{35217F99-248D-4CE1-AC6B-EE503A26545E}" type="presOf" srcId="{3CCECFBB-4112-4442-A493-BC9B0DC7648A}" destId="{2744C6DA-BF20-4E39-82CF-3F4B84C9CCE8}" srcOrd="0" destOrd="0" presId="urn:microsoft.com/office/officeart/2005/8/layout/orgChart1"/>
    <dgm:cxn modelId="{AA3BB4AE-6FAE-4365-A323-141F0183DB1F}" srcId="{3CCECFBB-4112-4442-A493-BC9B0DC7648A}" destId="{F206BA73-B8A4-4FFD-9988-21290B82D688}" srcOrd="0" destOrd="0" parTransId="{541D4B5F-EE49-40DC-BDFA-D49F3C00C51D}" sibTransId="{B1120F22-BE6A-4C54-A43F-F645DFCC23E4}"/>
    <dgm:cxn modelId="{DE4092A8-FFD0-4349-A09C-427798AE248C}" type="presOf" srcId="{15753183-0E3A-4B7C-A3FC-720B59C8D263}" destId="{6A219947-BEEB-4BCD-A540-26DE224C8033}" srcOrd="1" destOrd="0" presId="urn:microsoft.com/office/officeart/2005/8/layout/orgChart1"/>
    <dgm:cxn modelId="{0481899D-B11D-4C8B-A542-8CD1E4E63F9E}" type="presOf" srcId="{70A5950E-9DB0-40C9-A42D-F158AEE4ADA3}" destId="{2C7F6FAD-9DD4-4D15-AF6E-8E06BC8241B8}" srcOrd="0" destOrd="0" presId="urn:microsoft.com/office/officeart/2005/8/layout/orgChart1"/>
    <dgm:cxn modelId="{8E27B2AF-EA31-4E28-967A-BDD5B7E39C07}" type="presOf" srcId="{279C5E6D-CDCC-4689-8866-20F4D71D5ABB}" destId="{ADF9CE10-9396-408F-80BA-18FD1323F841}" srcOrd="0" destOrd="0" presId="urn:microsoft.com/office/officeart/2005/8/layout/orgChart1"/>
    <dgm:cxn modelId="{6A72ADC2-35A9-4F4B-A8C9-E7FF8351871A}" type="presOf" srcId="{3C3F2A0E-CFAE-4948-8DF2-B417A087CE2D}" destId="{2EF3F9AC-C205-47EA-B143-DD0961CB6510}" srcOrd="0" destOrd="0" presId="urn:microsoft.com/office/officeart/2005/8/layout/orgChart1"/>
    <dgm:cxn modelId="{88F12D65-487E-4A44-8E04-131CE909781A}" srcId="{F206BA73-B8A4-4FFD-9988-21290B82D688}" destId="{70A5950E-9DB0-40C9-A42D-F158AEE4ADA3}" srcOrd="0" destOrd="0" parTransId="{3C3F2A0E-CFAE-4948-8DF2-B417A087CE2D}" sibTransId="{EE6442A1-63B6-4079-A61D-F9DEDBA60588}"/>
    <dgm:cxn modelId="{3BB464A2-1E67-4951-8BC1-A49B66ECBC02}" type="presParOf" srcId="{2744C6DA-BF20-4E39-82CF-3F4B84C9CCE8}" destId="{B8768C2B-01AB-4BFE-902D-4984120AADE1}" srcOrd="0" destOrd="0" presId="urn:microsoft.com/office/officeart/2005/8/layout/orgChart1"/>
    <dgm:cxn modelId="{ADEF74FA-C84A-4D79-ACB2-84A51B29BAC9}" type="presParOf" srcId="{B8768C2B-01AB-4BFE-902D-4984120AADE1}" destId="{866C73EB-0609-4C34-A4B5-0DD108013E29}" srcOrd="0" destOrd="0" presId="urn:microsoft.com/office/officeart/2005/8/layout/orgChart1"/>
    <dgm:cxn modelId="{98FC5693-7DCA-442E-BAFA-B069251BA812}" type="presParOf" srcId="{866C73EB-0609-4C34-A4B5-0DD108013E29}" destId="{57C9E37F-8B66-43CC-92E2-391517B61215}" srcOrd="0" destOrd="0" presId="urn:microsoft.com/office/officeart/2005/8/layout/orgChart1"/>
    <dgm:cxn modelId="{DCC0A576-9237-4ABF-B4DE-B9C32C67EA16}" type="presParOf" srcId="{866C73EB-0609-4C34-A4B5-0DD108013E29}" destId="{D32C669A-D73A-4689-94B2-43CF842735B4}" srcOrd="1" destOrd="0" presId="urn:microsoft.com/office/officeart/2005/8/layout/orgChart1"/>
    <dgm:cxn modelId="{C3B732E1-81A1-40A4-A524-7F1170B3BF9B}" type="presParOf" srcId="{B8768C2B-01AB-4BFE-902D-4984120AADE1}" destId="{C09F34E0-1A68-43BD-8430-B28BD2749C97}" srcOrd="1" destOrd="0" presId="urn:microsoft.com/office/officeart/2005/8/layout/orgChart1"/>
    <dgm:cxn modelId="{FFBA351B-43FE-4081-9AC3-6E7407E5434E}" type="presParOf" srcId="{C09F34E0-1A68-43BD-8430-B28BD2749C97}" destId="{2EF3F9AC-C205-47EA-B143-DD0961CB6510}" srcOrd="0" destOrd="0" presId="urn:microsoft.com/office/officeart/2005/8/layout/orgChart1"/>
    <dgm:cxn modelId="{EC14F482-E9BB-49F1-81B7-2BA9835773AC}" type="presParOf" srcId="{C09F34E0-1A68-43BD-8430-B28BD2749C97}" destId="{29A61BF5-F732-48BA-A3CC-A9B6D5493FA7}" srcOrd="1" destOrd="0" presId="urn:microsoft.com/office/officeart/2005/8/layout/orgChart1"/>
    <dgm:cxn modelId="{1DBC2202-1DF3-4BA2-AFFF-D018E5C3FFD3}" type="presParOf" srcId="{29A61BF5-F732-48BA-A3CC-A9B6D5493FA7}" destId="{88050178-F4FD-427B-B1CC-FBD7AE611190}" srcOrd="0" destOrd="0" presId="urn:microsoft.com/office/officeart/2005/8/layout/orgChart1"/>
    <dgm:cxn modelId="{5AA6EEB3-9045-4631-BA0A-55E1DB587890}" type="presParOf" srcId="{88050178-F4FD-427B-B1CC-FBD7AE611190}" destId="{2C7F6FAD-9DD4-4D15-AF6E-8E06BC8241B8}" srcOrd="0" destOrd="0" presId="urn:microsoft.com/office/officeart/2005/8/layout/orgChart1"/>
    <dgm:cxn modelId="{D3879F19-6F79-4F66-B0AA-1A0DFAF91164}" type="presParOf" srcId="{88050178-F4FD-427B-B1CC-FBD7AE611190}" destId="{AC024873-C78C-4786-9F4E-E7C1F4BD85F5}" srcOrd="1" destOrd="0" presId="urn:microsoft.com/office/officeart/2005/8/layout/orgChart1"/>
    <dgm:cxn modelId="{10BDFF0D-7447-48C4-B913-4AC07B6FF5B4}" type="presParOf" srcId="{29A61BF5-F732-48BA-A3CC-A9B6D5493FA7}" destId="{8378ADFC-92A4-45CD-85A1-54563C4380CF}" srcOrd="1" destOrd="0" presId="urn:microsoft.com/office/officeart/2005/8/layout/orgChart1"/>
    <dgm:cxn modelId="{0232BAF2-7B97-49EF-A211-F2ED1077DEB5}" type="presParOf" srcId="{29A61BF5-F732-48BA-A3CC-A9B6D5493FA7}" destId="{C0818DA7-BF41-4FDB-8C20-54319A8E2DF4}" srcOrd="2" destOrd="0" presId="urn:microsoft.com/office/officeart/2005/8/layout/orgChart1"/>
    <dgm:cxn modelId="{C1854AB8-51A5-4BB0-81D2-A6D5F94BE008}" type="presParOf" srcId="{C09F34E0-1A68-43BD-8430-B28BD2749C97}" destId="{E803F9E5-EE04-47FA-9630-A7C2CCC57DB7}" srcOrd="2" destOrd="0" presId="urn:microsoft.com/office/officeart/2005/8/layout/orgChart1"/>
    <dgm:cxn modelId="{2E2DA517-A711-4380-B70A-58819CFB24E0}" type="presParOf" srcId="{C09F34E0-1A68-43BD-8430-B28BD2749C97}" destId="{7E56539A-87F7-4C72-AD13-8C3E606E6AE9}" srcOrd="3" destOrd="0" presId="urn:microsoft.com/office/officeart/2005/8/layout/orgChart1"/>
    <dgm:cxn modelId="{8E0BE416-3D4E-4A64-B185-C5E489DA8505}" type="presParOf" srcId="{7E56539A-87F7-4C72-AD13-8C3E606E6AE9}" destId="{6F3D3DFF-4B52-46A9-87F5-117664236B7A}" srcOrd="0" destOrd="0" presId="urn:microsoft.com/office/officeart/2005/8/layout/orgChart1"/>
    <dgm:cxn modelId="{CBDBA01F-9FD2-4F6F-BE2C-99AC7399370D}" type="presParOf" srcId="{6F3D3DFF-4B52-46A9-87F5-117664236B7A}" destId="{6776C8A1-CB70-4347-8056-9C0C6F1DB4FC}" srcOrd="0" destOrd="0" presId="urn:microsoft.com/office/officeart/2005/8/layout/orgChart1"/>
    <dgm:cxn modelId="{647908EC-BCFE-488F-A36C-C482BC1825A3}" type="presParOf" srcId="{6F3D3DFF-4B52-46A9-87F5-117664236B7A}" destId="{6A219947-BEEB-4BCD-A540-26DE224C8033}" srcOrd="1" destOrd="0" presId="urn:microsoft.com/office/officeart/2005/8/layout/orgChart1"/>
    <dgm:cxn modelId="{A0DCF7F6-B0A7-4568-BCDA-615963D77558}" type="presParOf" srcId="{7E56539A-87F7-4C72-AD13-8C3E606E6AE9}" destId="{0F71325E-54A3-474D-86DD-4CE3CE98586B}" srcOrd="1" destOrd="0" presId="urn:microsoft.com/office/officeart/2005/8/layout/orgChart1"/>
    <dgm:cxn modelId="{8C3F73EE-221E-49D0-BDB7-9FC0314C2040}" type="presParOf" srcId="{7E56539A-87F7-4C72-AD13-8C3E606E6AE9}" destId="{3B18838A-05BA-4851-BBDA-5A2EC5E56DD5}" srcOrd="2" destOrd="0" presId="urn:microsoft.com/office/officeart/2005/8/layout/orgChart1"/>
    <dgm:cxn modelId="{010B3694-0E89-4771-BC3E-89D596D7E169}" type="presParOf" srcId="{C09F34E0-1A68-43BD-8430-B28BD2749C97}" destId="{ADF9CE10-9396-408F-80BA-18FD1323F841}" srcOrd="4" destOrd="0" presId="urn:microsoft.com/office/officeart/2005/8/layout/orgChart1"/>
    <dgm:cxn modelId="{C16FD041-2DF9-4E7C-8AAE-921BF95FA77A}" type="presParOf" srcId="{C09F34E0-1A68-43BD-8430-B28BD2749C97}" destId="{282EA1E9-0E9F-4E6A-BED9-54EA9B19B9AA}" srcOrd="5" destOrd="0" presId="urn:microsoft.com/office/officeart/2005/8/layout/orgChart1"/>
    <dgm:cxn modelId="{3F8A8504-2504-4185-A34B-10F3EA35B8F4}" type="presParOf" srcId="{282EA1E9-0E9F-4E6A-BED9-54EA9B19B9AA}" destId="{9E0A14AF-B14A-46E2-A50F-E009A6E9C623}" srcOrd="0" destOrd="0" presId="urn:microsoft.com/office/officeart/2005/8/layout/orgChart1"/>
    <dgm:cxn modelId="{201AE2D6-917D-4E1B-BBAE-BA7276AF028C}" type="presParOf" srcId="{9E0A14AF-B14A-46E2-A50F-E009A6E9C623}" destId="{005A5627-5DE8-42E8-9642-3D119AE8FFF8}" srcOrd="0" destOrd="0" presId="urn:microsoft.com/office/officeart/2005/8/layout/orgChart1"/>
    <dgm:cxn modelId="{904475A3-373A-41C7-B8CF-EE8B51D360F9}" type="presParOf" srcId="{9E0A14AF-B14A-46E2-A50F-E009A6E9C623}" destId="{476555ED-5BC6-4F01-BF94-24EA724B7D7B}" srcOrd="1" destOrd="0" presId="urn:microsoft.com/office/officeart/2005/8/layout/orgChart1"/>
    <dgm:cxn modelId="{C64A9541-BE81-48E3-95BF-301ED8C6F8DE}" type="presParOf" srcId="{282EA1E9-0E9F-4E6A-BED9-54EA9B19B9AA}" destId="{2FCD33E7-70E3-41DD-B693-4572DC2A3E7E}" srcOrd="1" destOrd="0" presId="urn:microsoft.com/office/officeart/2005/8/layout/orgChart1"/>
    <dgm:cxn modelId="{128BF593-28F0-403B-AB66-1A58B20A643E}" type="presParOf" srcId="{282EA1E9-0E9F-4E6A-BED9-54EA9B19B9AA}" destId="{6583BB2A-E12B-49A0-B669-60F31D76765F}" srcOrd="2" destOrd="0" presId="urn:microsoft.com/office/officeart/2005/8/layout/orgChart1"/>
    <dgm:cxn modelId="{2BEC4166-91AA-49E7-88EE-D55E98EDCBE9}" type="presParOf" srcId="{B8768C2B-01AB-4BFE-902D-4984120AADE1}" destId="{DFB33F91-9425-4A6F-97E4-D5D5F0D7CAF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9CE10-9396-408F-80BA-18FD1323F841}">
      <dsp:nvSpPr>
        <dsp:cNvPr id="0" name=""/>
        <dsp:cNvSpPr/>
      </dsp:nvSpPr>
      <dsp:spPr>
        <a:xfrm>
          <a:off x="4298156" y="739993"/>
          <a:ext cx="1790303" cy="310713"/>
        </a:xfrm>
        <a:custGeom>
          <a:avLst/>
          <a:gdLst/>
          <a:ahLst/>
          <a:cxnLst/>
          <a:rect l="0" t="0" r="0" b="0"/>
          <a:pathLst>
            <a:path>
              <a:moveTo>
                <a:pt x="0" y="0"/>
              </a:moveTo>
              <a:lnTo>
                <a:pt x="0" y="155356"/>
              </a:lnTo>
              <a:lnTo>
                <a:pt x="1790303" y="155356"/>
              </a:lnTo>
              <a:lnTo>
                <a:pt x="1790303" y="31071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3F9E5-EE04-47FA-9630-A7C2CCC57DB7}">
      <dsp:nvSpPr>
        <dsp:cNvPr id="0" name=""/>
        <dsp:cNvSpPr/>
      </dsp:nvSpPr>
      <dsp:spPr>
        <a:xfrm>
          <a:off x="4252436" y="739993"/>
          <a:ext cx="91440" cy="310713"/>
        </a:xfrm>
        <a:custGeom>
          <a:avLst/>
          <a:gdLst/>
          <a:ahLst/>
          <a:cxnLst/>
          <a:rect l="0" t="0" r="0" b="0"/>
          <a:pathLst>
            <a:path>
              <a:moveTo>
                <a:pt x="45720" y="0"/>
              </a:moveTo>
              <a:lnTo>
                <a:pt x="45720" y="31071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F3F9AC-C205-47EA-B143-DD0961CB6510}">
      <dsp:nvSpPr>
        <dsp:cNvPr id="0" name=""/>
        <dsp:cNvSpPr/>
      </dsp:nvSpPr>
      <dsp:spPr>
        <a:xfrm>
          <a:off x="2507852" y="739993"/>
          <a:ext cx="1790303" cy="310713"/>
        </a:xfrm>
        <a:custGeom>
          <a:avLst/>
          <a:gdLst/>
          <a:ahLst/>
          <a:cxnLst/>
          <a:rect l="0" t="0" r="0" b="0"/>
          <a:pathLst>
            <a:path>
              <a:moveTo>
                <a:pt x="1790303" y="0"/>
              </a:moveTo>
              <a:lnTo>
                <a:pt x="1790303" y="155356"/>
              </a:lnTo>
              <a:lnTo>
                <a:pt x="0" y="155356"/>
              </a:lnTo>
              <a:lnTo>
                <a:pt x="0" y="31071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C9E37F-8B66-43CC-92E2-391517B61215}">
      <dsp:nvSpPr>
        <dsp:cNvPr id="0" name=""/>
        <dsp:cNvSpPr/>
      </dsp:nvSpPr>
      <dsp:spPr>
        <a:xfrm>
          <a:off x="3558361" y="198"/>
          <a:ext cx="1479589" cy="73979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Measure of Central Dispersion</a:t>
          </a:r>
          <a:endParaRPr lang="en-IN" sz="1800" kern="1200" dirty="0">
            <a:solidFill>
              <a:schemeClr val="tx1"/>
            </a:solidFill>
          </a:endParaRPr>
        </a:p>
      </dsp:txBody>
      <dsp:txXfrm>
        <a:off x="3558361" y="198"/>
        <a:ext cx="1479589" cy="739794"/>
      </dsp:txXfrm>
    </dsp:sp>
    <dsp:sp modelId="{2C7F6FAD-9DD4-4D15-AF6E-8E06BC8241B8}">
      <dsp:nvSpPr>
        <dsp:cNvPr id="0" name=""/>
        <dsp:cNvSpPr/>
      </dsp:nvSpPr>
      <dsp:spPr>
        <a:xfrm>
          <a:off x="1768057" y="1050706"/>
          <a:ext cx="1479589" cy="73979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Range</a:t>
          </a:r>
          <a:endParaRPr lang="en-IN" sz="1800" kern="1200" dirty="0">
            <a:solidFill>
              <a:schemeClr val="tx1"/>
            </a:solidFill>
          </a:endParaRPr>
        </a:p>
      </dsp:txBody>
      <dsp:txXfrm>
        <a:off x="1768057" y="1050706"/>
        <a:ext cx="1479589" cy="739794"/>
      </dsp:txXfrm>
    </dsp:sp>
    <dsp:sp modelId="{6776C8A1-CB70-4347-8056-9C0C6F1DB4FC}">
      <dsp:nvSpPr>
        <dsp:cNvPr id="0" name=""/>
        <dsp:cNvSpPr/>
      </dsp:nvSpPr>
      <dsp:spPr>
        <a:xfrm>
          <a:off x="3558361" y="1050706"/>
          <a:ext cx="1479589" cy="73979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Standard Deviation</a:t>
          </a:r>
          <a:endParaRPr lang="en-IN" sz="1800" kern="1200" dirty="0">
            <a:solidFill>
              <a:schemeClr val="tx1"/>
            </a:solidFill>
          </a:endParaRPr>
        </a:p>
      </dsp:txBody>
      <dsp:txXfrm>
        <a:off x="3558361" y="1050706"/>
        <a:ext cx="1479589" cy="739794"/>
      </dsp:txXfrm>
    </dsp:sp>
    <dsp:sp modelId="{005A5627-5DE8-42E8-9642-3D119AE8FFF8}">
      <dsp:nvSpPr>
        <dsp:cNvPr id="0" name=""/>
        <dsp:cNvSpPr/>
      </dsp:nvSpPr>
      <dsp:spPr>
        <a:xfrm>
          <a:off x="5348664" y="1050706"/>
          <a:ext cx="1479589" cy="73979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Variance</a:t>
          </a:r>
          <a:endParaRPr lang="en-IN" sz="1800" kern="1200" dirty="0">
            <a:solidFill>
              <a:schemeClr val="tx1"/>
            </a:solidFill>
          </a:endParaRPr>
        </a:p>
      </dsp:txBody>
      <dsp:txXfrm>
        <a:off x="5348664" y="1050706"/>
        <a:ext cx="1479589" cy="7397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A5B5-6259-426A-9969-D56B996FDE30}"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4FFD9-777B-4BB1-9058-A6A64F3C9F88}" type="slidenum">
              <a:rPr lang="en-IN" smtClean="0"/>
              <a:t>‹#›</a:t>
            </a:fld>
            <a:endParaRPr lang="en-IN"/>
          </a:p>
        </p:txBody>
      </p:sp>
    </p:spTree>
    <p:extLst>
      <p:ext uri="{BB962C8B-B14F-4D97-AF65-F5344CB8AC3E}">
        <p14:creationId xmlns:p14="http://schemas.microsoft.com/office/powerpoint/2010/main" val="407207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14FFD9-777B-4BB1-9058-A6A64F3C9F88}" type="slidenum">
              <a:rPr lang="en-IN" smtClean="0"/>
              <a:t>4</a:t>
            </a:fld>
            <a:endParaRPr lang="en-IN"/>
          </a:p>
        </p:txBody>
      </p:sp>
    </p:spTree>
    <p:extLst>
      <p:ext uri="{BB962C8B-B14F-4D97-AF65-F5344CB8AC3E}">
        <p14:creationId xmlns:p14="http://schemas.microsoft.com/office/powerpoint/2010/main" val="381359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IN" dirty="0"/>
          </a:p>
        </p:txBody>
      </p:sp>
      <p:sp>
        <p:nvSpPr>
          <p:cNvPr id="4" name="Slide Number Placeholder 3"/>
          <p:cNvSpPr>
            <a:spLocks noGrp="1"/>
          </p:cNvSpPr>
          <p:nvPr>
            <p:ph type="sldNum" sz="quarter" idx="10"/>
          </p:nvPr>
        </p:nvSpPr>
        <p:spPr/>
        <p:txBody>
          <a:bodyPr/>
          <a:lstStyle/>
          <a:p>
            <a:fld id="{5814FFD9-777B-4BB1-9058-A6A64F3C9F88}" type="slidenum">
              <a:rPr lang="en-IN" smtClean="0"/>
              <a:t>5</a:t>
            </a:fld>
            <a:endParaRPr lang="en-IN"/>
          </a:p>
        </p:txBody>
      </p:sp>
    </p:spTree>
    <p:extLst>
      <p:ext uri="{BB962C8B-B14F-4D97-AF65-F5344CB8AC3E}">
        <p14:creationId xmlns:p14="http://schemas.microsoft.com/office/powerpoint/2010/main" val="14728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41897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124802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0208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385252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6029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119942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1428020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128066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348400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2FCF7-5A53-456D-9EDB-8AC3F983A3D5}"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220405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32FCF7-5A53-456D-9EDB-8AC3F983A3D5}"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59633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32FCF7-5A53-456D-9EDB-8AC3F983A3D5}"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289560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32FCF7-5A53-456D-9EDB-8AC3F983A3D5}"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424400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2FCF7-5A53-456D-9EDB-8AC3F983A3D5}"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97784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2FCF7-5A53-456D-9EDB-8AC3F983A3D5}"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235789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2FCF7-5A53-456D-9EDB-8AC3F983A3D5}"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E86AB7-C759-4043-9BC5-AB69C5D7247C}" type="slidenum">
              <a:rPr lang="en-IN" smtClean="0"/>
              <a:t>‹#›</a:t>
            </a:fld>
            <a:endParaRPr lang="en-IN"/>
          </a:p>
        </p:txBody>
      </p:sp>
    </p:spTree>
    <p:extLst>
      <p:ext uri="{BB962C8B-B14F-4D97-AF65-F5344CB8AC3E}">
        <p14:creationId xmlns:p14="http://schemas.microsoft.com/office/powerpoint/2010/main" val="277716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32FCF7-5A53-456D-9EDB-8AC3F983A3D5}" type="datetimeFigureOut">
              <a:rPr lang="en-IN" smtClean="0"/>
              <a:t>30-10-2023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E86AB7-C759-4043-9BC5-AB69C5D7247C}" type="slidenum">
              <a:rPr lang="en-IN" smtClean="0"/>
              <a:t>‹#›</a:t>
            </a:fld>
            <a:endParaRPr lang="en-IN"/>
          </a:p>
        </p:txBody>
      </p:sp>
    </p:spTree>
    <p:extLst>
      <p:ext uri="{BB962C8B-B14F-4D97-AF65-F5344CB8AC3E}">
        <p14:creationId xmlns:p14="http://schemas.microsoft.com/office/powerpoint/2010/main" val="421995754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Power%20BI%20Capstone%20project.pbix" TargetMode="External"/><Relationship Id="rId2" Type="http://schemas.openxmlformats.org/officeDocument/2006/relationships/hyperlink" Target="Western%20Countries%20Financial%20Data-Excel.xls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smtClean="0"/>
              <a:t>Business Analyst </a:t>
            </a:r>
            <a:r>
              <a:rPr lang="en-US" b="1" dirty="0"/>
              <a:t>C</a:t>
            </a:r>
            <a:r>
              <a:rPr lang="en-US" b="1" dirty="0" smtClean="0"/>
              <a:t>areer Program</a:t>
            </a:r>
            <a:endParaRPr lang="en-IN" b="1" dirty="0"/>
          </a:p>
        </p:txBody>
      </p:sp>
      <p:sp>
        <p:nvSpPr>
          <p:cNvPr id="3" name="Subtitle 2"/>
          <p:cNvSpPr>
            <a:spLocks noGrp="1"/>
          </p:cNvSpPr>
          <p:nvPr>
            <p:ph type="subTitle" idx="1"/>
          </p:nvPr>
        </p:nvSpPr>
        <p:spPr/>
        <p:txBody>
          <a:bodyPr/>
          <a:lstStyle/>
          <a:p>
            <a:r>
              <a:rPr lang="en-US" sz="4400" dirty="0" smtClean="0"/>
              <a:t>Capstone Project</a:t>
            </a:r>
            <a:endParaRPr lang="en-IN" dirty="0"/>
          </a:p>
        </p:txBody>
      </p:sp>
    </p:spTree>
    <p:extLst>
      <p:ext uri="{BB962C8B-B14F-4D97-AF65-F5344CB8AC3E}">
        <p14:creationId xmlns:p14="http://schemas.microsoft.com/office/powerpoint/2010/main" val="3180739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42951"/>
            <a:ext cx="8596668" cy="5298412"/>
          </a:xfrm>
        </p:spPr>
        <p:txBody>
          <a:bodyPr>
            <a:normAutofit fontScale="92500"/>
          </a:bodyPr>
          <a:lstStyle/>
          <a:p>
            <a:r>
              <a:rPr lang="en-US" dirty="0" smtClean="0"/>
              <a:t>This Bar chart Represents the product which is profitable in particular Country.</a:t>
            </a:r>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Chart shows that </a:t>
            </a:r>
            <a:r>
              <a:rPr lang="en-US" b="1" dirty="0" smtClean="0"/>
              <a:t>Paseo</a:t>
            </a:r>
            <a:r>
              <a:rPr lang="en-US" dirty="0" smtClean="0"/>
              <a:t> Product has earned highest in </a:t>
            </a:r>
            <a:r>
              <a:rPr lang="en-US" b="1" dirty="0" smtClean="0"/>
              <a:t>Canada, France, Mexico and USA.</a:t>
            </a:r>
          </a:p>
          <a:p>
            <a:r>
              <a:rPr lang="en-US" dirty="0" smtClean="0"/>
              <a:t>Whereas in </a:t>
            </a:r>
            <a:r>
              <a:rPr lang="en-US" b="1" dirty="0" smtClean="0"/>
              <a:t>Germany</a:t>
            </a:r>
            <a:r>
              <a:rPr lang="en-US" dirty="0" smtClean="0"/>
              <a:t> </a:t>
            </a:r>
            <a:r>
              <a:rPr lang="en-US" b="1" dirty="0" err="1" smtClean="0"/>
              <a:t>Velo</a:t>
            </a:r>
            <a:r>
              <a:rPr lang="en-US" dirty="0" smtClean="0"/>
              <a:t> product has earned highest.  </a:t>
            </a:r>
          </a:p>
          <a:p>
            <a:endParaRPr lang="en-IN" dirty="0"/>
          </a:p>
        </p:txBody>
      </p:sp>
      <p:graphicFrame>
        <p:nvGraphicFramePr>
          <p:cNvPr id="4" name="Chart 3"/>
          <p:cNvGraphicFramePr>
            <a:graphicFrameLocks/>
          </p:cNvGraphicFramePr>
          <p:nvPr>
            <p:extLst>
              <p:ext uri="{D42A27DB-BD31-4B8C-83A1-F6EECF244321}">
                <p14:modId xmlns:p14="http://schemas.microsoft.com/office/powerpoint/2010/main" val="2205611499"/>
              </p:ext>
            </p:extLst>
          </p:nvPr>
        </p:nvGraphicFramePr>
        <p:xfrm>
          <a:off x="1100138" y="1114424"/>
          <a:ext cx="7920037" cy="3729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9854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2939"/>
            <a:ext cx="8596668" cy="5915024"/>
          </a:xfrm>
        </p:spPr>
        <p:txBody>
          <a:bodyPr/>
          <a:lstStyle/>
          <a:p>
            <a:r>
              <a:rPr lang="en-US" dirty="0" smtClean="0"/>
              <a:t>This Line Chart shows Sales timeline on a basis of months.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a:t>
            </a:r>
            <a:r>
              <a:rPr lang="en-US" b="1" dirty="0" err="1" smtClean="0"/>
              <a:t>Amarilla</a:t>
            </a:r>
            <a:r>
              <a:rPr lang="en-US" dirty="0" smtClean="0"/>
              <a:t>, pick in sales was seen in month of </a:t>
            </a:r>
            <a:r>
              <a:rPr lang="en-US" b="1" dirty="0" smtClean="0"/>
              <a:t>October</a:t>
            </a:r>
            <a:r>
              <a:rPr lang="en-US" dirty="0" smtClean="0"/>
              <a:t>. For </a:t>
            </a:r>
            <a:r>
              <a:rPr lang="en-US" b="1" dirty="0" err="1" smtClean="0"/>
              <a:t>Carretera</a:t>
            </a:r>
            <a:r>
              <a:rPr lang="en-US" dirty="0" smtClean="0"/>
              <a:t>, Sales picked up in month of </a:t>
            </a:r>
            <a:r>
              <a:rPr lang="en-US" b="1" dirty="0" smtClean="0"/>
              <a:t>December</a:t>
            </a:r>
            <a:r>
              <a:rPr lang="en-US" dirty="0" smtClean="0"/>
              <a:t>.</a:t>
            </a:r>
          </a:p>
          <a:p>
            <a:r>
              <a:rPr lang="en-US" dirty="0" smtClean="0"/>
              <a:t>For </a:t>
            </a:r>
            <a:r>
              <a:rPr lang="en-US" b="1" dirty="0" smtClean="0"/>
              <a:t>Montana</a:t>
            </a:r>
            <a:r>
              <a:rPr lang="en-US" dirty="0" smtClean="0"/>
              <a:t>, sales Hiked in month of </a:t>
            </a:r>
            <a:r>
              <a:rPr lang="en-US" b="1" dirty="0" smtClean="0"/>
              <a:t>April</a:t>
            </a:r>
            <a:r>
              <a:rPr lang="en-US" dirty="0" smtClean="0"/>
              <a:t>. In </a:t>
            </a:r>
            <a:r>
              <a:rPr lang="en-US" b="1" dirty="0" smtClean="0"/>
              <a:t>paseo</a:t>
            </a:r>
            <a:r>
              <a:rPr lang="en-US" dirty="0" smtClean="0"/>
              <a:t>, Sales has its highest hike in </a:t>
            </a:r>
            <a:r>
              <a:rPr lang="en-US" b="1" dirty="0" smtClean="0"/>
              <a:t>November</a:t>
            </a:r>
            <a:r>
              <a:rPr lang="en-US" dirty="0" smtClean="0"/>
              <a:t>. For </a:t>
            </a:r>
            <a:r>
              <a:rPr lang="en-US" b="1" dirty="0" smtClean="0"/>
              <a:t>Veto</a:t>
            </a:r>
            <a:r>
              <a:rPr lang="en-US" dirty="0" smtClean="0"/>
              <a:t> and </a:t>
            </a:r>
            <a:r>
              <a:rPr lang="en-US" b="1" dirty="0" smtClean="0"/>
              <a:t>VTT</a:t>
            </a:r>
            <a:r>
              <a:rPr lang="en-US" dirty="0" smtClean="0"/>
              <a:t>, Sales hike was in month of </a:t>
            </a:r>
            <a:r>
              <a:rPr lang="en-US" b="1" dirty="0" smtClean="0"/>
              <a:t>October</a:t>
            </a:r>
            <a:r>
              <a:rPr lang="en-US" dirty="0" smtClean="0"/>
              <a:t>.</a:t>
            </a:r>
          </a:p>
          <a:p>
            <a:endParaRPr lang="en-US" dirty="0" smtClean="0"/>
          </a:p>
          <a:p>
            <a:endParaRPr lang="en-US" dirty="0" smtClean="0"/>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3961963449"/>
              </p:ext>
            </p:extLst>
          </p:nvPr>
        </p:nvGraphicFramePr>
        <p:xfrm>
          <a:off x="1004886" y="1057275"/>
          <a:ext cx="8496301" cy="37290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7105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the data in SQL Server</a:t>
            </a:r>
            <a:endParaRPr lang="en-IN" dirty="0"/>
          </a:p>
        </p:txBody>
      </p:sp>
      <p:sp>
        <p:nvSpPr>
          <p:cNvPr id="3" name="Content Placeholder 2"/>
          <p:cNvSpPr>
            <a:spLocks noGrp="1"/>
          </p:cNvSpPr>
          <p:nvPr>
            <p:ph idx="1"/>
          </p:nvPr>
        </p:nvSpPr>
        <p:spPr>
          <a:xfrm>
            <a:off x="677334" y="1270000"/>
            <a:ext cx="8596668" cy="5202238"/>
          </a:xfrm>
        </p:spPr>
        <p:txBody>
          <a:bodyPr/>
          <a:lstStyle/>
          <a:p>
            <a:r>
              <a:rPr lang="en-US" dirty="0" smtClean="0"/>
              <a:t>In order to Import Excel data in </a:t>
            </a:r>
            <a:r>
              <a:rPr lang="en-US" dirty="0" err="1" smtClean="0"/>
              <a:t>Sql</a:t>
            </a:r>
            <a:r>
              <a:rPr lang="en-US" dirty="0" smtClean="0"/>
              <a:t> Server, first it needs to be converted to CSV file. As MySQL Workbench Supports CSV.</a:t>
            </a:r>
          </a:p>
          <a:p>
            <a:r>
              <a:rPr lang="en-US" b="1" dirty="0" smtClean="0"/>
              <a:t>Step 1: Convert to CSV</a:t>
            </a:r>
          </a:p>
          <a:p>
            <a:endParaRPr lang="en-US" dirty="0"/>
          </a:p>
          <a:p>
            <a:endParaRPr lang="en-US" dirty="0" smtClean="0"/>
          </a:p>
          <a:p>
            <a:endParaRPr lang="en-US" dirty="0"/>
          </a:p>
          <a:p>
            <a:endParaRPr lang="en-US" dirty="0" smtClean="0"/>
          </a:p>
          <a:p>
            <a:endParaRPr lang="en-US" dirty="0"/>
          </a:p>
          <a:p>
            <a:r>
              <a:rPr lang="en-US" b="1" dirty="0" smtClean="0"/>
              <a:t>Step 2: Create New Schema</a:t>
            </a:r>
          </a:p>
          <a:p>
            <a:endParaRPr lang="en-US" dirty="0" smtClean="0"/>
          </a:p>
          <a:p>
            <a:endParaRPr lang="en-US" dirty="0" smtClean="0"/>
          </a:p>
          <a:p>
            <a:endParaRPr lang="en-IN" dirty="0"/>
          </a:p>
        </p:txBody>
      </p:sp>
      <p:pic>
        <p:nvPicPr>
          <p:cNvPr id="4" name="Picture 3"/>
          <p:cNvPicPr>
            <a:picLocks noChangeAspect="1"/>
          </p:cNvPicPr>
          <p:nvPr/>
        </p:nvPicPr>
        <p:blipFill>
          <a:blip r:embed="rId2"/>
          <a:stretch>
            <a:fillRect/>
          </a:stretch>
        </p:blipFill>
        <p:spPr>
          <a:xfrm>
            <a:off x="1077404" y="2353929"/>
            <a:ext cx="6737859" cy="1480321"/>
          </a:xfrm>
          <a:prstGeom prst="rect">
            <a:avLst/>
          </a:prstGeom>
        </p:spPr>
      </p:pic>
      <p:pic>
        <p:nvPicPr>
          <p:cNvPr id="5" name="Picture 4"/>
          <p:cNvPicPr>
            <a:picLocks noChangeAspect="1"/>
          </p:cNvPicPr>
          <p:nvPr/>
        </p:nvPicPr>
        <p:blipFill>
          <a:blip r:embed="rId3"/>
          <a:stretch>
            <a:fillRect/>
          </a:stretch>
        </p:blipFill>
        <p:spPr>
          <a:xfrm>
            <a:off x="1077404" y="4838699"/>
            <a:ext cx="6737860" cy="1584590"/>
          </a:xfrm>
          <a:prstGeom prst="rect">
            <a:avLst/>
          </a:prstGeom>
        </p:spPr>
      </p:pic>
    </p:spTree>
    <p:extLst>
      <p:ext uri="{BB962C8B-B14F-4D97-AF65-F5344CB8AC3E}">
        <p14:creationId xmlns:p14="http://schemas.microsoft.com/office/powerpoint/2010/main" val="2219243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047" y="642939"/>
            <a:ext cx="8596668" cy="5843586"/>
          </a:xfrm>
        </p:spPr>
        <p:txBody>
          <a:bodyPr/>
          <a:lstStyle/>
          <a:p>
            <a:r>
              <a:rPr lang="en-US" b="1" dirty="0" smtClean="0"/>
              <a:t>Step 3: Select Table Data Import wizard.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smtClean="0"/>
              <a:t>Step 4: Browse data</a:t>
            </a:r>
          </a:p>
          <a:p>
            <a:endParaRPr lang="en-US" dirty="0" smtClean="0"/>
          </a:p>
          <a:p>
            <a:endParaRPr lang="en-US" dirty="0" smtClean="0"/>
          </a:p>
          <a:p>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339" y="1123839"/>
            <a:ext cx="4500785" cy="2230240"/>
          </a:xfrm>
          <a:prstGeom prst="rect">
            <a:avLst/>
          </a:prstGeom>
        </p:spPr>
      </p:pic>
      <p:pic>
        <p:nvPicPr>
          <p:cNvPr id="5" name="Picture 4"/>
          <p:cNvPicPr>
            <a:picLocks noChangeAspect="1"/>
          </p:cNvPicPr>
          <p:nvPr/>
        </p:nvPicPr>
        <p:blipFill>
          <a:blip r:embed="rId3"/>
          <a:stretch>
            <a:fillRect/>
          </a:stretch>
        </p:blipFill>
        <p:spPr>
          <a:xfrm>
            <a:off x="1071339" y="4329112"/>
            <a:ext cx="7124700" cy="1514475"/>
          </a:xfrm>
          <a:prstGeom prst="rect">
            <a:avLst/>
          </a:prstGeom>
        </p:spPr>
      </p:pic>
    </p:spTree>
    <p:extLst>
      <p:ext uri="{BB962C8B-B14F-4D97-AF65-F5344CB8AC3E}">
        <p14:creationId xmlns:p14="http://schemas.microsoft.com/office/powerpoint/2010/main" val="2266188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4363"/>
            <a:ext cx="8596668" cy="5426999"/>
          </a:xfrm>
        </p:spPr>
        <p:txBody>
          <a:bodyPr/>
          <a:lstStyle/>
          <a:p>
            <a:r>
              <a:rPr lang="en-US" b="1" dirty="0" smtClean="0"/>
              <a:t>Step 5: Execute Import</a:t>
            </a:r>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Import Finished</a:t>
            </a:r>
          </a:p>
          <a:p>
            <a:endParaRPr lang="en-US" dirty="0" smtClean="0"/>
          </a:p>
          <a:p>
            <a:endParaRPr lang="en-US" dirty="0" smtClean="0"/>
          </a:p>
          <a:p>
            <a:endParaRPr lang="en-IN" dirty="0"/>
          </a:p>
        </p:txBody>
      </p:sp>
      <p:pic>
        <p:nvPicPr>
          <p:cNvPr id="4" name="Picture 3"/>
          <p:cNvPicPr>
            <a:picLocks noChangeAspect="1"/>
          </p:cNvPicPr>
          <p:nvPr/>
        </p:nvPicPr>
        <p:blipFill>
          <a:blip r:embed="rId2"/>
          <a:stretch>
            <a:fillRect/>
          </a:stretch>
        </p:blipFill>
        <p:spPr>
          <a:xfrm>
            <a:off x="1133475" y="1076325"/>
            <a:ext cx="4795838" cy="2081213"/>
          </a:xfrm>
          <a:prstGeom prst="rect">
            <a:avLst/>
          </a:prstGeom>
        </p:spPr>
      </p:pic>
      <p:pic>
        <p:nvPicPr>
          <p:cNvPr id="6" name="Picture 5"/>
          <p:cNvPicPr>
            <a:picLocks noChangeAspect="1"/>
          </p:cNvPicPr>
          <p:nvPr/>
        </p:nvPicPr>
        <p:blipFill>
          <a:blip r:embed="rId3"/>
          <a:stretch>
            <a:fillRect/>
          </a:stretch>
        </p:blipFill>
        <p:spPr>
          <a:xfrm>
            <a:off x="1133475" y="3727980"/>
            <a:ext cx="6838950" cy="2644245"/>
          </a:xfrm>
          <a:prstGeom prst="rect">
            <a:avLst/>
          </a:prstGeom>
        </p:spPr>
      </p:pic>
    </p:spTree>
    <p:extLst>
      <p:ext uri="{BB962C8B-B14F-4D97-AF65-F5344CB8AC3E}">
        <p14:creationId xmlns:p14="http://schemas.microsoft.com/office/powerpoint/2010/main" val="644935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14375"/>
            <a:ext cx="8596668" cy="5326987"/>
          </a:xfrm>
        </p:spPr>
        <p:txBody>
          <a:bodyPr/>
          <a:lstStyle/>
          <a:p>
            <a:r>
              <a:rPr lang="en-US" sz="2000" b="1" dirty="0" smtClean="0"/>
              <a:t>SQL Query</a:t>
            </a:r>
          </a:p>
          <a:p>
            <a:r>
              <a:rPr lang="en-US" dirty="0"/>
              <a:t>Here you can see the SQL Query performed by Condition, Where Country is Canada.</a:t>
            </a:r>
          </a:p>
          <a:p>
            <a:endParaRPr lang="en-IN" sz="2000" b="1" dirty="0"/>
          </a:p>
          <a:p>
            <a:endParaRPr lang="en-IN" b="1" dirty="0"/>
          </a:p>
        </p:txBody>
      </p:sp>
      <p:pic>
        <p:nvPicPr>
          <p:cNvPr id="4" name="Picture 3"/>
          <p:cNvPicPr>
            <a:picLocks noChangeAspect="1"/>
          </p:cNvPicPr>
          <p:nvPr/>
        </p:nvPicPr>
        <p:blipFill>
          <a:blip r:embed="rId2"/>
          <a:stretch>
            <a:fillRect/>
          </a:stretch>
        </p:blipFill>
        <p:spPr>
          <a:xfrm>
            <a:off x="1150977" y="1875298"/>
            <a:ext cx="8123025" cy="3605213"/>
          </a:xfrm>
          <a:prstGeom prst="rect">
            <a:avLst/>
          </a:prstGeom>
        </p:spPr>
      </p:pic>
    </p:spTree>
    <p:extLst>
      <p:ext uri="{BB962C8B-B14F-4D97-AF65-F5344CB8AC3E}">
        <p14:creationId xmlns:p14="http://schemas.microsoft.com/office/powerpoint/2010/main" val="2804643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 from the SQL Database into Power BI</a:t>
            </a:r>
            <a:endParaRPr lang="en-IN" dirty="0"/>
          </a:p>
        </p:txBody>
      </p:sp>
      <p:sp>
        <p:nvSpPr>
          <p:cNvPr id="3" name="Content Placeholder 2"/>
          <p:cNvSpPr>
            <a:spLocks noGrp="1"/>
          </p:cNvSpPr>
          <p:nvPr>
            <p:ph idx="1"/>
          </p:nvPr>
        </p:nvSpPr>
        <p:spPr/>
        <p:txBody>
          <a:bodyPr/>
          <a:lstStyle/>
          <a:p>
            <a:r>
              <a:rPr lang="en-US" b="1" dirty="0"/>
              <a:t>Step </a:t>
            </a:r>
            <a:r>
              <a:rPr lang="en-US" b="1" dirty="0" smtClean="0"/>
              <a:t>1: Go on Get data, Select MySQL database.</a:t>
            </a:r>
          </a:p>
          <a:p>
            <a:endParaRPr lang="en-US" b="1" dirty="0" smtClean="0"/>
          </a:p>
          <a:p>
            <a:endParaRPr lang="en-US" b="1" dirty="0"/>
          </a:p>
        </p:txBody>
      </p:sp>
      <p:pic>
        <p:nvPicPr>
          <p:cNvPr id="5" name="Picture 4"/>
          <p:cNvPicPr>
            <a:picLocks noChangeAspect="1"/>
          </p:cNvPicPr>
          <p:nvPr/>
        </p:nvPicPr>
        <p:blipFill>
          <a:blip r:embed="rId2"/>
          <a:stretch>
            <a:fillRect/>
          </a:stretch>
        </p:blipFill>
        <p:spPr>
          <a:xfrm>
            <a:off x="952499" y="2530475"/>
            <a:ext cx="7034213" cy="3627438"/>
          </a:xfrm>
          <a:prstGeom prst="rect">
            <a:avLst/>
          </a:prstGeom>
        </p:spPr>
      </p:pic>
    </p:spTree>
    <p:extLst>
      <p:ext uri="{BB962C8B-B14F-4D97-AF65-F5344CB8AC3E}">
        <p14:creationId xmlns:p14="http://schemas.microsoft.com/office/powerpoint/2010/main" val="611078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5775"/>
            <a:ext cx="8596668" cy="6043613"/>
          </a:xfrm>
        </p:spPr>
        <p:txBody>
          <a:bodyPr/>
          <a:lstStyle/>
          <a:p>
            <a:r>
              <a:rPr lang="en-US" b="1" dirty="0" smtClean="0"/>
              <a:t>Step 2: Input Server and Database name</a:t>
            </a:r>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b="1" dirty="0" smtClean="0"/>
              <a:t>Step 3: Select Load or Transform data</a:t>
            </a:r>
          </a:p>
          <a:p>
            <a:endParaRPr lang="en-US" dirty="0" smtClean="0"/>
          </a:p>
          <a:p>
            <a:endParaRPr lang="en-IN" dirty="0"/>
          </a:p>
        </p:txBody>
      </p:sp>
      <p:pic>
        <p:nvPicPr>
          <p:cNvPr id="7" name="Picture 6"/>
          <p:cNvPicPr>
            <a:picLocks noChangeAspect="1"/>
          </p:cNvPicPr>
          <p:nvPr/>
        </p:nvPicPr>
        <p:blipFill>
          <a:blip r:embed="rId2"/>
          <a:stretch>
            <a:fillRect/>
          </a:stretch>
        </p:blipFill>
        <p:spPr>
          <a:xfrm>
            <a:off x="1038224" y="866775"/>
            <a:ext cx="5391151" cy="2118225"/>
          </a:xfrm>
          <a:prstGeom prst="rect">
            <a:avLst/>
          </a:prstGeom>
        </p:spPr>
      </p:pic>
      <p:pic>
        <p:nvPicPr>
          <p:cNvPr id="8" name="Picture 7"/>
          <p:cNvPicPr>
            <a:picLocks noChangeAspect="1"/>
          </p:cNvPicPr>
          <p:nvPr/>
        </p:nvPicPr>
        <p:blipFill>
          <a:blip r:embed="rId3"/>
          <a:stretch>
            <a:fillRect/>
          </a:stretch>
        </p:blipFill>
        <p:spPr>
          <a:xfrm>
            <a:off x="1038223" y="3656513"/>
            <a:ext cx="5645433" cy="2730000"/>
          </a:xfrm>
          <a:prstGeom prst="rect">
            <a:avLst/>
          </a:prstGeom>
        </p:spPr>
      </p:pic>
    </p:spTree>
    <p:extLst>
      <p:ext uri="{BB962C8B-B14F-4D97-AF65-F5344CB8AC3E}">
        <p14:creationId xmlns:p14="http://schemas.microsoft.com/office/powerpoint/2010/main" val="4010983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Power BI Dasboard</a:t>
            </a:r>
            <a:endParaRPr lang="en-IN"/>
          </a:p>
        </p:txBody>
      </p:sp>
      <p:pic>
        <p:nvPicPr>
          <p:cNvPr id="4" name="Content Placeholder 3"/>
          <p:cNvPicPr>
            <a:picLocks noGrp="1" noChangeAspect="1"/>
          </p:cNvPicPr>
          <p:nvPr>
            <p:ph idx="1"/>
          </p:nvPr>
        </p:nvPicPr>
        <p:blipFill>
          <a:blip r:embed="rId2"/>
          <a:stretch>
            <a:fillRect/>
          </a:stretch>
        </p:blipFill>
        <p:spPr>
          <a:xfrm>
            <a:off x="807849" y="1343025"/>
            <a:ext cx="8336339" cy="4699000"/>
          </a:xfrm>
          <a:prstGeom prst="rect">
            <a:avLst/>
          </a:prstGeom>
        </p:spPr>
      </p:pic>
    </p:spTree>
    <p:extLst>
      <p:ext uri="{BB962C8B-B14F-4D97-AF65-F5344CB8AC3E}">
        <p14:creationId xmlns:p14="http://schemas.microsoft.com/office/powerpoint/2010/main" val="1446681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1489"/>
            <a:ext cx="8596668" cy="5569874"/>
          </a:xfrm>
        </p:spPr>
        <p:txBody>
          <a:bodyPr/>
          <a:lstStyle/>
          <a:p>
            <a:r>
              <a:rPr lang="en-US" dirty="0" smtClean="0"/>
              <a:t>Product Wise Sales</a:t>
            </a:r>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Segment Wise Profit</a:t>
            </a:r>
          </a:p>
          <a:p>
            <a:endParaRPr lang="en-US" dirty="0" smtClean="0"/>
          </a:p>
          <a:p>
            <a:endParaRPr lang="en-IN" dirty="0"/>
          </a:p>
        </p:txBody>
      </p:sp>
      <p:pic>
        <p:nvPicPr>
          <p:cNvPr id="4" name="Picture 3"/>
          <p:cNvPicPr>
            <a:picLocks noChangeAspect="1"/>
          </p:cNvPicPr>
          <p:nvPr/>
        </p:nvPicPr>
        <p:blipFill>
          <a:blip r:embed="rId2"/>
          <a:stretch>
            <a:fillRect/>
          </a:stretch>
        </p:blipFill>
        <p:spPr>
          <a:xfrm>
            <a:off x="1071561" y="852185"/>
            <a:ext cx="5343525" cy="2404241"/>
          </a:xfrm>
          <a:prstGeom prst="rect">
            <a:avLst/>
          </a:prstGeom>
        </p:spPr>
      </p:pic>
      <p:pic>
        <p:nvPicPr>
          <p:cNvPr id="6" name="Picture 5"/>
          <p:cNvPicPr>
            <a:picLocks noChangeAspect="1"/>
          </p:cNvPicPr>
          <p:nvPr/>
        </p:nvPicPr>
        <p:blipFill>
          <a:blip r:embed="rId3"/>
          <a:stretch>
            <a:fillRect/>
          </a:stretch>
        </p:blipFill>
        <p:spPr>
          <a:xfrm>
            <a:off x="1071560" y="3637122"/>
            <a:ext cx="5343525" cy="2784937"/>
          </a:xfrm>
          <a:prstGeom prst="rect">
            <a:avLst/>
          </a:prstGeom>
        </p:spPr>
      </p:pic>
    </p:spTree>
    <p:extLst>
      <p:ext uri="{BB962C8B-B14F-4D97-AF65-F5344CB8AC3E}">
        <p14:creationId xmlns:p14="http://schemas.microsoft.com/office/powerpoint/2010/main" val="2166783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IN" dirty="0"/>
          </a:p>
        </p:txBody>
      </p:sp>
      <p:sp>
        <p:nvSpPr>
          <p:cNvPr id="3" name="Content Placeholder 2"/>
          <p:cNvSpPr>
            <a:spLocks noGrp="1"/>
          </p:cNvSpPr>
          <p:nvPr>
            <p:ph idx="1"/>
          </p:nvPr>
        </p:nvSpPr>
        <p:spPr>
          <a:xfrm>
            <a:off x="677334" y="1357313"/>
            <a:ext cx="8596668" cy="4684049"/>
          </a:xfrm>
        </p:spPr>
        <p:txBody>
          <a:bodyPr>
            <a:normAutofit lnSpcReduction="10000"/>
          </a:bodyPr>
          <a:lstStyle/>
          <a:p>
            <a:pPr lvl="0"/>
            <a:r>
              <a:rPr lang="en-US" b="1" dirty="0"/>
              <a:t>I understand the data titled "Western countries financial data" and have observed that it contains various dimensions and measures. Among the dimensions, we find different segments, countries, products, discount bands, and dates that populate the data. On the other hand, I have come across measures such as units sold, manufacturing price, sale price, gross sales, discounts, sales, COGS (Cost of Goods Sold), and profit mentioned in the data.</a:t>
            </a:r>
            <a:endParaRPr lang="en-IN" dirty="0"/>
          </a:p>
          <a:p>
            <a:r>
              <a:rPr lang="en-US" b="1" dirty="0"/>
              <a:t>While analyzing the data, I learned about the discount bands, which range from "None" to "Low," "Low" to "Medium," and "Medium" to "High." Within the "High" discount band, I found that the highest discount provided was valued at $149,677.50. In the "Low" discount band, the lowest discount provided was valued at $18.41</a:t>
            </a:r>
            <a:r>
              <a:rPr lang="en-US" b="1" dirty="0" smtClean="0"/>
              <a:t>.</a:t>
            </a:r>
          </a:p>
          <a:p>
            <a:r>
              <a:rPr lang="en-US" b="1" dirty="0"/>
              <a:t>In the "Segment" field, we find that it is populated by segments such as Government, Midmarket, Channel partners, Enterprise, and Small Business. The countries contributing to the financial data are Canada, Germany, France, Mexico, and the United States of America.</a:t>
            </a:r>
            <a:endParaRPr lang="en-IN" dirty="0"/>
          </a:p>
          <a:p>
            <a:endParaRPr lang="en-IN" dirty="0"/>
          </a:p>
        </p:txBody>
      </p:sp>
    </p:spTree>
    <p:extLst>
      <p:ext uri="{BB962C8B-B14F-4D97-AF65-F5344CB8AC3E}">
        <p14:creationId xmlns:p14="http://schemas.microsoft.com/office/powerpoint/2010/main" val="739319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1"/>
            <a:ext cx="8596668" cy="5584162"/>
          </a:xfrm>
        </p:spPr>
        <p:txBody>
          <a:bodyPr/>
          <a:lstStyle/>
          <a:p>
            <a:r>
              <a:rPr lang="en-US" dirty="0" smtClean="0"/>
              <a:t>Yearly Sales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mtClean="0"/>
              <a:t>Country Wise Sales</a:t>
            </a:r>
          </a:p>
          <a:p>
            <a:endParaRPr lang="en-US" dirty="0" smtClean="0"/>
          </a:p>
          <a:p>
            <a:endParaRPr lang="en-IN"/>
          </a:p>
        </p:txBody>
      </p:sp>
      <p:pic>
        <p:nvPicPr>
          <p:cNvPr id="4" name="Picture 3"/>
          <p:cNvPicPr>
            <a:picLocks noChangeAspect="1"/>
          </p:cNvPicPr>
          <p:nvPr/>
        </p:nvPicPr>
        <p:blipFill>
          <a:blip r:embed="rId2"/>
          <a:stretch>
            <a:fillRect/>
          </a:stretch>
        </p:blipFill>
        <p:spPr>
          <a:xfrm>
            <a:off x="971550" y="866774"/>
            <a:ext cx="4814888" cy="2871231"/>
          </a:xfrm>
          <a:prstGeom prst="rect">
            <a:avLst/>
          </a:prstGeom>
        </p:spPr>
      </p:pic>
      <p:pic>
        <p:nvPicPr>
          <p:cNvPr id="6" name="Picture 5"/>
          <p:cNvPicPr>
            <a:picLocks noChangeAspect="1"/>
          </p:cNvPicPr>
          <p:nvPr/>
        </p:nvPicPr>
        <p:blipFill>
          <a:blip r:embed="rId3"/>
          <a:stretch>
            <a:fillRect/>
          </a:stretch>
        </p:blipFill>
        <p:spPr>
          <a:xfrm>
            <a:off x="971550" y="4145885"/>
            <a:ext cx="4814888" cy="2512089"/>
          </a:xfrm>
          <a:prstGeom prst="rect">
            <a:avLst/>
          </a:prstGeom>
        </p:spPr>
      </p:pic>
    </p:spTree>
    <p:extLst>
      <p:ext uri="{BB962C8B-B14F-4D97-AF65-F5344CB8AC3E}">
        <p14:creationId xmlns:p14="http://schemas.microsoft.com/office/powerpoint/2010/main" val="2029181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4363"/>
            <a:ext cx="8596668" cy="5426999"/>
          </a:xfrm>
        </p:spPr>
        <p:txBody>
          <a:bodyPr/>
          <a:lstStyle/>
          <a:p>
            <a:r>
              <a:rPr lang="en-US" dirty="0" smtClean="0"/>
              <a:t>Profit &amp; Sales by Months</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smtClean="0"/>
          </a:p>
          <a:p>
            <a:r>
              <a:rPr lang="en-US" dirty="0" smtClean="0"/>
              <a:t>No of Units Sold Over a Year</a:t>
            </a:r>
          </a:p>
          <a:p>
            <a:endParaRPr lang="en-US" dirty="0" smtClean="0"/>
          </a:p>
          <a:p>
            <a:endParaRPr lang="en-US" dirty="0" smtClean="0"/>
          </a:p>
          <a:p>
            <a:endParaRPr lang="en-US" dirty="0" smtClean="0"/>
          </a:p>
          <a:p>
            <a:endParaRPr lang="en-US" dirty="0" smtClean="0"/>
          </a:p>
          <a:p>
            <a:endParaRPr lang="en-US" dirty="0" smtClean="0"/>
          </a:p>
          <a:p>
            <a:endParaRPr lang="en-IN"/>
          </a:p>
        </p:txBody>
      </p:sp>
      <p:pic>
        <p:nvPicPr>
          <p:cNvPr id="4" name="Picture 3"/>
          <p:cNvPicPr>
            <a:picLocks noChangeAspect="1"/>
          </p:cNvPicPr>
          <p:nvPr/>
        </p:nvPicPr>
        <p:blipFill>
          <a:blip r:embed="rId2"/>
          <a:stretch>
            <a:fillRect/>
          </a:stretch>
        </p:blipFill>
        <p:spPr>
          <a:xfrm>
            <a:off x="990599" y="975188"/>
            <a:ext cx="5738813" cy="2865900"/>
          </a:xfrm>
          <a:prstGeom prst="rect">
            <a:avLst/>
          </a:prstGeom>
        </p:spPr>
      </p:pic>
      <p:pic>
        <p:nvPicPr>
          <p:cNvPr id="5" name="Picture 4"/>
          <p:cNvPicPr>
            <a:picLocks noChangeAspect="1"/>
          </p:cNvPicPr>
          <p:nvPr/>
        </p:nvPicPr>
        <p:blipFill>
          <a:blip r:embed="rId3"/>
          <a:stretch>
            <a:fillRect/>
          </a:stretch>
        </p:blipFill>
        <p:spPr>
          <a:xfrm>
            <a:off x="990598" y="4201914"/>
            <a:ext cx="5738813" cy="2498406"/>
          </a:xfrm>
          <a:prstGeom prst="rect">
            <a:avLst/>
          </a:prstGeom>
        </p:spPr>
      </p:pic>
    </p:spTree>
    <p:extLst>
      <p:ext uri="{BB962C8B-B14F-4D97-AF65-F5344CB8AC3E}">
        <p14:creationId xmlns:p14="http://schemas.microsoft.com/office/powerpoint/2010/main" val="3325825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8639"/>
            <a:ext cx="8596668" cy="6015036"/>
          </a:xfrm>
        </p:spPr>
        <p:txBody>
          <a:bodyPr>
            <a:normAutofit/>
          </a:bodyPr>
          <a:lstStyle/>
          <a:p>
            <a:r>
              <a:rPr lang="en-US" dirty="0" smtClean="0"/>
              <a:t>Yearly Profit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2400" dirty="0" smtClean="0"/>
              <a:t>Conclusions &amp; Inferences</a:t>
            </a:r>
          </a:p>
          <a:p>
            <a:r>
              <a:rPr lang="en-US" dirty="0"/>
              <a:t>In the Power BI Dashboard, we encountered various visuals, including cards displaying the total sales, profit, and COGS. There was also a bar chart illustrating the comparison of profit versus sales by product. Additionally, we included a donut chart representing profit by segment. Maps were used to display profit by country. Lastly, we utilized a line chart to show the relationship between COGS and sales on a monthly basis.</a:t>
            </a:r>
            <a:endParaRPr lang="en-IN" dirty="0"/>
          </a:p>
        </p:txBody>
      </p:sp>
      <p:pic>
        <p:nvPicPr>
          <p:cNvPr id="4" name="Picture 3"/>
          <p:cNvPicPr>
            <a:picLocks noChangeAspect="1"/>
          </p:cNvPicPr>
          <p:nvPr/>
        </p:nvPicPr>
        <p:blipFill>
          <a:blip r:embed="rId2"/>
          <a:stretch>
            <a:fillRect/>
          </a:stretch>
        </p:blipFill>
        <p:spPr>
          <a:xfrm>
            <a:off x="1104899" y="1075200"/>
            <a:ext cx="4789871" cy="2639549"/>
          </a:xfrm>
          <a:prstGeom prst="rect">
            <a:avLst/>
          </a:prstGeom>
        </p:spPr>
      </p:pic>
    </p:spTree>
    <p:extLst>
      <p:ext uri="{BB962C8B-B14F-4D97-AF65-F5344CB8AC3E}">
        <p14:creationId xmlns:p14="http://schemas.microsoft.com/office/powerpoint/2010/main" val="3993524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Endnotes</a:t>
            </a:r>
            <a:endParaRPr lang="en-IN" dirty="0"/>
          </a:p>
        </p:txBody>
      </p:sp>
      <p:sp>
        <p:nvSpPr>
          <p:cNvPr id="3" name="Content Placeholder 2"/>
          <p:cNvSpPr>
            <a:spLocks noGrp="1"/>
          </p:cNvSpPr>
          <p:nvPr>
            <p:ph idx="1"/>
          </p:nvPr>
        </p:nvSpPr>
        <p:spPr>
          <a:xfrm>
            <a:off x="677334" y="1371601"/>
            <a:ext cx="8596668" cy="4669762"/>
          </a:xfrm>
        </p:spPr>
        <p:txBody>
          <a:bodyPr/>
          <a:lstStyle/>
          <a:p>
            <a:r>
              <a:rPr lang="en-IN" dirty="0" smtClean="0">
                <a:hlinkClick r:id="rId2" action="ppaction://hlinkfile"/>
              </a:rPr>
              <a:t>Western Countries Financial Data-Excel.xlsx</a:t>
            </a:r>
            <a:endParaRPr lang="en-IN" dirty="0">
              <a:hlinkClick r:id="rId2" action="ppaction://hlinkfile"/>
            </a:endParaRPr>
          </a:p>
          <a:p>
            <a:r>
              <a:rPr lang="en-IN" dirty="0" smtClean="0">
                <a:hlinkClick r:id="rId3" action="ppaction://hlinkfile"/>
              </a:rPr>
              <a:t>Power BI Capstone </a:t>
            </a:r>
            <a:r>
              <a:rPr lang="en-IN" dirty="0" err="1" smtClean="0">
                <a:hlinkClick r:id="rId3" action="ppaction://hlinkfile"/>
              </a:rPr>
              <a:t>project.pbix</a:t>
            </a:r>
            <a:endParaRPr lang="en-IN" dirty="0"/>
          </a:p>
        </p:txBody>
      </p:sp>
    </p:spTree>
    <p:extLst>
      <p:ext uri="{BB962C8B-B14F-4D97-AF65-F5344CB8AC3E}">
        <p14:creationId xmlns:p14="http://schemas.microsoft.com/office/powerpoint/2010/main" val="3126828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2628900"/>
            <a:ext cx="8596668" cy="1471612"/>
          </a:xfrm>
        </p:spPr>
        <p:txBody>
          <a:bodyPr>
            <a:normAutofit/>
          </a:bodyPr>
          <a:lstStyle/>
          <a:p>
            <a:pPr algn="ctr"/>
            <a:r>
              <a:rPr lang="en-US" sz="6600" smtClean="0"/>
              <a:t>THANK YOU</a:t>
            </a:r>
            <a:endParaRPr lang="en-IN" sz="6600"/>
          </a:p>
        </p:txBody>
      </p:sp>
    </p:spTree>
    <p:extLst>
      <p:ext uri="{BB962C8B-B14F-4D97-AF65-F5344CB8AC3E}">
        <p14:creationId xmlns:p14="http://schemas.microsoft.com/office/powerpoint/2010/main" val="1563222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a:t>
            </a:r>
            <a:endParaRPr lang="en-IN" dirty="0"/>
          </a:p>
        </p:txBody>
      </p:sp>
      <p:sp>
        <p:nvSpPr>
          <p:cNvPr id="3" name="Content Placeholder 2"/>
          <p:cNvSpPr>
            <a:spLocks noGrp="1"/>
          </p:cNvSpPr>
          <p:nvPr>
            <p:ph idx="1"/>
          </p:nvPr>
        </p:nvSpPr>
        <p:spPr>
          <a:xfrm>
            <a:off x="677334" y="1270000"/>
            <a:ext cx="8596668" cy="5216525"/>
          </a:xfrm>
        </p:spPr>
        <p:txBody>
          <a:bodyPr>
            <a:normAutofit/>
          </a:bodyPr>
          <a:lstStyle/>
          <a:p>
            <a:pPr>
              <a:buFont typeface="Wingdings" panose="05000000000000000000" pitchFamily="2" charset="2"/>
              <a:buChar char="Ø"/>
            </a:pPr>
            <a:r>
              <a:rPr lang="en-US" b="1" dirty="0"/>
              <a:t>I performed Statistical analysis on data by the method of “Measures of Central Tendency</a:t>
            </a:r>
            <a:r>
              <a:rPr lang="en-US" b="1" dirty="0" smtClean="0"/>
              <a:t>”</a:t>
            </a:r>
            <a:r>
              <a:rPr lang="en-US" b="1" dirty="0"/>
              <a:t> and “Measures of Central Dispersion”.</a:t>
            </a:r>
            <a:endParaRPr lang="en-IN" dirty="0"/>
          </a:p>
          <a:p>
            <a:pPr>
              <a:buFont typeface="Wingdings" panose="05000000000000000000" pitchFamily="2" charset="2"/>
              <a:buChar char="Ø"/>
            </a:pPr>
            <a:r>
              <a:rPr lang="en-US" sz="2400" b="1" dirty="0" smtClean="0"/>
              <a:t>Introduction</a:t>
            </a:r>
            <a:endParaRPr lang="en-US" b="1" dirty="0"/>
          </a:p>
          <a:p>
            <a:pPr>
              <a:buFont typeface="Wingdings" panose="05000000000000000000" pitchFamily="2" charset="2"/>
              <a:buChar char="Ø"/>
            </a:pPr>
            <a:r>
              <a:rPr lang="en-IN" dirty="0" smtClean="0"/>
              <a:t>A </a:t>
            </a:r>
            <a:r>
              <a:rPr lang="en-IN" b="1" dirty="0"/>
              <a:t>M</a:t>
            </a:r>
            <a:r>
              <a:rPr lang="en-IN" b="1" dirty="0" smtClean="0"/>
              <a:t>easure </a:t>
            </a:r>
            <a:r>
              <a:rPr lang="en-IN" b="1" dirty="0"/>
              <a:t>of central tendency </a:t>
            </a:r>
            <a:r>
              <a:rPr lang="en-IN" dirty="0"/>
              <a:t>is a single value that attempts to describe a set of data by identifying the central position within that set of data. As such, measures of central tendency are sometimes called measures of central location. They are also classed as summary statistics. </a:t>
            </a:r>
            <a:endParaRPr lang="en-IN" dirty="0" smtClean="0"/>
          </a:p>
          <a:p>
            <a:pPr>
              <a:buFont typeface="Wingdings" panose="05000000000000000000" pitchFamily="2" charset="2"/>
              <a:buChar char="Ø"/>
            </a:pPr>
            <a:r>
              <a:rPr lang="en-IN" dirty="0" smtClean="0"/>
              <a:t>The </a:t>
            </a:r>
            <a:r>
              <a:rPr lang="en-IN" dirty="0"/>
              <a:t>mean (often called the average) is most likely the measure of central tendency that you are most familiar with, but there are others, such as the median and the mode</a:t>
            </a:r>
            <a:r>
              <a:rPr lang="en-IN" dirty="0" smtClean="0"/>
              <a:t>.</a:t>
            </a:r>
          </a:p>
          <a:p>
            <a:pPr>
              <a:buFont typeface="Wingdings" panose="05000000000000000000" pitchFamily="2" charset="2"/>
              <a:buChar char="Ø"/>
            </a:pPr>
            <a:r>
              <a:rPr lang="en-US" dirty="0" smtClean="0"/>
              <a:t>A </a:t>
            </a:r>
            <a:r>
              <a:rPr lang="en-US" b="1" dirty="0" smtClean="0"/>
              <a:t>Measures </a:t>
            </a:r>
            <a:r>
              <a:rPr lang="en-US" b="1" dirty="0"/>
              <a:t>of dispersion </a:t>
            </a:r>
            <a:r>
              <a:rPr lang="en-US" dirty="0"/>
              <a:t>help to describe the variability in data. Dispersion is a statistical term that can be used to describe the extent to which data is scattered. Thus, measures of dispersion are certain types of measures that are used to quantify the dispersion of data.</a:t>
            </a:r>
            <a:endParaRPr lang="en-IN" dirty="0" smtClean="0"/>
          </a:p>
          <a:p>
            <a:endParaRPr lang="en-IN" dirty="0"/>
          </a:p>
          <a:p>
            <a:endParaRPr lang="en-IN" dirty="0"/>
          </a:p>
        </p:txBody>
      </p:sp>
    </p:spTree>
    <p:extLst>
      <p:ext uri="{BB962C8B-B14F-4D97-AF65-F5344CB8AC3E}">
        <p14:creationId xmlns:p14="http://schemas.microsoft.com/office/powerpoint/2010/main" val="1421045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4294967295"/>
          </p:nvPr>
        </p:nvSpPr>
        <p:spPr>
          <a:xfrm>
            <a:off x="642937" y="681038"/>
            <a:ext cx="8596313" cy="5148263"/>
          </a:xfrm>
        </p:spPr>
        <p:txBody>
          <a:bodyPr>
            <a:normAutofit lnSpcReduction="10000"/>
          </a:bodyPr>
          <a:lstStyle/>
          <a:p>
            <a:pPr>
              <a:buFont typeface="Wingdings" panose="05000000000000000000" pitchFamily="2" charset="2"/>
              <a:buChar char="Ø"/>
            </a:pPr>
            <a:r>
              <a:rPr lang="en-US" sz="2400" b="1" dirty="0" smtClean="0"/>
              <a:t>Explanation</a:t>
            </a:r>
          </a:p>
          <a:p>
            <a:pPr>
              <a:buFont typeface="Wingdings" panose="05000000000000000000" pitchFamily="2" charset="2"/>
              <a:buChar char="Ø"/>
            </a:pPr>
            <a:r>
              <a:rPr lang="en-US" dirty="0" smtClean="0"/>
              <a:t>As the data was found with no outliers, I performed Arithmetic mean on data.</a:t>
            </a:r>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     Mean </a:t>
            </a:r>
            <a:r>
              <a:rPr lang="en-US" b="1" dirty="0"/>
              <a:t>on the sales of Product “</a:t>
            </a:r>
            <a:r>
              <a:rPr lang="en-US" b="1" dirty="0" err="1"/>
              <a:t>Amarilla</a:t>
            </a:r>
            <a:r>
              <a:rPr lang="en-US" b="1" dirty="0"/>
              <a:t>” </a:t>
            </a:r>
            <a:r>
              <a:rPr lang="en-US" b="1" dirty="0" smtClean="0"/>
              <a:t>= </a:t>
            </a:r>
            <a:r>
              <a:rPr lang="en-IN" b="1" dirty="0"/>
              <a:t> </a:t>
            </a:r>
            <a:r>
              <a:rPr lang="en-IN" b="1" dirty="0" smtClean="0"/>
              <a:t>$ 1,88,799</a:t>
            </a:r>
          </a:p>
          <a:p>
            <a:pPr marL="0" indent="0">
              <a:buNone/>
            </a:pPr>
            <a:r>
              <a:rPr lang="en-IN" b="1" dirty="0" smtClean="0"/>
              <a:t>     </a:t>
            </a:r>
            <a:r>
              <a:rPr lang="en-US" b="1" dirty="0" smtClean="0"/>
              <a:t>Mean </a:t>
            </a:r>
            <a:r>
              <a:rPr lang="en-US" b="1" dirty="0"/>
              <a:t>on the sales of Product </a:t>
            </a:r>
            <a:r>
              <a:rPr lang="en-US" b="1" dirty="0" smtClean="0"/>
              <a:t>“</a:t>
            </a:r>
            <a:r>
              <a:rPr lang="en-US" b="1" dirty="0" err="1"/>
              <a:t>C</a:t>
            </a:r>
            <a:r>
              <a:rPr lang="en-US" b="1" dirty="0" err="1" smtClean="0"/>
              <a:t>arretera</a:t>
            </a:r>
            <a:r>
              <a:rPr lang="en-US" b="1" dirty="0" smtClean="0"/>
              <a:t>” </a:t>
            </a:r>
            <a:r>
              <a:rPr lang="en-US" b="1" dirty="0"/>
              <a:t>= </a:t>
            </a:r>
            <a:r>
              <a:rPr lang="en-IN" b="1" dirty="0"/>
              <a:t> $ </a:t>
            </a:r>
            <a:r>
              <a:rPr lang="en-IN" b="1" dirty="0" smtClean="0"/>
              <a:t>1,48,552</a:t>
            </a:r>
          </a:p>
          <a:p>
            <a:pPr marL="0" indent="0">
              <a:buNone/>
            </a:pPr>
            <a:r>
              <a:rPr lang="en-US" b="1" dirty="0" smtClean="0"/>
              <a:t>     Mean </a:t>
            </a:r>
            <a:r>
              <a:rPr lang="en-US" b="1" dirty="0"/>
              <a:t>on the sales of Product </a:t>
            </a:r>
            <a:r>
              <a:rPr lang="en-US" b="1" dirty="0" smtClean="0"/>
              <a:t>“Montana” </a:t>
            </a:r>
            <a:r>
              <a:rPr lang="en-US" b="1" dirty="0"/>
              <a:t>= </a:t>
            </a:r>
            <a:r>
              <a:rPr lang="en-IN" b="1" dirty="0"/>
              <a:t> $ </a:t>
            </a:r>
            <a:r>
              <a:rPr lang="en-IN" b="1" dirty="0" smtClean="0"/>
              <a:t>1,65,492</a:t>
            </a:r>
          </a:p>
          <a:p>
            <a:pPr marL="0" indent="0">
              <a:buNone/>
            </a:pPr>
            <a:r>
              <a:rPr lang="en-US" b="1" dirty="0" smtClean="0"/>
              <a:t>     Mean </a:t>
            </a:r>
            <a:r>
              <a:rPr lang="en-US" b="1" dirty="0"/>
              <a:t>on the sales of Product </a:t>
            </a:r>
            <a:r>
              <a:rPr lang="en-US" b="1" dirty="0" smtClean="0"/>
              <a:t>“Paseo” </a:t>
            </a:r>
            <a:r>
              <a:rPr lang="en-US" b="1" dirty="0"/>
              <a:t>= </a:t>
            </a:r>
            <a:r>
              <a:rPr lang="en-IN" b="1" dirty="0"/>
              <a:t> $ </a:t>
            </a:r>
            <a:r>
              <a:rPr lang="en-IN" b="1" dirty="0" smtClean="0"/>
              <a:t>1,63,421</a:t>
            </a:r>
          </a:p>
          <a:p>
            <a:pPr marL="0" indent="0">
              <a:buNone/>
            </a:pPr>
            <a:r>
              <a:rPr lang="en-US" b="1" dirty="0" smtClean="0"/>
              <a:t>     Mean </a:t>
            </a:r>
            <a:r>
              <a:rPr lang="en-US" b="1" dirty="0"/>
              <a:t>on the sales of Product </a:t>
            </a:r>
            <a:r>
              <a:rPr lang="en-US" b="1" dirty="0" smtClean="0"/>
              <a:t>“</a:t>
            </a:r>
            <a:r>
              <a:rPr lang="en-US" b="1" dirty="0" err="1" smtClean="0"/>
              <a:t>Velo</a:t>
            </a:r>
            <a:r>
              <a:rPr lang="en-US" b="1" dirty="0" smtClean="0"/>
              <a:t>” </a:t>
            </a:r>
            <a:r>
              <a:rPr lang="en-US" b="1" dirty="0"/>
              <a:t>= </a:t>
            </a:r>
            <a:r>
              <a:rPr lang="en-IN" b="1" dirty="0"/>
              <a:t> $ </a:t>
            </a:r>
            <a:r>
              <a:rPr lang="en-IN" b="1" dirty="0" smtClean="0"/>
              <a:t>1,67,432</a:t>
            </a:r>
          </a:p>
          <a:p>
            <a:pPr marL="0" indent="0">
              <a:buNone/>
            </a:pPr>
            <a:r>
              <a:rPr lang="en-US" b="1" dirty="0" smtClean="0"/>
              <a:t>     Mean </a:t>
            </a:r>
            <a:r>
              <a:rPr lang="en-US" b="1" dirty="0"/>
              <a:t>on the sales of Product </a:t>
            </a:r>
            <a:r>
              <a:rPr lang="en-US" b="1" dirty="0" smtClean="0"/>
              <a:t>“VTT” </a:t>
            </a:r>
            <a:r>
              <a:rPr lang="en-US" b="1" dirty="0"/>
              <a:t>= </a:t>
            </a:r>
            <a:r>
              <a:rPr lang="en-IN" b="1" dirty="0"/>
              <a:t> $ </a:t>
            </a:r>
            <a:r>
              <a:rPr lang="en-IN" b="1" dirty="0" smtClean="0"/>
              <a:t>1,88,183</a:t>
            </a:r>
          </a:p>
          <a:p>
            <a:pPr marL="0" indent="0">
              <a:buNone/>
            </a:pPr>
            <a:endParaRPr lang="en-US" b="1" dirty="0" smtClean="0"/>
          </a:p>
          <a:p>
            <a:pPr marL="0" indent="0">
              <a:buNone/>
            </a:pPr>
            <a:r>
              <a:rPr lang="en-US" dirty="0" smtClean="0"/>
              <a:t>     </a:t>
            </a:r>
            <a:endParaRPr lang="en-IN" dirty="0"/>
          </a:p>
          <a:p>
            <a:endParaRPr lang="en-IN"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424" y="1704803"/>
            <a:ext cx="1471613" cy="845183"/>
          </a:xfrm>
          <a:prstGeom prst="rect">
            <a:avLst/>
          </a:prstGeom>
        </p:spPr>
      </p:pic>
    </p:spTree>
    <p:extLst>
      <p:ext uri="{BB962C8B-B14F-4D97-AF65-F5344CB8AC3E}">
        <p14:creationId xmlns:p14="http://schemas.microsoft.com/office/powerpoint/2010/main" val="3924388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43225" y="3614738"/>
            <a:ext cx="4257675" cy="38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ontent Placeholder 3"/>
          <p:cNvGraphicFramePr>
            <a:graphicFrameLocks noGrp="1"/>
          </p:cNvGraphicFramePr>
          <p:nvPr>
            <p:ph type="pic" idx="1"/>
            <p:extLst>
              <p:ext uri="{D42A27DB-BD31-4B8C-83A1-F6EECF244321}">
                <p14:modId xmlns:p14="http://schemas.microsoft.com/office/powerpoint/2010/main" val="1391049670"/>
              </p:ext>
            </p:extLst>
          </p:nvPr>
        </p:nvGraphicFramePr>
        <p:xfrm>
          <a:off x="677863" y="609601"/>
          <a:ext cx="8596312" cy="1790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p:cNvSpPr>
            <a:spLocks noGrp="1"/>
          </p:cNvSpPr>
          <p:nvPr>
            <p:ph type="body" sz="half" idx="2"/>
          </p:nvPr>
        </p:nvSpPr>
        <p:spPr>
          <a:xfrm>
            <a:off x="677334" y="2786063"/>
            <a:ext cx="8596667" cy="3255299"/>
          </a:xfrm>
        </p:spPr>
        <p:txBody>
          <a:bodyPr/>
          <a:lstStyle/>
          <a:p>
            <a:pPr marL="342900" indent="-342900">
              <a:buFont typeface="Wingdings" panose="05000000000000000000" pitchFamily="2" charset="2"/>
              <a:buChar char="Ø"/>
            </a:pPr>
            <a:r>
              <a:rPr lang="en-US" sz="2000" b="1" dirty="0" smtClean="0"/>
              <a:t>Range</a:t>
            </a:r>
          </a:p>
          <a:p>
            <a:pPr marL="285750" indent="-285750">
              <a:buFont typeface="Wingdings" panose="05000000000000000000" pitchFamily="2" charset="2"/>
              <a:buChar char="Ø"/>
            </a:pPr>
            <a:r>
              <a:rPr lang="en-US" sz="1800" dirty="0"/>
              <a:t>I</a:t>
            </a:r>
            <a:r>
              <a:rPr lang="en-US" sz="1800" dirty="0" smtClean="0"/>
              <a:t> </a:t>
            </a:r>
            <a:r>
              <a:rPr lang="en-US" sz="1800" dirty="0"/>
              <a:t>performed range on </a:t>
            </a:r>
            <a:r>
              <a:rPr lang="en-US" sz="1800" dirty="0" smtClean="0"/>
              <a:t>a field </a:t>
            </a:r>
            <a:r>
              <a:rPr lang="en-US" sz="1800" b="1" dirty="0" smtClean="0"/>
              <a:t>“Discount Band”</a:t>
            </a:r>
          </a:p>
          <a:p>
            <a:pPr algn="ctr"/>
            <a:r>
              <a:rPr lang="en-US" sz="1800" b="1" dirty="0" smtClean="0"/>
              <a:t>    Range=Largest value – Smallest value</a:t>
            </a:r>
          </a:p>
          <a:p>
            <a:r>
              <a:rPr lang="en-US" sz="1800" b="1" dirty="0" smtClean="0"/>
              <a:t>    Low Band Discount Range = $ 48300 - $ 18 = $ 48282</a:t>
            </a:r>
          </a:p>
          <a:p>
            <a:r>
              <a:rPr lang="en-US" sz="1800" b="1" dirty="0" smtClean="0"/>
              <a:t>    Medium Band </a:t>
            </a:r>
            <a:r>
              <a:rPr lang="en-US" sz="1800" b="1" dirty="0"/>
              <a:t>Discount Range = $ </a:t>
            </a:r>
            <a:r>
              <a:rPr lang="en-US" sz="1800" b="1" dirty="0" smtClean="0"/>
              <a:t>102667 </a:t>
            </a:r>
            <a:r>
              <a:rPr lang="en-US" sz="1800" b="1" dirty="0"/>
              <a:t>- $ </a:t>
            </a:r>
            <a:r>
              <a:rPr lang="en-US" sz="1800" b="1" dirty="0" smtClean="0"/>
              <a:t>110 </a:t>
            </a:r>
            <a:r>
              <a:rPr lang="en-US" sz="1800" b="1" dirty="0"/>
              <a:t>= $ </a:t>
            </a:r>
            <a:r>
              <a:rPr lang="en-US" sz="1800" b="1" dirty="0" smtClean="0"/>
              <a:t>102557</a:t>
            </a:r>
          </a:p>
          <a:p>
            <a:r>
              <a:rPr lang="en-US" sz="1800" b="1" dirty="0" smtClean="0"/>
              <a:t>    High </a:t>
            </a:r>
            <a:r>
              <a:rPr lang="en-US" sz="1800" b="1" dirty="0"/>
              <a:t>Band Discount Range = $ </a:t>
            </a:r>
            <a:r>
              <a:rPr lang="en-US" sz="1800" b="1" dirty="0" smtClean="0"/>
              <a:t>149677 </a:t>
            </a:r>
            <a:r>
              <a:rPr lang="en-US" sz="1800" b="1" dirty="0"/>
              <a:t>- $ </a:t>
            </a:r>
            <a:r>
              <a:rPr lang="en-US" sz="1800" b="1" dirty="0" smtClean="0"/>
              <a:t>274 </a:t>
            </a:r>
            <a:r>
              <a:rPr lang="en-US" sz="1800" b="1" dirty="0"/>
              <a:t>= $ </a:t>
            </a:r>
            <a:r>
              <a:rPr lang="en-US" sz="1800" b="1" dirty="0" smtClean="0"/>
              <a:t>149403</a:t>
            </a:r>
          </a:p>
          <a:p>
            <a:pPr marL="285750" indent="-285750">
              <a:buFont typeface="Wingdings" panose="05000000000000000000" pitchFamily="2" charset="2"/>
              <a:buChar char="Ø"/>
            </a:pPr>
            <a:endParaRPr lang="en-US" sz="1800" b="1" dirty="0" smtClean="0"/>
          </a:p>
          <a:p>
            <a:endParaRPr lang="en-IN" sz="1800" dirty="0"/>
          </a:p>
        </p:txBody>
      </p:sp>
    </p:spTree>
    <p:extLst>
      <p:ext uri="{BB962C8B-B14F-4D97-AF65-F5344CB8AC3E}">
        <p14:creationId xmlns:p14="http://schemas.microsoft.com/office/powerpoint/2010/main" val="3202518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7334" y="614363"/>
            <a:ext cx="8596668" cy="5426999"/>
          </a:xfrm>
        </p:spPr>
        <p:txBody>
          <a:bodyPr/>
          <a:lstStyle/>
          <a:p>
            <a:r>
              <a:rPr lang="en-US" sz="2000" b="1" dirty="0" smtClean="0"/>
              <a:t>Standard Deviation</a:t>
            </a:r>
          </a:p>
          <a:p>
            <a:r>
              <a:rPr lang="en-US" dirty="0"/>
              <a:t>The Standard Deviation was performed on COGS of Products</a:t>
            </a:r>
            <a:r>
              <a:rPr lang="en-US" dirty="0" smtClean="0"/>
              <a:t>.</a:t>
            </a:r>
          </a:p>
          <a:p>
            <a:endParaRPr lang="en-US" dirty="0" smtClean="0"/>
          </a:p>
          <a:p>
            <a:endParaRPr lang="en-US" dirty="0" smtClean="0"/>
          </a:p>
          <a:p>
            <a:endParaRPr lang="en-US" dirty="0"/>
          </a:p>
          <a:p>
            <a:endParaRPr lang="en-IN" sz="2000" b="1" dirty="0"/>
          </a:p>
        </p:txBody>
      </p:sp>
      <p:pic>
        <p:nvPicPr>
          <p:cNvPr id="8" name="Picture 7"/>
          <p:cNvPicPr>
            <a:picLocks noChangeAspect="1"/>
          </p:cNvPicPr>
          <p:nvPr/>
        </p:nvPicPr>
        <p:blipFill>
          <a:blip r:embed="rId2"/>
          <a:stretch>
            <a:fillRect/>
          </a:stretch>
        </p:blipFill>
        <p:spPr>
          <a:xfrm>
            <a:off x="1123950" y="1537162"/>
            <a:ext cx="6262688" cy="3964260"/>
          </a:xfrm>
          <a:prstGeom prst="rect">
            <a:avLst/>
          </a:prstGeom>
        </p:spPr>
      </p:pic>
    </p:spTree>
    <p:extLst>
      <p:ext uri="{BB962C8B-B14F-4D97-AF65-F5344CB8AC3E}">
        <p14:creationId xmlns:p14="http://schemas.microsoft.com/office/powerpoint/2010/main" val="3215535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0402"/>
            <a:ext cx="8596668" cy="3880773"/>
          </a:xfrm>
        </p:spPr>
        <p:txBody>
          <a:bodyPr>
            <a:normAutofit fontScale="85000" lnSpcReduction="20000"/>
          </a:bodyPr>
          <a:lstStyle/>
          <a:p>
            <a:r>
              <a:rPr lang="en-US" sz="3400" b="1" dirty="0"/>
              <a:t>Conclusion</a:t>
            </a:r>
          </a:p>
          <a:p>
            <a:r>
              <a:rPr lang="en-US" sz="2300" dirty="0"/>
              <a:t>In the analysis of central tendency, we computed the mean for the data and discovered that the "</a:t>
            </a:r>
            <a:r>
              <a:rPr lang="en-US" sz="2300" dirty="0" err="1"/>
              <a:t>Amarilla</a:t>
            </a:r>
            <a:r>
              <a:rPr lang="en-US" sz="2300" dirty="0"/>
              <a:t>" product has the highest mean value of $188,799.</a:t>
            </a:r>
          </a:p>
          <a:p>
            <a:r>
              <a:rPr lang="en-US" sz="2300" dirty="0"/>
              <a:t>Regarding the measure of central dispersion, we conducted calculations for both the range and standard deviation. For the high discount band, the range extends to $149,403, for the low discount band, it spans $48,282, and for the medium discount band, it covers $102,557.</a:t>
            </a:r>
          </a:p>
          <a:p>
            <a:r>
              <a:rPr lang="en-US" sz="2300" dirty="0"/>
              <a:t>In terms of standard deviation, the COGS (Cost of Goods Sold) for the "</a:t>
            </a:r>
            <a:r>
              <a:rPr lang="en-US" sz="2300" dirty="0" err="1"/>
              <a:t>Amarilla</a:t>
            </a:r>
            <a:r>
              <a:rPr lang="en-US" sz="2300" dirty="0"/>
              <a:t>" product was the highest at $215,862, while the lowest standard deviation was observed for the "</a:t>
            </a:r>
            <a:r>
              <a:rPr lang="en-US" sz="2300" dirty="0" err="1"/>
              <a:t>Carretera</a:t>
            </a:r>
            <a:r>
              <a:rPr lang="en-US" sz="2300" dirty="0"/>
              <a:t>" product, which amounted to $178,807.</a:t>
            </a:r>
          </a:p>
          <a:p>
            <a:endParaRPr lang="en-IN" dirty="0"/>
          </a:p>
        </p:txBody>
      </p:sp>
    </p:spTree>
    <p:extLst>
      <p:ext uri="{BB962C8B-B14F-4D97-AF65-F5344CB8AC3E}">
        <p14:creationId xmlns:p14="http://schemas.microsoft.com/office/powerpoint/2010/main" val="1908985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Analysis</a:t>
            </a:r>
            <a:endParaRPr lang="en-IN" dirty="0"/>
          </a:p>
        </p:txBody>
      </p:sp>
      <p:sp>
        <p:nvSpPr>
          <p:cNvPr id="10" name="Content Placeholder 9"/>
          <p:cNvSpPr>
            <a:spLocks noGrp="1"/>
          </p:cNvSpPr>
          <p:nvPr>
            <p:ph idx="1"/>
          </p:nvPr>
        </p:nvSpPr>
        <p:spPr>
          <a:xfrm>
            <a:off x="677334" y="1270000"/>
            <a:ext cx="8596668" cy="5330825"/>
          </a:xfrm>
        </p:spPr>
        <p:txBody>
          <a:bodyPr/>
          <a:lstStyle/>
          <a:p>
            <a:r>
              <a:rPr lang="en-US" dirty="0" smtClean="0"/>
              <a:t>Bar chart Representing Sum of Sales and Profit as per Products.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It can be seen that Product </a:t>
            </a:r>
            <a:r>
              <a:rPr lang="en-US" b="1" dirty="0"/>
              <a:t>Paseo</a:t>
            </a:r>
            <a:r>
              <a:rPr lang="en-US" dirty="0"/>
              <a:t> has both </a:t>
            </a:r>
            <a:r>
              <a:rPr lang="en-US" dirty="0" smtClean="0"/>
              <a:t>Profit </a:t>
            </a:r>
            <a:r>
              <a:rPr lang="en-US" dirty="0"/>
              <a:t>&amp; S</a:t>
            </a:r>
            <a:r>
              <a:rPr lang="en-US" dirty="0" smtClean="0"/>
              <a:t>ales higher </a:t>
            </a:r>
            <a:r>
              <a:rPr lang="en-US" dirty="0"/>
              <a:t>than other </a:t>
            </a:r>
            <a:r>
              <a:rPr lang="en-US" dirty="0" smtClean="0"/>
              <a:t>product.</a:t>
            </a:r>
            <a:endParaRPr lang="en-IN" dirty="0" smtClean="0"/>
          </a:p>
          <a:p>
            <a:r>
              <a:rPr lang="en-US" dirty="0" smtClean="0"/>
              <a:t>Product </a:t>
            </a:r>
            <a:r>
              <a:rPr lang="en-US" b="1" dirty="0" err="1" smtClean="0"/>
              <a:t>Carretera</a:t>
            </a:r>
            <a:r>
              <a:rPr lang="en-US" dirty="0" smtClean="0"/>
              <a:t> has the lowest amount of Sales &amp; Profit.</a:t>
            </a:r>
            <a:endParaRPr lang="en-US" dirty="0"/>
          </a:p>
        </p:txBody>
      </p:sp>
      <p:pic>
        <p:nvPicPr>
          <p:cNvPr id="12" name="Picture 11"/>
          <p:cNvPicPr>
            <a:picLocks noChangeAspect="1"/>
          </p:cNvPicPr>
          <p:nvPr/>
        </p:nvPicPr>
        <p:blipFill>
          <a:blip r:embed="rId2"/>
          <a:stretch>
            <a:fillRect/>
          </a:stretch>
        </p:blipFill>
        <p:spPr>
          <a:xfrm>
            <a:off x="1133474" y="1685924"/>
            <a:ext cx="8331795" cy="3457575"/>
          </a:xfrm>
          <a:prstGeom prst="rect">
            <a:avLst/>
          </a:prstGeom>
        </p:spPr>
      </p:pic>
    </p:spTree>
    <p:extLst>
      <p:ext uri="{BB962C8B-B14F-4D97-AF65-F5344CB8AC3E}">
        <p14:creationId xmlns:p14="http://schemas.microsoft.com/office/powerpoint/2010/main" val="2995175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483" y="531814"/>
            <a:ext cx="8952441" cy="5911849"/>
          </a:xfrm>
        </p:spPr>
        <p:txBody>
          <a:bodyPr/>
          <a:lstStyle/>
          <a:p>
            <a:r>
              <a:rPr lang="en-US" dirty="0" smtClean="0"/>
              <a:t>This Line Chart shows Values of Profit, COGS, Sales for different segments.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As per the chart, it can be seen that Profit Margin of </a:t>
            </a:r>
            <a:r>
              <a:rPr lang="en-US" b="1" dirty="0" smtClean="0"/>
              <a:t>Government</a:t>
            </a:r>
            <a:r>
              <a:rPr lang="en-US" dirty="0" smtClean="0"/>
              <a:t> is the Highest as compared to any other segments.</a:t>
            </a:r>
          </a:p>
          <a:p>
            <a:r>
              <a:rPr lang="en-US" dirty="0" smtClean="0"/>
              <a:t>It is also seen that </a:t>
            </a:r>
            <a:r>
              <a:rPr lang="en-US" b="1" dirty="0" smtClean="0"/>
              <a:t>Enterprise </a:t>
            </a:r>
            <a:r>
              <a:rPr lang="en-US" dirty="0"/>
              <a:t>has faced a loss of $ -614546.</a:t>
            </a:r>
          </a:p>
          <a:p>
            <a:endParaRPr lang="en-IN" dirty="0"/>
          </a:p>
        </p:txBody>
      </p:sp>
      <p:pic>
        <p:nvPicPr>
          <p:cNvPr id="5" name="Picture 4"/>
          <p:cNvPicPr>
            <a:picLocks noChangeAspect="1"/>
          </p:cNvPicPr>
          <p:nvPr/>
        </p:nvPicPr>
        <p:blipFill>
          <a:blip r:embed="rId2"/>
          <a:stretch>
            <a:fillRect/>
          </a:stretch>
        </p:blipFill>
        <p:spPr>
          <a:xfrm>
            <a:off x="847724" y="1000124"/>
            <a:ext cx="8323198" cy="3629026"/>
          </a:xfrm>
          <a:prstGeom prst="rect">
            <a:avLst/>
          </a:prstGeom>
        </p:spPr>
      </p:pic>
    </p:spTree>
    <p:extLst>
      <p:ext uri="{BB962C8B-B14F-4D97-AF65-F5344CB8AC3E}">
        <p14:creationId xmlns:p14="http://schemas.microsoft.com/office/powerpoint/2010/main" val="2981146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757</TotalTime>
  <Words>1147</Words>
  <Application>Microsoft Office PowerPoint</Application>
  <PresentationFormat>Widescreen</PresentationFormat>
  <Paragraphs>187</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Trebuchet MS</vt:lpstr>
      <vt:lpstr>Wingdings</vt:lpstr>
      <vt:lpstr>Wingdings 3</vt:lpstr>
      <vt:lpstr>Facet</vt:lpstr>
      <vt:lpstr>Business Analyst Career Program</vt:lpstr>
      <vt:lpstr>Summary</vt:lpstr>
      <vt:lpstr>Statistical Analysis</vt:lpstr>
      <vt:lpstr>PowerPoint Presentation</vt:lpstr>
      <vt:lpstr>PowerPoint Presentation</vt:lpstr>
      <vt:lpstr>PowerPoint Presentation</vt:lpstr>
      <vt:lpstr>PowerPoint Presentation</vt:lpstr>
      <vt:lpstr>Graphical Analysis</vt:lpstr>
      <vt:lpstr>PowerPoint Presentation</vt:lpstr>
      <vt:lpstr>PowerPoint Presentation</vt:lpstr>
      <vt:lpstr>PowerPoint Presentation</vt:lpstr>
      <vt:lpstr>Inserting the data in SQL Server</vt:lpstr>
      <vt:lpstr>PowerPoint Presentation</vt:lpstr>
      <vt:lpstr>PowerPoint Presentation</vt:lpstr>
      <vt:lpstr>PowerPoint Presentation</vt:lpstr>
      <vt:lpstr>Import Data from the SQL Database into Power BI</vt:lpstr>
      <vt:lpstr>PowerPoint Presentation</vt:lpstr>
      <vt:lpstr>Power BI Dasboard</vt:lpstr>
      <vt:lpstr>PowerPoint Presentation</vt:lpstr>
      <vt:lpstr>PowerPoint Presentation</vt:lpstr>
      <vt:lpstr>PowerPoint Presentation</vt:lpstr>
      <vt:lpstr>PowerPoint Presentation</vt:lpstr>
      <vt:lpstr>Endnotes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Analyst Career Program</dc:title>
  <dc:creator>Microsoft account</dc:creator>
  <cp:lastModifiedBy>Microsoft account</cp:lastModifiedBy>
  <cp:revision>48</cp:revision>
  <dcterms:created xsi:type="dcterms:W3CDTF">2023-10-30T05:40:49Z</dcterms:created>
  <dcterms:modified xsi:type="dcterms:W3CDTF">2023-10-30T18:25:04Z</dcterms:modified>
</cp:coreProperties>
</file>