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Lobster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E13EC43-A9D1-4A49-B421-C2C0C39A3584}">
  <a:tblStyle styleId="{9E13EC43-A9D1-4A49-B421-C2C0C39A35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Lobster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c3069ebff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2c3069eb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c3069ebff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2c3069ebf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c3069ebff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2c3069ebf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c3069ebff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2c3069ebf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c3069ebff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c3069ebf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46bef37c3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146bef37c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146bef37c3_6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146bef37c3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46bef37c3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46bef37c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46bef37c3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46bef37c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c0a2e14a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2c0a2e14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c3069ebf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2c3069eb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D689">
            <a:alpha val="4750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>
                <a:latin typeface="Impact"/>
                <a:ea typeface="Impact"/>
                <a:cs typeface="Impact"/>
                <a:sym typeface="Impact"/>
              </a:rPr>
              <a:t>Scouting Network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Powered by </a:t>
            </a:r>
            <a:r>
              <a:rPr lang="en-IN">
                <a:latin typeface="Lobster"/>
                <a:ea typeface="Lobster"/>
                <a:cs typeface="Lobster"/>
                <a:sym typeface="Lobster"/>
              </a:rPr>
              <a:t>xG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1563250" y="908925"/>
            <a:ext cx="9048300" cy="5106000"/>
          </a:xfrm>
          <a:prstGeom prst="rect">
            <a:avLst/>
          </a:prstGeom>
          <a:solidFill>
            <a:srgbClr val="5976A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3111900" y="2493850"/>
            <a:ext cx="5968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>
                <a:latin typeface="Impact"/>
                <a:ea typeface="Impact"/>
                <a:cs typeface="Impact"/>
                <a:sym typeface="Impact"/>
              </a:rPr>
              <a:t>xG Scout</a:t>
            </a:r>
            <a:endParaRPr sz="6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3240100" y="3602050"/>
            <a:ext cx="569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Lobster"/>
                <a:ea typeface="Lobster"/>
                <a:cs typeface="Lobster"/>
                <a:sym typeface="Lobster"/>
              </a:rPr>
              <a:t>An xG based Scouting System for Football</a:t>
            </a:r>
            <a:endParaRPr sz="240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accent2"/>
                </a:solidFill>
                <a:latin typeface="Algerian"/>
                <a:ea typeface="Algerian"/>
                <a:cs typeface="Algerian"/>
                <a:sym typeface="Algerian"/>
              </a:rPr>
              <a:t>Finding weaknesses (continued)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575" y="2211125"/>
            <a:ext cx="10201226" cy="43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>
            <a:off x="1640400" y="1566000"/>
            <a:ext cx="8911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Arsenal</a:t>
            </a:r>
            <a:r>
              <a:rPr lang="en-IN" sz="24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Football Club Wing-wise stats</a:t>
            </a:r>
            <a:endParaRPr sz="24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2959475" y="6124100"/>
            <a:ext cx="190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28080"/>
                </a:solidFill>
                <a:latin typeface="Calibri"/>
                <a:ea typeface="Calibri"/>
                <a:cs typeface="Calibri"/>
                <a:sym typeface="Calibri"/>
              </a:rPr>
              <a:t>GW 17-24</a:t>
            </a:r>
            <a:endParaRPr b="1" sz="2000">
              <a:solidFill>
                <a:srgbClr val="F2808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7682050" y="6069725"/>
            <a:ext cx="176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58585"/>
                </a:solidFill>
                <a:latin typeface="Calibri"/>
                <a:ea typeface="Calibri"/>
                <a:cs typeface="Calibri"/>
                <a:sym typeface="Calibri"/>
              </a:rPr>
              <a:t>GW 24-30</a:t>
            </a:r>
            <a:endParaRPr b="1" sz="2000">
              <a:solidFill>
                <a:srgbClr val="F585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2069725" y="2737625"/>
            <a:ext cx="16701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Goals: 3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Shots: 20</a:t>
            </a:r>
            <a:br>
              <a:rPr lang="en-IN" sz="2000">
                <a:latin typeface="Calibri"/>
                <a:ea typeface="Calibri"/>
                <a:cs typeface="Calibri"/>
                <a:sym typeface="Calibri"/>
              </a:rPr>
            </a:b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SoT: 6 </a:t>
            </a:r>
            <a:br>
              <a:rPr lang="en-IN" sz="2000">
                <a:latin typeface="Calibri"/>
                <a:ea typeface="Calibri"/>
                <a:cs typeface="Calibri"/>
                <a:sym typeface="Calibri"/>
              </a:rPr>
            </a:b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Crosses: 12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Dribbles: 8</a:t>
            </a:r>
            <a:br>
              <a:rPr lang="en-IN" sz="2000">
                <a:latin typeface="Calibri"/>
                <a:ea typeface="Calibri"/>
                <a:cs typeface="Calibri"/>
                <a:sym typeface="Calibri"/>
              </a:rPr>
            </a:b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Key Passes: 16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xG: 2.6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Left Wing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4615800" y="2737613"/>
            <a:ext cx="17658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Goals: 5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Shots: 27</a:t>
            </a:r>
            <a:b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SoT: 9</a:t>
            </a:r>
            <a:b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Crosses: 20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Dribbles: 12</a:t>
            </a:r>
            <a:b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Passes: 21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xG: 4.1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Wing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6778600" y="2737625"/>
            <a:ext cx="16701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Goals: 5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Shots: 27</a:t>
            </a:r>
            <a:b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SoT: 9</a:t>
            </a:r>
            <a:b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Crosses: 15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Dribbles: 25</a:t>
            </a:r>
            <a:b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Passes: 21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xG: 3.8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Wing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9091900" y="2770575"/>
            <a:ext cx="17658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Goals: 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Shots: 17</a:t>
            </a:r>
            <a:b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SoT: 7</a:t>
            </a:r>
            <a:b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Crosses: 13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Dribbles: 12</a:t>
            </a:r>
            <a:b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Passes: 17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xG: 2.2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Wing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331225" y="3062975"/>
            <a:ext cx="1738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317575" y="2647375"/>
            <a:ext cx="1765800" cy="3476700"/>
          </a:xfrm>
          <a:prstGeom prst="frame">
            <a:avLst>
              <a:gd fmla="val 1250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495525" y="2852700"/>
            <a:ext cx="1410000" cy="3066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2"/>
          <p:cNvSpPr txBox="1"/>
          <p:nvPr/>
        </p:nvSpPr>
        <p:spPr>
          <a:xfrm>
            <a:off x="433825" y="2908075"/>
            <a:ext cx="1410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latin typeface="Calibri"/>
                <a:ea typeface="Calibri"/>
                <a:cs typeface="Calibri"/>
                <a:sym typeface="Calibri"/>
              </a:rPr>
              <a:t>Between GameWeek 17 and 24 Arsenal’s Left wing was significantly weaker than its right wing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accent2"/>
                </a:solidFill>
                <a:latin typeface="Algerian"/>
                <a:ea typeface="Algerian"/>
                <a:cs typeface="Algerian"/>
                <a:sym typeface="Algerian"/>
              </a:rPr>
              <a:t>Filling in the gaps</a:t>
            </a:r>
            <a:endParaRPr/>
          </a:p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Once the weaknesses in our squad have been identified, we will look at our database for potential replacements.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If the weakness is lack of squad </a:t>
            </a:r>
            <a:r>
              <a:rPr lang="en-IN"/>
              <a:t>depth, we can find cheap alternatives to our current starting players.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It is possible for a player to play in multiple positions, so if a team has a squad depth weakness in several positions, our algorithm can find a single player to cover in all of those.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If the weakness is a quality based one, we can find a slightly more expensive top quality player who can make an immediate impact playing in that position</a:t>
            </a:r>
            <a:r>
              <a:rPr lang="en-IN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accent2"/>
                </a:solidFill>
                <a:latin typeface="Algerian"/>
                <a:ea typeface="Algerian"/>
                <a:cs typeface="Algerian"/>
                <a:sym typeface="Algerian"/>
              </a:rPr>
              <a:t>Filling in the gaps</a:t>
            </a:r>
            <a:r>
              <a:rPr lang="en-IN"/>
              <a:t> </a:t>
            </a:r>
            <a:r>
              <a:rPr lang="en-IN">
                <a:solidFill>
                  <a:schemeClr val="accent2"/>
                </a:solidFill>
                <a:latin typeface="Algerian"/>
                <a:ea typeface="Algerian"/>
                <a:cs typeface="Algerian"/>
                <a:sym typeface="Algerian"/>
              </a:rPr>
              <a:t>(CONT)</a:t>
            </a:r>
            <a:endParaRPr>
              <a:solidFill>
                <a:schemeClr val="accent2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838200" y="1825625"/>
            <a:ext cx="10515600" cy="503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IN" sz="2400"/>
              <a:t>If you go back 2 slides you will notice a much improved Arsenal left wing after GW 24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 sz="2400"/>
              <a:t>This is because of their new signing Leandro Trossard who stated playing on the left wing since GW 24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 sz="2400"/>
              <a:t>Arsenal identified their weak left side in terms of depth and quality and signed him as a replacement after looking at his stats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400"/>
              <a:t>Trossard Stats for his old club: Goals: 7, Shots: 42, SoT: 19, Crosses: 42, Dribbles: 18, Key Passes: 13, xG: 9.9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IN" sz="2400"/>
              <a:t>While Arsenal may have solved their problem by signing a player who has done well in their own league, other teams may not be able to afford such an expensive player.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 sz="2400"/>
              <a:t>This is where our project comes in to find </a:t>
            </a:r>
            <a:r>
              <a:rPr lang="en-IN" sz="2400"/>
              <a:t>similar players from across Europe who fit the profile your club needs.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chemeClr val="accent2"/>
                </a:solidFill>
                <a:latin typeface="Algerian"/>
                <a:ea typeface="Algerian"/>
                <a:cs typeface="Algerian"/>
                <a:sym typeface="Algerian"/>
              </a:rPr>
              <a:t>Other uses of xG in football analytics</a:t>
            </a:r>
            <a:endParaRPr sz="4000"/>
          </a:p>
        </p:txBody>
      </p:sp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Just like we saw how xG can be used to find attacking players for a football club, it can be used to find defenders who concede less goals as well through xGC or expected goals conceded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xG can also be used tactically in </a:t>
            </a:r>
            <a:r>
              <a:rPr lang="en-IN"/>
              <a:t>preparation</a:t>
            </a:r>
            <a:r>
              <a:rPr lang="en-IN"/>
              <a:t> for a game.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If your next opponent creates more xG down their left flank then you will have to focus your defensive efforts down that flank.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Similarly if your opponent concedes less xGC down one flank, it will be an advantage to attack them down the other flank.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838200" y="1125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chemeClr val="accent2"/>
                </a:solidFill>
                <a:latin typeface="Algerian"/>
                <a:ea typeface="Algerian"/>
                <a:cs typeface="Algerian"/>
                <a:sym typeface="Algerian"/>
              </a:rPr>
              <a:t>Using xg for tactics</a:t>
            </a:r>
            <a:endParaRPr/>
          </a:p>
        </p:txBody>
      </p:sp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838200" y="143825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Tactics are a crucial part of any sport, let alone football.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In game tactics could be GAME-CHANGING.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This enhances the prospect of xG further.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A single graph or a heatmap can have many inferences.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6"/>
          <p:cNvSpPr txBox="1"/>
          <p:nvPr/>
        </p:nvSpPr>
        <p:spPr>
          <a:xfrm>
            <a:off x="7230325" y="2784275"/>
            <a:ext cx="412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01051"/>
            <a:ext cx="6550825" cy="324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0825" y="4400300"/>
            <a:ext cx="7086976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accent2"/>
                </a:solidFill>
                <a:latin typeface="Algerian"/>
                <a:ea typeface="Algerian"/>
                <a:cs typeface="Algerian"/>
                <a:sym typeface="Algerian"/>
              </a:rPr>
              <a:t>xG for Tactics- Demo</a:t>
            </a:r>
            <a:endParaRPr>
              <a:solidFill>
                <a:schemeClr val="accent2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01" name="Google Shape;201;p2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700" y="2358187"/>
            <a:ext cx="5137474" cy="32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 txBox="1"/>
          <p:nvPr/>
        </p:nvSpPr>
        <p:spPr>
          <a:xfrm>
            <a:off x="6463750" y="2523575"/>
            <a:ext cx="3586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IN" sz="2100">
                <a:latin typeface="Calibri"/>
                <a:ea typeface="Calibri"/>
                <a:cs typeface="Calibri"/>
                <a:sym typeface="Calibri"/>
              </a:rPr>
              <a:t>In this graphic we can see in the game between Liverpool and Arsenal Arsenal have conceded many shots down their left flank but no goal.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IN" sz="2100">
                <a:latin typeface="Calibri"/>
                <a:ea typeface="Calibri"/>
                <a:cs typeface="Calibri"/>
                <a:sym typeface="Calibri"/>
              </a:rPr>
              <a:t>So their next opponent should see this data and focus their attacks down their left wing.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accent2"/>
                </a:solidFill>
                <a:latin typeface="Algerian"/>
                <a:ea typeface="Algerian"/>
                <a:cs typeface="Algerian"/>
                <a:sym typeface="Algerian"/>
              </a:rPr>
              <a:t>xG- Ocean of Opportunities</a:t>
            </a:r>
            <a:endParaRPr>
              <a:solidFill>
                <a:schemeClr val="accent2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09" name="Google Shape;209;p2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As observed, xG can prove to be a boon to many teams, and is a daily dose to thousands of analysts.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Setting up an xG powered scouting network could be a real game-changer in the field of sports analytics.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This is only a SMALL PART OF WHAT xG CAN DO!!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lgerian"/>
              <a:buNone/>
            </a:pPr>
            <a:r>
              <a:rPr lang="en-IN">
                <a:solidFill>
                  <a:schemeClr val="accent2"/>
                </a:solidFill>
                <a:latin typeface="Algerian"/>
                <a:ea typeface="Algerian"/>
                <a:cs typeface="Algerian"/>
                <a:sym typeface="Algerian"/>
              </a:rPr>
              <a:t>WHAT IS xG</a:t>
            </a:r>
            <a:endParaRPr>
              <a:solidFill>
                <a:schemeClr val="accent2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xG is an emerging stat in football.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It basically tells you the probability of a player scoring from a particular shot taking into account the distance to the goal and the angle of the shot.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3655153"/>
            <a:ext cx="3398803" cy="185209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6096000" y="5642180"/>
            <a:ext cx="339880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Far from goal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xG=0.02</a:t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6096000" y="4419600"/>
            <a:ext cx="523875" cy="51435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8836" y="3590512"/>
            <a:ext cx="3124471" cy="191673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1657350" y="5715000"/>
            <a:ext cx="31527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 to Goal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xG=0.98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lgerian"/>
              <a:buNone/>
            </a:pPr>
            <a:r>
              <a:rPr lang="en-IN">
                <a:solidFill>
                  <a:schemeClr val="accent2"/>
                </a:solidFill>
                <a:latin typeface="Algerian"/>
                <a:ea typeface="Algerian"/>
                <a:cs typeface="Algerian"/>
                <a:sym typeface="Algerian"/>
              </a:rPr>
              <a:t>How does this metric help us</a:t>
            </a:r>
            <a:endParaRPr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xG therefore, can serve as a gauge of how potent a team is in attack and how solid they are at the back.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It can be used to analyse a players ability to create chances and more importantly, how many of these chances he converts.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Moreover, we can use this metric to search for players, who have a relatively higher xG compared to others and so on.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This can help in setting up an effective scouting system for teams, by comparing the players’ xG, and thus,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</a:t>
            </a:r>
            <a:endParaRPr/>
          </a:p>
          <a:p>
            <a:pPr indent="228600" lvl="0" marL="2971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SAVE MILLIONS for a team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2790824" y="5946130"/>
            <a:ext cx="6768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accent2"/>
                </a:solidFill>
                <a:latin typeface="Algerian"/>
                <a:ea typeface="Algerian"/>
                <a:cs typeface="Algerian"/>
                <a:sym typeface="Algerian"/>
              </a:rPr>
              <a:t>An xG based Scouting System?</a:t>
            </a:r>
            <a:endParaRPr>
              <a:solidFill>
                <a:schemeClr val="accent2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Scouting has become an integral part for teams today;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From finding </a:t>
            </a:r>
            <a:r>
              <a:rPr lang="en-IN"/>
              <a:t>underrated</a:t>
            </a:r>
            <a:r>
              <a:rPr lang="en-IN"/>
              <a:t> players, to finding popular players to finding “tomorrow’s stars”.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An xG based scouting system, might be unheard of today, but will become a buzzword in the future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This model uses xG to “hunt” for or “scout” players </a:t>
            </a:r>
            <a:r>
              <a:rPr lang="en-IN"/>
              <a:t>around the world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Based on a number of metrics and mind-boggling  stats, a player is recommended to the team.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xG is NOT player dependant</a:t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2537100" y="5653725"/>
            <a:ext cx="7117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24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xG stats of strikers in the Italian league this season</a:t>
            </a:r>
            <a:r>
              <a:rPr lang="en-IN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9" name="Google Shape;119;p17"/>
          <p:cNvGraphicFramePr/>
          <p:nvPr/>
        </p:nvGraphicFramePr>
        <p:xfrm>
          <a:off x="1263200" y="24652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{9E13EC43-A9D1-4A49-B421-C2C0C39A3584}</a:tableStyleId>
              </a:tblPr>
              <a:tblGrid>
                <a:gridCol w="2404075"/>
                <a:gridCol w="2404075"/>
                <a:gridCol w="2404075"/>
                <a:gridCol w="24040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/>
                        <a:t>Player Name</a:t>
                      </a:r>
                      <a:endParaRPr b="1" sz="2400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/>
                        <a:t>Goals Scored</a:t>
                      </a:r>
                      <a:endParaRPr b="1" sz="2400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/>
                        <a:t>xG </a:t>
                      </a:r>
                      <a:endParaRPr b="1" sz="2400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/>
                        <a:t>Differential</a:t>
                      </a:r>
                      <a:endParaRPr b="1" sz="2400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Victor Osimhen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21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20.58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-0.42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Lautaro Martinez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14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14.78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+0.78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7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Olivier Giroud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8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10.95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+2.95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7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Ademola Lookman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13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10.38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-2.62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7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Ciro Immobile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10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10.06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+0.06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7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Rafael Leao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10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9.40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-0.6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0" name="Google Shape;120;p17"/>
          <p:cNvSpPr txBox="1"/>
          <p:nvPr/>
        </p:nvSpPr>
        <p:spPr>
          <a:xfrm>
            <a:off x="667025" y="304375"/>
            <a:ext cx="1068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2179225" y="566700"/>
            <a:ext cx="7884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>
                <a:solidFill>
                  <a:schemeClr val="accent2"/>
                </a:solidFill>
                <a:latin typeface="Algerian"/>
                <a:ea typeface="Algerian"/>
                <a:cs typeface="Algerian"/>
                <a:sym typeface="Algerian"/>
              </a:rPr>
              <a:t>LETS TAKE AN EXAMPLE</a:t>
            </a:r>
            <a:endParaRPr sz="4400">
              <a:solidFill>
                <a:schemeClr val="accent2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Algerian"/>
              <a:buNone/>
            </a:pPr>
            <a:r>
              <a:rPr lang="en-IN">
                <a:solidFill>
                  <a:schemeClr val="accent2"/>
                </a:solidFill>
                <a:latin typeface="Algerian"/>
                <a:ea typeface="Algerian"/>
                <a:cs typeface="Algerian"/>
                <a:sym typeface="Algerian"/>
              </a:rPr>
              <a:t>A closer look at the numbers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Almost every player tends to match their xG with their actual goal output over the course of the season or over several seasons.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This is true for 4 out of the 6 players we saw in the table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Olivier Giroud: Stats and Biography | AC Milan" id="128" name="Google Shape;12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1094" y="3429000"/>
            <a:ext cx="1885950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emola Lookman Fulham Forward, Profile &amp; Stats | Premier League" id="129" name="Google Shape;12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53511" y="3571874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/>
        </p:nvSpPr>
        <p:spPr>
          <a:xfrm>
            <a:off x="3126581" y="4791668"/>
            <a:ext cx="159067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Olivier Giroud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Goals from 10.95 xG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4175522" y="3708793"/>
            <a:ext cx="3441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you need to buy one of these for your team, who would it be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6843712" y="4791668"/>
            <a:ext cx="196215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Ademola Lookman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 Goals from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10.36 xG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lgerian"/>
              <a:buNone/>
            </a:pPr>
            <a:r>
              <a:rPr lang="en-IN">
                <a:solidFill>
                  <a:schemeClr val="accent2"/>
                </a:solidFill>
                <a:latin typeface="Algerian"/>
                <a:ea typeface="Algerian"/>
                <a:cs typeface="Algerian"/>
                <a:sym typeface="Algerian"/>
              </a:rPr>
              <a:t>Saving Valuable Transfer Budget</a:t>
            </a:r>
            <a:endParaRPr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Most football clubs today would look at the raw data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It suggests that Lookman(right) is the better player than Giroud(left)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Lookman’s price would also be higher than Giroud as he has scored more goals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So a team that bases their decision of xG, can save millions in transfer budget by signing Giroud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In the long term Giroud will match or even has the chance to outscore Lookman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This way we are getting a player of the same calibre for less money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accent2"/>
                </a:solidFill>
                <a:latin typeface="Algerian"/>
                <a:ea typeface="Algerian"/>
                <a:cs typeface="Algerian"/>
                <a:sym typeface="Algerian"/>
              </a:rPr>
              <a:t>What Our Project is About </a:t>
            </a:r>
            <a:endParaRPr>
              <a:solidFill>
                <a:schemeClr val="accent2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There are 3 sub-parts to our project:</a:t>
            </a:r>
            <a:br>
              <a:rPr lang="en-IN"/>
            </a:b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arenR"/>
            </a:pPr>
            <a:r>
              <a:rPr lang="en-IN"/>
              <a:t>Getting data from various sources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arenR"/>
            </a:pPr>
            <a:r>
              <a:rPr lang="en-IN"/>
              <a:t>Finding weaknesses in a team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arenR"/>
            </a:pPr>
            <a:r>
              <a:rPr lang="en-IN"/>
              <a:t>Finding Cover for the team in its weak areas using xG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accent2"/>
                </a:solidFill>
                <a:latin typeface="Algerian"/>
                <a:ea typeface="Algerian"/>
                <a:cs typeface="Algerian"/>
                <a:sym typeface="Algerian"/>
              </a:rPr>
              <a:t>Finding weaknesses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There are two types of weaknesses a squad can have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		1) Lack of Quality in a position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		2) Lack of squad depth in a position or several positions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We will be looking at both kinds of weaknesses and finding solutions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The different metrics we will use to find such weaknesses are Goals, Assists, Crosses, Dribbles, Shots, Shots on Target and xG of course…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