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84" r:id="rId26"/>
    <p:sldId id="295" r:id="rId27"/>
    <p:sldId id="294" r:id="rId28"/>
    <p:sldId id="293" r:id="rId29"/>
    <p:sldId id="292" r:id="rId30"/>
    <p:sldId id="291" r:id="rId31"/>
    <p:sldId id="290" r:id="rId32"/>
    <p:sldId id="289" r:id="rId33"/>
    <p:sldId id="288" r:id="rId34"/>
    <p:sldId id="279" r:id="rId35"/>
    <p:sldId id="280" r:id="rId36"/>
    <p:sldId id="281" r:id="rId37"/>
    <p:sldId id="28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38584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322445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9790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4272518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9013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4111738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3059039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6488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251231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97C2AB-C9EF-4F25-A513-2ED91E9F3FF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277896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97C2AB-C9EF-4F25-A513-2ED91E9F3FFB}"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387029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97C2AB-C9EF-4F25-A513-2ED91E9F3FFB}" type="datetimeFigureOut">
              <a:rPr lang="en-US" smtClean="0"/>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59641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7C2AB-C9EF-4F25-A513-2ED91E9F3FFB}" type="datetimeFigureOut">
              <a:rPr lang="en-US" smtClean="0"/>
              <a:t>8/29/2023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262822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7C2AB-C9EF-4F25-A513-2ED91E9F3FFB}" type="datetimeFigureOut">
              <a:rPr lang="en-US" smtClean="0"/>
              <a:t>8/29/2023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173650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97C2AB-C9EF-4F25-A513-2ED91E9F3FFB}"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72456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97C2AB-C9EF-4F25-A513-2ED91E9F3FFB}"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B886A-69E4-487F-87A1-B4213AB1DEDA}" type="slidenum">
              <a:rPr lang="en-US" smtClean="0"/>
              <a:t>‹#›</a:t>
            </a:fld>
            <a:endParaRPr lang="en-US"/>
          </a:p>
        </p:txBody>
      </p:sp>
    </p:spTree>
    <p:extLst>
      <p:ext uri="{BB962C8B-B14F-4D97-AF65-F5344CB8AC3E}">
        <p14:creationId xmlns:p14="http://schemas.microsoft.com/office/powerpoint/2010/main" val="118313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97C2AB-C9EF-4F25-A513-2ED91E9F3FFB}" type="datetimeFigureOut">
              <a:rPr lang="en-US" smtClean="0"/>
              <a:t>8/29/2023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9B886A-69E4-487F-87A1-B4213AB1DEDA}" type="slidenum">
              <a:rPr lang="en-US" smtClean="0"/>
              <a:t>‹#›</a:t>
            </a:fld>
            <a:endParaRPr lang="en-US"/>
          </a:p>
        </p:txBody>
      </p:sp>
    </p:spTree>
    <p:extLst>
      <p:ext uri="{BB962C8B-B14F-4D97-AF65-F5344CB8AC3E}">
        <p14:creationId xmlns:p14="http://schemas.microsoft.com/office/powerpoint/2010/main" val="367872939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react-bootstrap.github.io/components/carousel/"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reactjs.org/docs/getting-started.html" TargetMode="External"/><Relationship Id="rId5" Type="http://schemas.openxmlformats.org/officeDocument/2006/relationships/hyperlink" Target="https://javaee.github.io/javaee-spec/javadocs/" TargetMode="External"/><Relationship Id="rId4" Type="http://schemas.openxmlformats.org/officeDocument/2006/relationships/hyperlink" Target="https://www.geeksforgeeks.org/reactjs-tutorial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3600" y="2499039"/>
            <a:ext cx="8273396" cy="1113672"/>
          </a:xfrm>
        </p:spPr>
        <p:txBody>
          <a:bodyPr/>
          <a:lstStyle/>
          <a:p>
            <a:r>
              <a:rPr lang="en-US" sz="7200" b="1" u="sng" dirty="0" smtClean="0">
                <a:solidFill>
                  <a:schemeClr val="accent5"/>
                </a:solidFill>
              </a:rPr>
              <a:t>E-Spare </a:t>
            </a:r>
            <a:r>
              <a:rPr lang="en-US" sz="7200" b="1" u="sng" dirty="0">
                <a:solidFill>
                  <a:schemeClr val="accent5"/>
                </a:solidFill>
              </a:rPr>
              <a:t>Part </a:t>
            </a:r>
            <a:r>
              <a:rPr lang="en-US" sz="7200" b="1" u="sng" dirty="0" smtClean="0">
                <a:solidFill>
                  <a:schemeClr val="accent5"/>
                </a:solidFill>
              </a:rPr>
              <a:t>Store </a:t>
            </a:r>
            <a:endParaRPr lang="en-US" sz="7200" b="1" u="sng" dirty="0">
              <a:solidFill>
                <a:schemeClr val="accent5"/>
              </a:solidFill>
            </a:endParaRPr>
          </a:p>
        </p:txBody>
      </p:sp>
      <p:sp>
        <p:nvSpPr>
          <p:cNvPr id="3" name="Subtitle 2"/>
          <p:cNvSpPr>
            <a:spLocks noGrp="1"/>
          </p:cNvSpPr>
          <p:nvPr>
            <p:ph type="subTitle" idx="1"/>
          </p:nvPr>
        </p:nvSpPr>
        <p:spPr>
          <a:xfrm>
            <a:off x="1836830" y="3682312"/>
            <a:ext cx="7766936" cy="1096899"/>
          </a:xfrm>
        </p:spPr>
        <p:txBody>
          <a:bodyPr>
            <a:normAutofit/>
          </a:bodyPr>
          <a:lstStyle/>
          <a:p>
            <a:pPr algn="ctr"/>
            <a:r>
              <a:rPr lang="en-US" sz="4000" b="1" dirty="0">
                <a:solidFill>
                  <a:srgbClr val="00B0F0"/>
                </a:solidFill>
              </a:rPr>
              <a:t>Online Spare Part Shop</a:t>
            </a:r>
          </a:p>
        </p:txBody>
      </p:sp>
      <p:pic>
        <p:nvPicPr>
          <p:cNvPr id="4" name="Picture 2" descr="Institute for Advanced Computing and Software Development (IACSD)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97" y="19694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375359" y="570841"/>
            <a:ext cx="3436035" cy="1157214"/>
          </a:xfrm>
          <a:prstGeom prst="rect">
            <a:avLst/>
          </a:prstGeom>
        </p:spPr>
      </p:pic>
      <p:sp>
        <p:nvSpPr>
          <p:cNvPr id="7" name="TextBox 6"/>
          <p:cNvSpPr txBox="1"/>
          <p:nvPr/>
        </p:nvSpPr>
        <p:spPr>
          <a:xfrm>
            <a:off x="3928444" y="4554183"/>
            <a:ext cx="3583708" cy="1015663"/>
          </a:xfrm>
          <a:prstGeom prst="rect">
            <a:avLst/>
          </a:prstGeom>
          <a:noFill/>
        </p:spPr>
        <p:txBody>
          <a:bodyPr wrap="square" rtlCol="0">
            <a:spAutoFit/>
          </a:bodyPr>
          <a:lstStyle/>
          <a:p>
            <a:pPr algn="ctr"/>
            <a:r>
              <a:rPr lang="en-US" altLang="ko-KR"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GB" altLang="ko-KR" sz="2000" b="1" dirty="0">
                <a:latin typeface="Times New Roman" panose="02020603050405020304" pitchFamily="18" charset="0"/>
                <a:cs typeface="Times New Roman" panose="02020603050405020304" pitchFamily="18" charset="0"/>
              </a:rPr>
              <a:t>Presented By-</a:t>
            </a:r>
          </a:p>
          <a:p>
            <a:pPr marL="342900" indent="-342900">
              <a:buFont typeface="Wingdings" panose="05000000000000000000" pitchFamily="2" charset="2"/>
              <a:buChar char="v"/>
            </a:pPr>
            <a:r>
              <a:rPr lang="en-GB" altLang="ko-KR" sz="2000" b="1" dirty="0" err="1" smtClean="0">
                <a:latin typeface="Times New Roman" panose="02020603050405020304" pitchFamily="18" charset="0"/>
                <a:cs typeface="Times New Roman" panose="02020603050405020304" pitchFamily="18" charset="0"/>
              </a:rPr>
              <a:t>Adarsh</a:t>
            </a:r>
            <a:r>
              <a:rPr lang="en-GB" altLang="ko-KR" sz="2000" b="1" dirty="0" smtClean="0">
                <a:latin typeface="Times New Roman" panose="02020603050405020304" pitchFamily="18" charset="0"/>
                <a:cs typeface="Times New Roman" panose="02020603050405020304" pitchFamily="18" charset="0"/>
              </a:rPr>
              <a:t> N. </a:t>
            </a:r>
            <a:r>
              <a:rPr lang="en-GB" altLang="ko-KR" sz="2000" b="1" dirty="0" err="1" smtClean="0">
                <a:latin typeface="Times New Roman" panose="02020603050405020304" pitchFamily="18" charset="0"/>
                <a:cs typeface="Times New Roman" panose="02020603050405020304" pitchFamily="18" charset="0"/>
              </a:rPr>
              <a:t>Patil</a:t>
            </a:r>
            <a:r>
              <a:rPr lang="en-GB" altLang="ko-KR" sz="2000" b="1" dirty="0" smtClean="0">
                <a:latin typeface="Times New Roman" panose="02020603050405020304" pitchFamily="18" charset="0"/>
                <a:cs typeface="Times New Roman" panose="02020603050405020304" pitchFamily="18" charset="0"/>
              </a:rPr>
              <a:t> </a:t>
            </a:r>
            <a:r>
              <a:rPr lang="en-GB" altLang="ko-KR" sz="2000" b="1" dirty="0">
                <a:latin typeface="Times New Roman" panose="02020603050405020304" pitchFamily="18" charset="0"/>
                <a:cs typeface="Times New Roman" panose="02020603050405020304" pitchFamily="18" charset="0"/>
              </a:rPr>
              <a:t>(</a:t>
            </a:r>
            <a:r>
              <a:rPr lang="en-GB" altLang="ko-KR" sz="2000" b="1" dirty="0" smtClean="0">
                <a:latin typeface="Times New Roman" panose="02020603050405020304" pitchFamily="18" charset="0"/>
                <a:cs typeface="Times New Roman" panose="02020603050405020304" pitchFamily="18" charset="0"/>
              </a:rPr>
              <a:t>233124)</a:t>
            </a:r>
            <a:endParaRPr lang="en-GB" altLang="ko-KR"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GB" altLang="ko-KR" sz="2000" b="1" dirty="0" smtClean="0">
                <a:latin typeface="Times New Roman" panose="02020603050405020304" pitchFamily="18" charset="0"/>
                <a:cs typeface="Times New Roman" panose="02020603050405020304" pitchFamily="18" charset="0"/>
              </a:rPr>
              <a:t>Ashish L. </a:t>
            </a:r>
            <a:r>
              <a:rPr lang="en-GB" altLang="ko-KR" sz="2000" b="1" dirty="0">
                <a:latin typeface="Times New Roman" panose="02020603050405020304" pitchFamily="18" charset="0"/>
                <a:cs typeface="Times New Roman" panose="02020603050405020304" pitchFamily="18" charset="0"/>
              </a:rPr>
              <a:t>B</a:t>
            </a:r>
            <a:r>
              <a:rPr lang="en-GB" altLang="ko-KR" sz="2000" b="1" dirty="0" smtClean="0">
                <a:latin typeface="Times New Roman" panose="02020603050405020304" pitchFamily="18" charset="0"/>
                <a:cs typeface="Times New Roman" panose="02020603050405020304" pitchFamily="18" charset="0"/>
              </a:rPr>
              <a:t>orole </a:t>
            </a:r>
            <a:r>
              <a:rPr lang="en-GB" altLang="ko-KR" sz="2000" b="1" dirty="0">
                <a:latin typeface="Times New Roman" panose="02020603050405020304" pitchFamily="18" charset="0"/>
                <a:cs typeface="Times New Roman" panose="02020603050405020304" pitchFamily="18" charset="0"/>
              </a:rPr>
              <a:t>(</a:t>
            </a:r>
            <a:r>
              <a:rPr lang="en-GB" altLang="ko-KR" sz="2000" b="1" dirty="0" smtClean="0">
                <a:latin typeface="Times New Roman" panose="02020603050405020304" pitchFamily="18" charset="0"/>
                <a:cs typeface="Times New Roman" panose="02020603050405020304" pitchFamily="18" charset="0"/>
              </a:rPr>
              <a:t>233138)</a:t>
            </a:r>
            <a:endParaRPr lang="en-US" sz="2000" b="1" dirty="0"/>
          </a:p>
        </p:txBody>
      </p:sp>
    </p:spTree>
    <p:extLst>
      <p:ext uri="{BB962C8B-B14F-4D97-AF65-F5344CB8AC3E}">
        <p14:creationId xmlns:p14="http://schemas.microsoft.com/office/powerpoint/2010/main" val="1171929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229" y="450273"/>
            <a:ext cx="9110336" cy="5737162"/>
          </a:xfrm>
        </p:spPr>
      </p:pic>
      <p:sp>
        <p:nvSpPr>
          <p:cNvPr id="2" name="Title 1"/>
          <p:cNvSpPr>
            <a:spLocks noGrp="1"/>
          </p:cNvSpPr>
          <p:nvPr>
            <p:ph type="title"/>
          </p:nvPr>
        </p:nvSpPr>
        <p:spPr>
          <a:xfrm>
            <a:off x="329229" y="221672"/>
            <a:ext cx="8596668" cy="678873"/>
          </a:xfrm>
        </p:spPr>
        <p:txBody>
          <a:bodyPr/>
          <a:lstStyle/>
          <a:p>
            <a:r>
              <a:rPr lang="en-US" b="1" u="sng" dirty="0">
                <a:solidFill>
                  <a:srgbClr val="FF0000"/>
                </a:solidFill>
              </a:rPr>
              <a:t>Use </a:t>
            </a:r>
            <a:r>
              <a:rPr lang="en-US" b="1" u="sng" dirty="0" err="1" smtClean="0">
                <a:solidFill>
                  <a:srgbClr val="FF0000"/>
                </a:solidFill>
              </a:rPr>
              <a:t>Case:Admin</a:t>
            </a:r>
            <a:endParaRPr lang="en-US" b="1" u="sng" dirty="0">
              <a:solidFill>
                <a:srgbClr val="FF0000"/>
              </a:solidFill>
            </a:endParaRPr>
          </a:p>
        </p:txBody>
      </p:sp>
    </p:spTree>
    <p:extLst>
      <p:ext uri="{BB962C8B-B14F-4D97-AF65-F5344CB8AC3E}">
        <p14:creationId xmlns:p14="http://schemas.microsoft.com/office/powerpoint/2010/main" val="182144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51" y="350981"/>
            <a:ext cx="8946957" cy="5827695"/>
          </a:xfrm>
        </p:spPr>
      </p:pic>
      <p:sp>
        <p:nvSpPr>
          <p:cNvPr id="2" name="Title 1"/>
          <p:cNvSpPr>
            <a:spLocks noGrp="1"/>
          </p:cNvSpPr>
          <p:nvPr>
            <p:ph type="title"/>
          </p:nvPr>
        </p:nvSpPr>
        <p:spPr>
          <a:xfrm>
            <a:off x="150861" y="166254"/>
            <a:ext cx="8596668" cy="872837"/>
          </a:xfrm>
        </p:spPr>
        <p:txBody>
          <a:bodyPr/>
          <a:lstStyle/>
          <a:p>
            <a:r>
              <a:rPr lang="en-US" b="1" u="sng" dirty="0">
                <a:solidFill>
                  <a:srgbClr val="FF0000"/>
                </a:solidFill>
              </a:rPr>
              <a:t>Use Case: Customer</a:t>
            </a:r>
            <a:endParaRPr lang="en-US" u="sng" dirty="0">
              <a:solidFill>
                <a:srgbClr val="FF0000"/>
              </a:solidFill>
            </a:endParaRPr>
          </a:p>
        </p:txBody>
      </p:sp>
    </p:spTree>
    <p:extLst>
      <p:ext uri="{BB962C8B-B14F-4D97-AF65-F5344CB8AC3E}">
        <p14:creationId xmlns:p14="http://schemas.microsoft.com/office/powerpoint/2010/main" val="175297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89" y="184727"/>
            <a:ext cx="8596668" cy="720436"/>
          </a:xfrm>
        </p:spPr>
        <p:txBody>
          <a:bodyPr/>
          <a:lstStyle/>
          <a:p>
            <a:r>
              <a:rPr lang="en-US" b="1" u="sng" dirty="0">
                <a:solidFill>
                  <a:srgbClr val="FF0000"/>
                </a:solidFill>
              </a:rPr>
              <a:t>Use Case: Supplier</a:t>
            </a:r>
            <a:endParaRPr lang="en-US" u="sng"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89" y="1071418"/>
            <a:ext cx="9388185" cy="4322618"/>
          </a:xfrm>
        </p:spPr>
      </p:pic>
    </p:spTree>
    <p:extLst>
      <p:ext uri="{BB962C8B-B14F-4D97-AF65-F5344CB8AC3E}">
        <p14:creationId xmlns:p14="http://schemas.microsoft.com/office/powerpoint/2010/main" val="3962364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265" y="822036"/>
            <a:ext cx="6865278" cy="5729934"/>
          </a:xfrm>
        </p:spPr>
      </p:pic>
      <p:sp>
        <p:nvSpPr>
          <p:cNvPr id="2" name="Title 1"/>
          <p:cNvSpPr>
            <a:spLocks noGrp="1"/>
          </p:cNvSpPr>
          <p:nvPr>
            <p:ph type="title"/>
          </p:nvPr>
        </p:nvSpPr>
        <p:spPr>
          <a:xfrm>
            <a:off x="178570" y="129309"/>
            <a:ext cx="8596668" cy="692727"/>
          </a:xfrm>
        </p:spPr>
        <p:txBody>
          <a:bodyPr/>
          <a:lstStyle/>
          <a:p>
            <a:r>
              <a:rPr lang="en-US" b="1" u="sng" dirty="0">
                <a:solidFill>
                  <a:srgbClr val="FF0000"/>
                </a:solidFill>
              </a:rPr>
              <a:t>Use Case: Delivery Person</a:t>
            </a:r>
            <a:endParaRPr lang="en-US" u="sng" dirty="0">
              <a:solidFill>
                <a:srgbClr val="FF0000"/>
              </a:solidFill>
            </a:endParaRPr>
          </a:p>
        </p:txBody>
      </p:sp>
    </p:spTree>
    <p:extLst>
      <p:ext uri="{BB962C8B-B14F-4D97-AF65-F5344CB8AC3E}">
        <p14:creationId xmlns:p14="http://schemas.microsoft.com/office/powerpoint/2010/main" val="25724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61" y="147781"/>
            <a:ext cx="8596668" cy="706582"/>
          </a:xfrm>
        </p:spPr>
        <p:txBody>
          <a:bodyPr/>
          <a:lstStyle/>
          <a:p>
            <a:r>
              <a:rPr lang="en-GB" b="1" u="sng" dirty="0">
                <a:solidFill>
                  <a:srgbClr val="FF0000"/>
                </a:solidFill>
                <a:latin typeface="Times New Roman" panose="02020603050405020304" pitchFamily="18" charset="0"/>
                <a:cs typeface="Times New Roman" panose="02020603050405020304" pitchFamily="18" charset="0"/>
              </a:rPr>
              <a:t>Activity Diagram Of Admin</a:t>
            </a:r>
            <a:endParaRPr lang="en-US" u="sng" dirty="0">
              <a:solidFill>
                <a:srgbClr val="FF000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84583" y="741958"/>
            <a:ext cx="5874326" cy="5982113"/>
          </a:xfrm>
        </p:spPr>
      </p:pic>
    </p:spTree>
    <p:extLst>
      <p:ext uri="{BB962C8B-B14F-4D97-AF65-F5344CB8AC3E}">
        <p14:creationId xmlns:p14="http://schemas.microsoft.com/office/powerpoint/2010/main" val="1901301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103" y="193965"/>
            <a:ext cx="8596668" cy="706581"/>
          </a:xfrm>
        </p:spPr>
        <p:txBody>
          <a:bodyPr/>
          <a:lstStyle/>
          <a:p>
            <a:r>
              <a:rPr lang="en-GB" b="1" u="sng" dirty="0">
                <a:solidFill>
                  <a:srgbClr val="FF0000"/>
                </a:solidFill>
                <a:latin typeface="Times New Roman" panose="02020603050405020304" pitchFamily="18" charset="0"/>
                <a:cs typeface="Times New Roman" panose="02020603050405020304" pitchFamily="18" charset="0"/>
              </a:rPr>
              <a:t>Activity Diagram Of Customer</a:t>
            </a:r>
            <a:endParaRPr lang="en-US" u="sng" dirty="0">
              <a:solidFill>
                <a:srgbClr val="FF000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2944" y="900546"/>
            <a:ext cx="6927273" cy="5597236"/>
          </a:xfrm>
        </p:spPr>
      </p:pic>
    </p:spTree>
    <p:extLst>
      <p:ext uri="{BB962C8B-B14F-4D97-AF65-F5344CB8AC3E}">
        <p14:creationId xmlns:p14="http://schemas.microsoft.com/office/powerpoint/2010/main" val="141844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31" y="152399"/>
            <a:ext cx="8596668" cy="775855"/>
          </a:xfrm>
        </p:spPr>
        <p:txBody>
          <a:bodyPr/>
          <a:lstStyle/>
          <a:p>
            <a:r>
              <a:rPr lang="en-GB" b="1" u="sng" dirty="0">
                <a:solidFill>
                  <a:srgbClr val="FF0000"/>
                </a:solidFill>
                <a:latin typeface="Times New Roman" panose="02020603050405020304" pitchFamily="18" charset="0"/>
                <a:cs typeface="Times New Roman" panose="02020603050405020304" pitchFamily="18" charset="0"/>
              </a:rPr>
              <a:t>Activity Diagram Of Supplier</a:t>
            </a:r>
            <a:endParaRPr lang="en-US" u="sng" dirty="0">
              <a:solidFill>
                <a:srgbClr val="FF000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1308" y="928254"/>
            <a:ext cx="5652655" cy="5929745"/>
          </a:xfrm>
        </p:spPr>
      </p:pic>
    </p:spTree>
    <p:extLst>
      <p:ext uri="{BB962C8B-B14F-4D97-AF65-F5344CB8AC3E}">
        <p14:creationId xmlns:p14="http://schemas.microsoft.com/office/powerpoint/2010/main" val="4009047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22" y="120072"/>
            <a:ext cx="8596668" cy="748145"/>
          </a:xfrm>
        </p:spPr>
        <p:txBody>
          <a:bodyPr/>
          <a:lstStyle/>
          <a:p>
            <a:r>
              <a:rPr lang="en-GB" b="1" u="sng" dirty="0">
                <a:solidFill>
                  <a:srgbClr val="FF0000"/>
                </a:solidFill>
                <a:latin typeface="Times New Roman" panose="02020603050405020304" pitchFamily="18" charset="0"/>
                <a:cs typeface="Times New Roman" panose="02020603050405020304" pitchFamily="18" charset="0"/>
              </a:rPr>
              <a:t>Activity Diagram Of Delivery Person</a:t>
            </a:r>
            <a:endParaRPr lang="en-US" u="sng"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5892" y="858981"/>
            <a:ext cx="4502728" cy="5999019"/>
          </a:xfrm>
        </p:spPr>
      </p:pic>
    </p:spTree>
    <p:extLst>
      <p:ext uri="{BB962C8B-B14F-4D97-AF65-F5344CB8AC3E}">
        <p14:creationId xmlns:p14="http://schemas.microsoft.com/office/powerpoint/2010/main" val="366895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70" y="133927"/>
            <a:ext cx="8596668" cy="734291"/>
          </a:xfrm>
        </p:spPr>
        <p:txBody>
          <a:bodyPr/>
          <a:lstStyle/>
          <a:p>
            <a:r>
              <a:rPr lang="en-IN" b="1" u="sng" dirty="0">
                <a:solidFill>
                  <a:srgbClr val="FF0000"/>
                </a:solidFill>
                <a:latin typeface="Times New Roman" panose="02020603050405020304" pitchFamily="18" charset="0"/>
                <a:cs typeface="Times New Roman" panose="02020603050405020304" pitchFamily="18" charset="0"/>
              </a:rPr>
              <a:t>Sequence diagram for Login</a:t>
            </a:r>
            <a:endParaRPr lang="en-US" u="sng" dirty="0">
              <a:solidFill>
                <a:srgbClr val="FF0000"/>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932" t="17671" r="26570" b="25474"/>
          <a:stretch/>
        </p:blipFill>
        <p:spPr>
          <a:xfrm>
            <a:off x="677334" y="969818"/>
            <a:ext cx="10757284" cy="5569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52799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952" y="0"/>
            <a:ext cx="8596668" cy="748145"/>
          </a:xfrm>
        </p:spPr>
        <p:txBody>
          <a:bodyPr/>
          <a:lstStyle/>
          <a:p>
            <a:r>
              <a:rPr lang="en-US" b="1" u="sng" dirty="0">
                <a:solidFill>
                  <a:srgbClr val="FF0000"/>
                </a:solidFill>
                <a:latin typeface="Times New Roman" panose="02020603050405020304" pitchFamily="18" charset="0"/>
                <a:cs typeface="Times New Roman" panose="02020603050405020304" pitchFamily="18" charset="0"/>
              </a:rPr>
              <a:t>DFD diagrams for Admin</a:t>
            </a:r>
            <a:endParaRPr lang="en-US" u="sng"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4255"/>
            <a:ext cx="12192000" cy="6183745"/>
          </a:xfrm>
        </p:spPr>
      </p:pic>
      <p:sp>
        <p:nvSpPr>
          <p:cNvPr id="6" name="Rectangle 5"/>
          <p:cNvSpPr/>
          <p:nvPr/>
        </p:nvSpPr>
        <p:spPr>
          <a:xfrm>
            <a:off x="9301018" y="-9236"/>
            <a:ext cx="2900218" cy="738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8111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74651"/>
          </a:xfrm>
        </p:spPr>
        <p:txBody>
          <a:bodyPr/>
          <a:lstStyle/>
          <a:p>
            <a:r>
              <a:rPr lang="en-IN" b="1" u="sng" dirty="0">
                <a:solidFill>
                  <a:srgbClr val="FF0000"/>
                </a:solidFill>
                <a:latin typeface="Times New Roman" panose="02020603050405020304" pitchFamily="18" charset="0"/>
                <a:cs typeface="Times New Roman" panose="02020603050405020304" pitchFamily="18" charset="0"/>
              </a:rPr>
              <a:t>Project Introduction</a:t>
            </a:r>
            <a:endParaRPr lang="en-US" u="sng" dirty="0">
              <a:solidFill>
                <a:srgbClr val="FF0000"/>
              </a:solidFill>
            </a:endParaRPr>
          </a:p>
        </p:txBody>
      </p:sp>
      <p:sp>
        <p:nvSpPr>
          <p:cNvPr id="3" name="Content Placeholder 2"/>
          <p:cNvSpPr>
            <a:spLocks noGrp="1"/>
          </p:cNvSpPr>
          <p:nvPr>
            <p:ph idx="1"/>
          </p:nvPr>
        </p:nvSpPr>
        <p:spPr>
          <a:xfrm>
            <a:off x="677334" y="1584251"/>
            <a:ext cx="8596668" cy="4457112"/>
          </a:xfrm>
        </p:spPr>
        <p:txBody>
          <a:bodyPr>
            <a:normAutofit lnSpcReduction="10000"/>
          </a:bodyPr>
          <a:lstStyle/>
          <a:p>
            <a:pPr marL="0" indent="0" algn="just">
              <a:buNone/>
            </a:pPr>
            <a:r>
              <a:rPr lang="en-IN" sz="2400" dirty="0" smtClean="0">
                <a:solidFill>
                  <a:srgbClr val="000000"/>
                </a:solidFill>
                <a:effectLst/>
                <a:latin typeface="Times New Roman" panose="02020603050405020304" pitchFamily="18" charset="0"/>
                <a:ea typeface="Calibri" panose="020F0502020204030204" pitchFamily="34" charset="0"/>
              </a:rPr>
              <a:t>	E </a:t>
            </a:r>
            <a:r>
              <a:rPr lang="en-IN" sz="2400" dirty="0">
                <a:solidFill>
                  <a:srgbClr val="000000"/>
                </a:solidFill>
                <a:effectLst/>
                <a:latin typeface="Times New Roman" panose="02020603050405020304" pitchFamily="18" charset="0"/>
                <a:ea typeface="Calibri" panose="020F0502020204030204" pitchFamily="34" charset="0"/>
              </a:rPr>
              <a:t>Spare Part Store is a modern web-based platform designed to buy spare part by small retailers directly from wholesaler distributor. In earlier days shopkeeper get the products from the chain of 2 to 3 dealers due to which retailers get very less margin on that product. This platform establishes direct relationship between official distributor and retailer. </a:t>
            </a:r>
          </a:p>
          <a:p>
            <a:pPr marL="0" indent="0" algn="just">
              <a:buNone/>
            </a:pPr>
            <a:r>
              <a:rPr lang="en-IN" sz="2400" dirty="0" smtClean="0">
                <a:solidFill>
                  <a:srgbClr val="000000"/>
                </a:solidFill>
                <a:effectLst/>
                <a:latin typeface="Times New Roman" panose="02020603050405020304" pitchFamily="18" charset="0"/>
                <a:ea typeface="Calibri" panose="020F0502020204030204" pitchFamily="34" charset="0"/>
              </a:rPr>
              <a:t>	Additionally</a:t>
            </a:r>
            <a:r>
              <a:rPr lang="en-IN" sz="2400" dirty="0">
                <a:solidFill>
                  <a:srgbClr val="000000"/>
                </a:solidFill>
                <a:effectLst/>
                <a:latin typeface="Times New Roman" panose="02020603050405020304" pitchFamily="18" charset="0"/>
                <a:ea typeface="Calibri" panose="020F0502020204030204" pitchFamily="34" charset="0"/>
              </a:rPr>
              <a:t>, all the business operations like placing orders, payment on customer side; managing products, stock on distributor side; managing delivery updates on delivery person side now can be done very easily in few clicks. </a:t>
            </a:r>
          </a:p>
          <a:p>
            <a:pPr marL="0" indent="0" algn="just">
              <a:buNone/>
            </a:pPr>
            <a:r>
              <a:rPr lang="en-IN" sz="2400" dirty="0" smtClean="0">
                <a:solidFill>
                  <a:srgbClr val="000000"/>
                </a:solidFill>
                <a:effectLst/>
                <a:latin typeface="Times New Roman" panose="02020603050405020304" pitchFamily="18" charset="0"/>
                <a:ea typeface="Calibri" panose="020F0502020204030204" pitchFamily="34" charset="0"/>
              </a:rPr>
              <a:t>	Administrator </a:t>
            </a:r>
            <a:r>
              <a:rPr lang="en-IN" sz="2400" dirty="0">
                <a:solidFill>
                  <a:srgbClr val="000000"/>
                </a:solidFill>
                <a:effectLst/>
                <a:latin typeface="Times New Roman" panose="02020603050405020304" pitchFamily="18" charset="0"/>
                <a:ea typeface="Calibri" panose="020F0502020204030204" pitchFamily="34" charset="0"/>
              </a:rPr>
              <a:t>now can easily monitor entire chain of business operations online and if necessary, improve on it.</a:t>
            </a:r>
          </a:p>
          <a:p>
            <a:endParaRPr lang="en-US" dirty="0"/>
          </a:p>
        </p:txBody>
      </p:sp>
    </p:spTree>
    <p:extLst>
      <p:ext uri="{BB962C8B-B14F-4D97-AF65-F5344CB8AC3E}">
        <p14:creationId xmlns:p14="http://schemas.microsoft.com/office/powerpoint/2010/main" val="2470014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01018" y="-9236"/>
            <a:ext cx="2900218" cy="738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3891"/>
            <a:ext cx="12192000" cy="6867236"/>
          </a:xfrm>
        </p:spPr>
      </p:pic>
      <p:sp>
        <p:nvSpPr>
          <p:cNvPr id="2" name="Title 1"/>
          <p:cNvSpPr>
            <a:spLocks noGrp="1"/>
          </p:cNvSpPr>
          <p:nvPr>
            <p:ph type="title"/>
          </p:nvPr>
        </p:nvSpPr>
        <p:spPr>
          <a:xfrm>
            <a:off x="123153" y="180110"/>
            <a:ext cx="8596668" cy="637309"/>
          </a:xfrm>
        </p:spPr>
        <p:txBody>
          <a:bodyPr>
            <a:noAutofit/>
          </a:bodyPr>
          <a:lstStyle/>
          <a:p>
            <a:r>
              <a:rPr lang="en-US" sz="3200" b="1" u="sng" dirty="0">
                <a:solidFill>
                  <a:srgbClr val="FF0000"/>
                </a:solidFill>
                <a:latin typeface="Times New Roman" panose="02020603050405020304" pitchFamily="18" charset="0"/>
                <a:cs typeface="Times New Roman" panose="02020603050405020304" pitchFamily="18" charset="0"/>
              </a:rPr>
              <a:t>DFD diagrams for Customer</a:t>
            </a:r>
            <a:endParaRPr lang="en-US" sz="3200" u="sng" dirty="0">
              <a:solidFill>
                <a:srgbClr val="FF0000"/>
              </a:solidFill>
            </a:endParaRPr>
          </a:p>
        </p:txBody>
      </p:sp>
    </p:spTree>
    <p:extLst>
      <p:ext uri="{BB962C8B-B14F-4D97-AF65-F5344CB8AC3E}">
        <p14:creationId xmlns:p14="http://schemas.microsoft.com/office/powerpoint/2010/main" val="2257829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86207" y="101600"/>
            <a:ext cx="8596668" cy="678873"/>
          </a:xfrm>
        </p:spPr>
        <p:txBody>
          <a:bodyPr>
            <a:normAutofit/>
          </a:bodyPr>
          <a:lstStyle/>
          <a:p>
            <a:r>
              <a:rPr lang="en-US" b="1" u="sng" dirty="0">
                <a:solidFill>
                  <a:srgbClr val="FF0000"/>
                </a:solidFill>
                <a:latin typeface="Times New Roman" panose="02020603050405020304" pitchFamily="18" charset="0"/>
                <a:cs typeface="Times New Roman" panose="02020603050405020304" pitchFamily="18" charset="0"/>
              </a:rPr>
              <a:t>DFD diagrams for Distributor</a:t>
            </a:r>
            <a:endParaRPr lang="en-US" u="sng" dirty="0">
              <a:solidFill>
                <a:srgbClr val="FF0000"/>
              </a:solidFill>
            </a:endParaRPr>
          </a:p>
        </p:txBody>
      </p:sp>
    </p:spTree>
    <p:extLst>
      <p:ext uri="{BB962C8B-B14F-4D97-AF65-F5344CB8AC3E}">
        <p14:creationId xmlns:p14="http://schemas.microsoft.com/office/powerpoint/2010/main" val="1788296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1212316216"/>
              </p:ext>
            </p:extLst>
          </p:nvPr>
        </p:nvGraphicFramePr>
        <p:xfrm>
          <a:off x="0" y="411018"/>
          <a:ext cx="12192000" cy="6858000"/>
        </p:xfrm>
        <a:graphic>
          <a:graphicData uri="http://schemas.openxmlformats.org/presentationml/2006/ole">
            <mc:AlternateContent xmlns:mc="http://schemas.openxmlformats.org/markup-compatibility/2006">
              <mc:Choice xmlns:v="urn:schemas-microsoft-com:vml" Requires="v">
                <p:oleObj spid="_x0000_s8220" name="Acrobat Document" r:id="rId3" imgW="10696435" imgH="7562645" progId="AcroExch.Document.DC">
                  <p:embed/>
                </p:oleObj>
              </mc:Choice>
              <mc:Fallback>
                <p:oleObj name="Acrobat Document" r:id="rId3" imgW="10696435" imgH="7562645" progId="AcroExch.Document.DC">
                  <p:embed/>
                  <p:pic>
                    <p:nvPicPr>
                      <p:cNvPr id="0" name=""/>
                      <p:cNvPicPr/>
                      <p:nvPr/>
                    </p:nvPicPr>
                    <p:blipFill>
                      <a:blip r:embed="rId4"/>
                      <a:stretch>
                        <a:fillRect/>
                      </a:stretch>
                    </p:blipFill>
                    <p:spPr>
                      <a:xfrm>
                        <a:off x="0" y="411018"/>
                        <a:ext cx="12192000" cy="6858000"/>
                      </a:xfrm>
                      <a:prstGeom prst="rect">
                        <a:avLst/>
                      </a:prstGeom>
                    </p:spPr>
                  </p:pic>
                </p:oleObj>
              </mc:Fallback>
            </mc:AlternateContent>
          </a:graphicData>
        </a:graphic>
      </p:graphicFrame>
      <p:sp>
        <p:nvSpPr>
          <p:cNvPr id="2" name="Title 1"/>
          <p:cNvSpPr>
            <a:spLocks noGrp="1"/>
          </p:cNvSpPr>
          <p:nvPr>
            <p:ph type="title"/>
          </p:nvPr>
        </p:nvSpPr>
        <p:spPr>
          <a:xfrm>
            <a:off x="86206" y="120073"/>
            <a:ext cx="8596668" cy="581891"/>
          </a:xfrm>
        </p:spPr>
        <p:txBody>
          <a:bodyPr>
            <a:noAutofit/>
          </a:bodyPr>
          <a:lstStyle/>
          <a:p>
            <a:r>
              <a:rPr lang="en-US" b="1" u="sng" dirty="0">
                <a:solidFill>
                  <a:srgbClr val="FF0000"/>
                </a:solidFill>
                <a:latin typeface="Times New Roman" panose="02020603050405020304" pitchFamily="18" charset="0"/>
                <a:cs typeface="Times New Roman" panose="02020603050405020304" pitchFamily="18" charset="0"/>
              </a:rPr>
              <a:t>DFD diagrams for Delivery Person</a:t>
            </a:r>
            <a:endParaRPr lang="en-US" u="sng" dirty="0">
              <a:solidFill>
                <a:srgbClr val="FF0000"/>
              </a:solidFill>
            </a:endParaRPr>
          </a:p>
        </p:txBody>
      </p:sp>
      <p:sp>
        <p:nvSpPr>
          <p:cNvPr id="4" name="Rectangle 3"/>
          <p:cNvSpPr/>
          <p:nvPr/>
        </p:nvSpPr>
        <p:spPr>
          <a:xfrm>
            <a:off x="9291782" y="0"/>
            <a:ext cx="2900218" cy="9882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9153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5600"/>
            <a:ext cx="8596668" cy="554182"/>
          </a:xfrm>
        </p:spPr>
        <p:txBody>
          <a:bodyPr>
            <a:noAutofit/>
          </a:bodyPr>
          <a:lstStyle/>
          <a:p>
            <a:r>
              <a:rPr lang="en-US" sz="4000" b="1" u="sng" dirty="0">
                <a:solidFill>
                  <a:srgbClr val="FF0000"/>
                </a:solidFill>
              </a:rPr>
              <a:t>UI Screenshots</a:t>
            </a:r>
          </a:p>
        </p:txBody>
      </p:sp>
      <p:pic>
        <p:nvPicPr>
          <p:cNvPr id="28" name="Content Placeholder 27">
            <a:extLst>
              <a:ext uri="{FF2B5EF4-FFF2-40B4-BE49-F238E27FC236}">
                <a16:creationId xmlns:a16="http://schemas.microsoft.com/office/drawing/2014/main" id="{61F39969-C089-9D41-281D-872EEED0D2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50836"/>
            <a:ext cx="10842830" cy="45234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5331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6F9FC9-018A-3B3D-F33E-7485F360A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22" y="726786"/>
            <a:ext cx="10875414" cy="52981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56102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1854DD-2C09-B0D9-6D64-EEB75CCB3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62602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99308C-F5E1-89B5-8DF6-0AF4F8F35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32367"/>
            <a:ext cx="12177823" cy="44680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90826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C5FEBD-A9F8-0516-C617-38B045642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3617"/>
            <a:ext cx="12158304" cy="2694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79892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E3D5DE-1282-8CFB-9942-1C8F2558B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5646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440D1B-B3D7-0287-F1F2-7A284AE03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051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9591"/>
          </a:xfrm>
        </p:spPr>
        <p:txBody>
          <a:bodyPr/>
          <a:lstStyle/>
          <a:p>
            <a:r>
              <a:rPr lang="en-IN" b="1" u="sng" dirty="0">
                <a:solidFill>
                  <a:srgbClr val="FF0000"/>
                </a:solidFill>
                <a:latin typeface="Times New Roman" panose="02020603050405020304" pitchFamily="18" charset="0"/>
                <a:cs typeface="Times New Roman" panose="02020603050405020304" pitchFamily="18" charset="0"/>
              </a:rPr>
              <a:t>Objective (Purpose</a:t>
            </a:r>
            <a:r>
              <a:rPr lang="en-IN" b="1" u="sng" dirty="0" smtClean="0">
                <a:solidFill>
                  <a:srgbClr val="FF0000"/>
                </a:solidFill>
                <a:latin typeface="Times New Roman" panose="02020603050405020304" pitchFamily="18" charset="0"/>
                <a:cs typeface="Times New Roman" panose="02020603050405020304" pitchFamily="18" charset="0"/>
              </a:rPr>
              <a:t>)</a:t>
            </a:r>
            <a:endParaRPr lang="en-US" u="sng" dirty="0">
              <a:solidFill>
                <a:srgbClr val="FF0000"/>
              </a:solidFill>
            </a:endParaRPr>
          </a:p>
        </p:txBody>
      </p:sp>
      <p:sp>
        <p:nvSpPr>
          <p:cNvPr id="3" name="Content Placeholder 2"/>
          <p:cNvSpPr>
            <a:spLocks noGrp="1"/>
          </p:cNvSpPr>
          <p:nvPr>
            <p:ph idx="1"/>
          </p:nvPr>
        </p:nvSpPr>
        <p:spPr>
          <a:xfrm>
            <a:off x="677334" y="1499191"/>
            <a:ext cx="8596668" cy="4542171"/>
          </a:xfrm>
        </p:spPr>
        <p:txBody>
          <a:bodyPr/>
          <a:lstStyle/>
          <a:p>
            <a:pPr marL="0" indent="0">
              <a:buNone/>
            </a:pP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	E-Spare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part Store is an online web application for commercial vehicles spare parts. It is B2B in nature where Retailer can buy spare parts with the help of part number. Distributor will list all the available parts and Admin will govern the site operations.</a:t>
            </a:r>
          </a:p>
          <a:p>
            <a:endParaRPr lang="en-US" dirty="0"/>
          </a:p>
        </p:txBody>
      </p:sp>
    </p:spTree>
    <p:extLst>
      <p:ext uri="{BB962C8B-B14F-4D97-AF65-F5344CB8AC3E}">
        <p14:creationId xmlns:p14="http://schemas.microsoft.com/office/powerpoint/2010/main" val="1456363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083071-B7CE-061D-5F50-49DC11E03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48198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BDF84D-DA78-8CC2-C4FC-195D8CED8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81638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8E7D66-81D6-FB90-0039-BCCE082A7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39975"/>
            <a:ext cx="12192000" cy="2178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758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B0F324-1224-BF53-3CAF-043A432D9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3125"/>
            <a:ext cx="12192000" cy="2571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43853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0"/>
            <a:ext cx="8596668" cy="623455"/>
          </a:xfrm>
        </p:spPr>
        <p:txBody>
          <a:bodyPr>
            <a:normAutofit fontScale="90000"/>
          </a:bodyPr>
          <a:lstStyle/>
          <a:p>
            <a:r>
              <a:rPr lang="en-US" b="1" u="sng" dirty="0">
                <a:solidFill>
                  <a:srgbClr val="FF0000"/>
                </a:solidFill>
                <a:latin typeface="Times New Roman" panose="02020603050405020304" pitchFamily="18" charset="0"/>
                <a:cs typeface="Times New Roman" panose="02020603050405020304" pitchFamily="18" charset="0"/>
              </a:rPr>
              <a:t>Future </a:t>
            </a:r>
            <a:r>
              <a:rPr lang="en-US" b="1" u="sng" dirty="0" smtClean="0">
                <a:solidFill>
                  <a:srgbClr val="FF0000"/>
                </a:solidFill>
                <a:latin typeface="Times New Roman" panose="02020603050405020304" pitchFamily="18" charset="0"/>
                <a:cs typeface="Times New Roman" panose="02020603050405020304" pitchFamily="18" charset="0"/>
              </a:rPr>
              <a:t>Extension</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093790"/>
            <a:ext cx="9893684" cy="5764210"/>
          </a:xfrm>
        </p:spPr>
        <p:txBody>
          <a:bodyPr>
            <a:normAutofit/>
          </a:bodyPr>
          <a:lstStyle/>
          <a:p>
            <a:pPr marL="91440" lvl="1" indent="-91440">
              <a:spcBef>
                <a:spcPts val="1200"/>
              </a:spcBef>
              <a:spcAft>
                <a:spcPts val="200"/>
              </a:spcAft>
              <a:buSzPct val="1000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Future extensions for step-up of project</a:t>
            </a:r>
            <a:r>
              <a:rPr lang="en-IN" sz="2800" dirty="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Association with Google maps</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Discount /offer management</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Billing</a:t>
            </a:r>
          </a:p>
          <a:p>
            <a:pPr marL="91440" lvl="1" indent="-91440">
              <a:spcBef>
                <a:spcPts val="1200"/>
              </a:spcBef>
              <a:spcAft>
                <a:spcPts val="200"/>
              </a:spcAft>
              <a:buSzPct val="1000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Estimated time of implementation</a:t>
            </a:r>
            <a:r>
              <a:rPr lang="en-IN" sz="2800" dirty="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IN" sz="2400" dirty="0"/>
              <a:t>	</a:t>
            </a:r>
            <a:r>
              <a:rPr lang="en-IN" sz="2400" dirty="0">
                <a:latin typeface="Times New Roman" panose="02020603050405020304" pitchFamily="18" charset="0"/>
                <a:cs typeface="Times New Roman" panose="02020603050405020304" pitchFamily="18" charset="0"/>
              </a:rPr>
              <a:t>2 weeks</a:t>
            </a:r>
          </a:p>
          <a:p>
            <a:pPr marL="91440" lvl="1" indent="-91440">
              <a:spcBef>
                <a:spcPts val="1200"/>
              </a:spcBef>
              <a:spcAft>
                <a:spcPts val="200"/>
              </a:spcAft>
              <a:buSzPct val="1000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Benefits of future extension</a:t>
            </a:r>
            <a:r>
              <a:rPr lang="en-IN" sz="28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Attractive UI</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Richer user experience</a:t>
            </a:r>
          </a:p>
          <a:p>
            <a:pPr lvl="2">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Robustness in application</a:t>
            </a:r>
          </a:p>
          <a:p>
            <a:endParaRPr lang="en-US" dirty="0"/>
          </a:p>
        </p:txBody>
      </p:sp>
    </p:spTree>
    <p:extLst>
      <p:ext uri="{BB962C8B-B14F-4D97-AF65-F5344CB8AC3E}">
        <p14:creationId xmlns:p14="http://schemas.microsoft.com/office/powerpoint/2010/main" val="3520660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0827"/>
          </a:xfrm>
        </p:spPr>
        <p:txBody>
          <a:bodyPr>
            <a:normAutofit/>
          </a:bodyPr>
          <a:lstStyle/>
          <a:p>
            <a:r>
              <a:rPr lang="en-US" b="1" u="sng" dirty="0" smtClean="0">
                <a:solidFill>
                  <a:srgbClr val="FF0000"/>
                </a:solidFill>
                <a:latin typeface="Times New Roman" panose="02020603050405020304" pitchFamily="18" charset="0"/>
                <a:cs typeface="Times New Roman" panose="02020603050405020304" pitchFamily="18" charset="0"/>
              </a:rPr>
              <a:t>Conclusion</a:t>
            </a:r>
            <a:endParaRPr lang="en-US"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78385"/>
            <a:ext cx="8596668" cy="4762978"/>
          </a:xfrm>
        </p:spPr>
        <p:txBody>
          <a:bodyPr>
            <a:normAutofit fontScale="62500" lnSpcReduction="20000"/>
          </a:bodyPr>
          <a:lstStyle/>
          <a:p>
            <a:pPr marL="0" indent="0">
              <a:lnSpc>
                <a:spcPct val="107000"/>
              </a:lnSpc>
              <a:spcAft>
                <a:spcPts val="800"/>
              </a:spcAft>
              <a:buNone/>
            </a:pPr>
            <a:r>
              <a:rPr lang="en-IN" sz="2900" b="0" i="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 titled </a:t>
            </a:r>
            <a:r>
              <a:rPr lang="en-IN" sz="2900" b="1"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e-Spare part shop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was completed successfully.</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has been developed with much care and free of errors and at the same time it is efficient</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less time consuming. The purpose of this project was to develop a web </a:t>
            </a:r>
            <a:r>
              <a:rPr lang="en-IN" sz="2900" b="0" i="0" dirty="0" err="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application.This</a:t>
            </a:r>
            <a:r>
              <a:rPr lang="en-IN" sz="2900" b="0" i="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 helped us in gaining valuable information and practical knowledge on several topics</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like designing web pages using React.js, usage of responsive templates and management of database using MySQL. The entire system is secured. </a:t>
            </a:r>
            <a:endParaRPr lang="en-IN" sz="29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Also</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project helped us understanding about the development phases of a project and software</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development life cycle. We learned how to test different features of a project.</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project has given us great satisfaction in having designed an application which can be</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implemented to any nearby shops or branded shops selling various kinds of products by simple</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modifications</a:t>
            </a:r>
            <a:r>
              <a:rPr lang="en-IN" sz="2900" b="0" i="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a scope for further development in our project to a great extent. A number of features can</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 added to this system in future like providing admins more control over products so that each</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can maintain their own products. System may keep track of history of purchases of each customer and provide suggestions based on their history.</a:t>
            </a:r>
            <a: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2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9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These features could have implemented unless the time did not limit us.</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0158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u="sng" dirty="0">
                <a:solidFill>
                  <a:srgbClr val="FF0000"/>
                </a:solidFill>
                <a:latin typeface="Times New Roman" panose="02020603050405020304" pitchFamily="18" charset="0"/>
                <a:cs typeface="Times New Roman" panose="02020603050405020304" pitchFamily="18" charset="0"/>
              </a:rPr>
              <a:t>References</a:t>
            </a:r>
            <a:endParaRPr lang="en-US" u="sng" dirty="0">
              <a:solidFill>
                <a:srgbClr val="FF0000"/>
              </a:solidFill>
            </a:endParaRPr>
          </a:p>
        </p:txBody>
      </p:sp>
      <p:sp>
        <p:nvSpPr>
          <p:cNvPr id="3" name="Content Placeholder 2"/>
          <p:cNvSpPr>
            <a:spLocks noGrp="1"/>
          </p:cNvSpPr>
          <p:nvPr>
            <p:ph idx="1"/>
          </p:nvPr>
        </p:nvSpPr>
        <p:spPr>
          <a:xfrm>
            <a:off x="677334" y="1643353"/>
            <a:ext cx="8596668" cy="3880773"/>
          </a:xfrm>
        </p:spPr>
        <p:txBody>
          <a:bodyPr/>
          <a:lstStyle/>
          <a:p>
            <a:pPr lvl="0"/>
            <a:r>
              <a:rPr lang="en-US" dirty="0">
                <a:solidFill>
                  <a:schemeClr val="accent2">
                    <a:lumMod val="50000"/>
                  </a:schemeClr>
                </a:solidFill>
                <a:latin typeface="Times New Roman"/>
                <a:ea typeface="Times New Roman"/>
                <a:hlinkClick r:id="rId2"/>
              </a:rPr>
              <a:t>https://www.w3schools.com/</a:t>
            </a:r>
            <a:endParaRPr lang="en-US" dirty="0">
              <a:solidFill>
                <a:schemeClr val="accent2">
                  <a:lumMod val="50000"/>
                </a:schemeClr>
              </a:solidFill>
              <a:latin typeface="Times New Roman"/>
              <a:ea typeface="Times New Roman"/>
            </a:endParaRPr>
          </a:p>
          <a:p>
            <a:r>
              <a:rPr lang="en-IN" dirty="0">
                <a:solidFill>
                  <a:schemeClr val="accent2">
                    <a:lumMod val="50000"/>
                  </a:schemeClr>
                </a:solidFill>
                <a:latin typeface="Times New Roman" panose="02020603050405020304" pitchFamily="18" charset="0"/>
                <a:cs typeface="Times New Roman" panose="02020603050405020304" pitchFamily="18" charset="0"/>
                <a:hlinkClick r:id="rId3"/>
              </a:rPr>
              <a:t>https://react-bootstrap.github.io/components/carousel/</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dirty="0">
                <a:solidFill>
                  <a:schemeClr val="accent2">
                    <a:lumMod val="50000"/>
                  </a:schemeClr>
                </a:solidFill>
                <a:latin typeface="Times New Roman" panose="02020603050405020304" pitchFamily="18" charset="0"/>
                <a:cs typeface="Times New Roman" panose="02020603050405020304" pitchFamily="18" charset="0"/>
                <a:hlinkClick r:id="rId4"/>
              </a:rPr>
              <a:t>https://www.geeksforgeeks.org/reactjs-tutorials/</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dirty="0">
                <a:solidFill>
                  <a:schemeClr val="accent2">
                    <a:lumMod val="50000"/>
                  </a:schemeClr>
                </a:solidFill>
                <a:latin typeface="Times New Roman" panose="02020603050405020304" pitchFamily="18" charset="0"/>
                <a:cs typeface="Times New Roman" panose="02020603050405020304" pitchFamily="18" charset="0"/>
                <a:hlinkClick r:id="rId5"/>
              </a:rPr>
              <a:t>https://javaee.github.io/javaee-spec/javadocs/</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dirty="0">
                <a:solidFill>
                  <a:schemeClr val="accent2">
                    <a:lumMod val="50000"/>
                  </a:schemeClr>
                </a:solidFill>
                <a:latin typeface="Times New Roman" panose="02020603050405020304" pitchFamily="18" charset="0"/>
                <a:cs typeface="Times New Roman" panose="02020603050405020304" pitchFamily="18" charset="0"/>
                <a:hlinkClick r:id="rId6"/>
              </a:rPr>
              <a:t>https://reactjs.org/docs/getting-started.html</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12163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3479" y="927534"/>
            <a:ext cx="8596668" cy="3880773"/>
          </a:xfrm>
        </p:spPr>
        <p:txBody>
          <a:bodyPr/>
          <a:lstStyle/>
          <a:p>
            <a:endParaRPr lang="en-US" dirty="0"/>
          </a:p>
          <a:p>
            <a:endParaRPr lang="en-US" dirty="0"/>
          </a:p>
          <a:p>
            <a:endParaRPr lang="en-US" dirty="0"/>
          </a:p>
          <a:p>
            <a:pPr marL="0" indent="0" algn="ctr">
              <a:buNone/>
            </a:pPr>
            <a:r>
              <a:rPr lang="en-US" sz="9600" b="1" dirty="0">
                <a:solidFill>
                  <a:srgbClr val="FF0000"/>
                </a:solidFill>
                <a:latin typeface="Times New Roman" panose="02020603050405020304" pitchFamily="18" charset="0"/>
                <a:cs typeface="Times New Roman" panose="02020603050405020304" pitchFamily="18" charset="0"/>
              </a:rPr>
              <a:t>Thank </a:t>
            </a:r>
            <a:r>
              <a:rPr lang="en-US" sz="9600" b="1" dirty="0" smtClean="0">
                <a:solidFill>
                  <a:srgbClr val="FF0000"/>
                </a:solidFill>
                <a:latin typeface="Times New Roman" panose="02020603050405020304" pitchFamily="18" charset="0"/>
                <a:cs typeface="Times New Roman" panose="02020603050405020304" pitchFamily="18" charset="0"/>
              </a:rPr>
              <a:t>You </a:t>
            </a:r>
            <a:r>
              <a:rPr lang="en-US" sz="9600" b="1"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9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291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2753"/>
          </a:xfrm>
        </p:spPr>
        <p:txBody>
          <a:bodyPr/>
          <a:lstStyle/>
          <a:p>
            <a:r>
              <a:rPr lang="en-IN" b="1" u="sng" dirty="0" smtClean="0">
                <a:solidFill>
                  <a:srgbClr val="FF0000"/>
                </a:solidFill>
                <a:latin typeface="Times New Roman" panose="02020603050405020304" pitchFamily="18" charset="0"/>
                <a:cs typeface="Times New Roman" panose="02020603050405020304" pitchFamily="18" charset="0"/>
              </a:rPr>
              <a:t>Scope</a:t>
            </a:r>
            <a:endParaRPr lang="en-US" u="sng" dirty="0">
              <a:solidFill>
                <a:srgbClr val="FF0000"/>
              </a:solidFill>
            </a:endParaRPr>
          </a:p>
        </p:txBody>
      </p:sp>
      <p:sp>
        <p:nvSpPr>
          <p:cNvPr id="3" name="Content Placeholder 2"/>
          <p:cNvSpPr>
            <a:spLocks noGrp="1"/>
          </p:cNvSpPr>
          <p:nvPr>
            <p:ph idx="1"/>
          </p:nvPr>
        </p:nvSpPr>
        <p:spPr>
          <a:xfrm>
            <a:off x="677334" y="1382233"/>
            <a:ext cx="8596668" cy="4659129"/>
          </a:xfrm>
        </p:spPr>
        <p:txBody>
          <a:bodyPr>
            <a:normAutofit fontScale="85000" lnSpcReduction="20000"/>
          </a:bodyPr>
          <a:lstStyle/>
          <a:p>
            <a:pPr lvl="0">
              <a:lnSpc>
                <a:spcPct val="107000"/>
              </a:lnSpc>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Application has four types of Users. Admin, Dealer, Buyer, Admin &amp; Delivery Person.</a:t>
            </a:r>
          </a:p>
          <a:p>
            <a:pPr lvl="0">
              <a:lnSpc>
                <a:spcPct val="107000"/>
              </a:lnSpc>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It provides facility for Sign Up &amp; Sign In. After successful Signing In it will take you to the page which is designed for corresponding user.</a:t>
            </a:r>
          </a:p>
          <a:p>
            <a:pPr lvl="0">
              <a:lnSpc>
                <a:spcPct val="107000"/>
              </a:lnSpc>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Buyer user can search a part, view its details, purchase the product and can keep track of delivery progress.</a:t>
            </a:r>
          </a:p>
          <a:p>
            <a:pPr lvl="0">
              <a:lnSpc>
                <a:spcPct val="107000"/>
              </a:lnSpc>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Dealer user can add &amp; remove his products, receive orders, prepare &amp; dispatch it.</a:t>
            </a:r>
          </a:p>
          <a:p>
            <a:pPr lvl="0">
              <a:lnSpc>
                <a:spcPct val="107000"/>
              </a:lnSpc>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Admin user can perform various site governance operations.</a:t>
            </a:r>
          </a:p>
          <a:p>
            <a:pPr lvl="0">
              <a:lnSpc>
                <a:spcPct val="107000"/>
              </a:lnSpc>
              <a:spcAft>
                <a:spcPts val="800"/>
              </a:spcAft>
              <a:buFont typeface="Wingdings" panose="05000000000000000000" pitchFamily="2" charset="2"/>
              <a:buChar char="Ø"/>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Delivery user will update the delivery progress of products. </a:t>
            </a:r>
          </a:p>
          <a:p>
            <a:pPr marL="0" indent="0">
              <a:buNone/>
            </a:pPr>
            <a:endParaRPr lang="en-US" dirty="0"/>
          </a:p>
        </p:txBody>
      </p:sp>
    </p:spTree>
    <p:extLst>
      <p:ext uri="{BB962C8B-B14F-4D97-AF65-F5344CB8AC3E}">
        <p14:creationId xmlns:p14="http://schemas.microsoft.com/office/powerpoint/2010/main" val="56610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GB" altLang="ko-KR" b="1" u="sng" dirty="0">
                <a:solidFill>
                  <a:srgbClr val="FF0000"/>
                </a:solidFill>
                <a:latin typeface="Times New Roman" panose="02020603050405020304" pitchFamily="18" charset="0"/>
                <a:cs typeface="Times New Roman" panose="02020603050405020304" pitchFamily="18" charset="0"/>
              </a:rPr>
              <a:t>Technology </a:t>
            </a:r>
            <a:r>
              <a:rPr lang="en-GB" altLang="ko-KR" b="1" u="sng" dirty="0" smtClean="0">
                <a:solidFill>
                  <a:srgbClr val="FF0000"/>
                </a:solidFill>
                <a:latin typeface="Times New Roman" panose="02020603050405020304" pitchFamily="18" charset="0"/>
                <a:cs typeface="Times New Roman" panose="02020603050405020304" pitchFamily="18" charset="0"/>
              </a:rPr>
              <a:t>Used</a:t>
            </a:r>
            <a:endParaRPr lang="en-US" u="sng" dirty="0">
              <a:solidFill>
                <a:srgbClr val="FF0000"/>
              </a:solidFill>
            </a:endParaRPr>
          </a:p>
        </p:txBody>
      </p:sp>
      <p:sp>
        <p:nvSpPr>
          <p:cNvPr id="3" name="Content Placeholder 2"/>
          <p:cNvSpPr>
            <a:spLocks noGrp="1"/>
          </p:cNvSpPr>
          <p:nvPr>
            <p:ph idx="1"/>
          </p:nvPr>
        </p:nvSpPr>
        <p:spPr>
          <a:xfrm>
            <a:off x="677334" y="1524000"/>
            <a:ext cx="8596668" cy="3880773"/>
          </a:xfrm>
        </p:spPr>
        <p:txBody>
          <a:bodyPr/>
          <a:lstStyle/>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Front End: React JS</a:t>
            </a:r>
          </a:p>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Back End: Java Spring Boot API.</a:t>
            </a:r>
          </a:p>
          <a:p>
            <a:pPr algn="just"/>
            <a:r>
              <a:rPr lang="en-US" sz="2400" b="1" dirty="0">
                <a:solidFill>
                  <a:schemeClr val="tx2">
                    <a:lumMod val="75000"/>
                  </a:schemeClr>
                </a:solidFill>
                <a:latin typeface="Times New Roman" panose="02020603050405020304" pitchFamily="18" charset="0"/>
                <a:cs typeface="Times New Roman" panose="02020603050405020304" pitchFamily="18" charset="0"/>
              </a:rPr>
              <a:t>Database: </a:t>
            </a:r>
            <a:r>
              <a:rPr lang="en-IN" sz="2400" b="1" dirty="0">
                <a:latin typeface="Times New Roman" panose="02020603050405020304" pitchFamily="18" charset="0"/>
                <a:cs typeface="Times New Roman" panose="02020603050405020304" pitchFamily="18" charset="0"/>
              </a:rPr>
              <a:t>MySQL</a:t>
            </a:r>
          </a:p>
          <a:p>
            <a:endParaRPr lang="en-US" dirty="0"/>
          </a:p>
        </p:txBody>
      </p:sp>
    </p:spTree>
    <p:extLst>
      <p:ext uri="{BB962C8B-B14F-4D97-AF65-F5344CB8AC3E}">
        <p14:creationId xmlns:p14="http://schemas.microsoft.com/office/powerpoint/2010/main" val="74317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ko-KR" b="1" u="sng" dirty="0">
                <a:solidFill>
                  <a:srgbClr val="FF0000"/>
                </a:solidFill>
                <a:latin typeface="Times New Roman" panose="02020603050405020304" pitchFamily="18" charset="0"/>
                <a:cs typeface="Times New Roman" panose="02020603050405020304" pitchFamily="18" charset="0"/>
              </a:rPr>
              <a:t>S/W and H/W Requirements</a:t>
            </a:r>
            <a:endParaRPr lang="en-US" u="sng" dirty="0">
              <a:solidFill>
                <a:srgbClr val="FF0000"/>
              </a:solidFill>
            </a:endParaRPr>
          </a:p>
        </p:txBody>
      </p:sp>
      <p:sp>
        <p:nvSpPr>
          <p:cNvPr id="3" name="Content Placeholder 2"/>
          <p:cNvSpPr>
            <a:spLocks noGrp="1"/>
          </p:cNvSpPr>
          <p:nvPr>
            <p:ph idx="1"/>
          </p:nvPr>
        </p:nvSpPr>
        <p:spPr>
          <a:xfrm>
            <a:off x="677334" y="1565565"/>
            <a:ext cx="8596668" cy="4475798"/>
          </a:xfrm>
        </p:spPr>
        <p:txBody>
          <a:bodyPr>
            <a:normAutofit/>
          </a:bodyPr>
          <a:lstStyle/>
          <a:p>
            <a:pPr marL="0" indent="0">
              <a:buNone/>
            </a:pPr>
            <a:r>
              <a:rPr lang="en-US" sz="2000" b="1" u="sng" dirty="0">
                <a:solidFill>
                  <a:schemeClr val="accent1">
                    <a:lumMod val="75000"/>
                  </a:schemeClr>
                </a:solidFill>
                <a:latin typeface="Times New Roman" panose="02020603050405020304" pitchFamily="18" charset="0"/>
                <a:cs typeface="Times New Roman" panose="02020603050405020304" pitchFamily="18" charset="0"/>
              </a:rPr>
              <a:t>Server Side</a:t>
            </a:r>
            <a:r>
              <a:rPr lang="en-US" b="1" u="sng" dirty="0">
                <a:solidFill>
                  <a:schemeClr val="accent1">
                    <a:lumMod val="75000"/>
                  </a:schemeClr>
                </a:solidFill>
                <a:latin typeface="Times New Roman" panose="02020603050405020304" pitchFamily="18" charset="0"/>
                <a:cs typeface="Times New Roman" panose="02020603050405020304" pitchFamily="18" charset="0"/>
              </a:rPr>
              <a:t>:</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Processor: </a:t>
            </a:r>
            <a:r>
              <a:rPr lang="en-US" dirty="0">
                <a:solidFill>
                  <a:schemeClr val="tx1"/>
                </a:solidFill>
                <a:latin typeface="Times New Roman" panose="02020603050405020304" pitchFamily="18" charset="0"/>
                <a:cs typeface="Times New Roman" panose="02020603050405020304" pitchFamily="18" charset="0"/>
              </a:rPr>
              <a:t>Intel core i5 or above</a:t>
            </a:r>
          </a:p>
          <a:p>
            <a:r>
              <a:rPr lang="en-US" b="1" dirty="0">
                <a:solidFill>
                  <a:schemeClr val="accent1">
                    <a:lumMod val="75000"/>
                  </a:schemeClr>
                </a:solidFill>
                <a:latin typeface="Times New Roman" panose="02020603050405020304" pitchFamily="18" charset="0"/>
                <a:cs typeface="Times New Roman" panose="02020603050405020304" pitchFamily="18" charset="0"/>
              </a:rPr>
              <a:t>HDD: </a:t>
            </a:r>
            <a:r>
              <a:rPr lang="en-US" dirty="0">
                <a:solidFill>
                  <a:schemeClr val="tx1"/>
                </a:solidFill>
                <a:latin typeface="Times New Roman" panose="02020603050405020304" pitchFamily="18" charset="0"/>
                <a:cs typeface="Times New Roman" panose="02020603050405020304" pitchFamily="18" charset="0"/>
              </a:rPr>
              <a:t>500 GB or above</a:t>
            </a:r>
          </a:p>
          <a:p>
            <a:r>
              <a:rPr lang="en-US" b="1" dirty="0">
                <a:solidFill>
                  <a:schemeClr val="accent1">
                    <a:lumMod val="75000"/>
                  </a:schemeClr>
                </a:solidFill>
                <a:latin typeface="Times New Roman" panose="02020603050405020304" pitchFamily="18" charset="0"/>
                <a:cs typeface="Times New Roman" panose="02020603050405020304" pitchFamily="18" charset="0"/>
              </a:rPr>
              <a:t>RAM: </a:t>
            </a:r>
            <a:r>
              <a:rPr lang="en-US" dirty="0">
                <a:solidFill>
                  <a:schemeClr val="tx1"/>
                </a:solidFill>
                <a:latin typeface="Times New Roman" panose="02020603050405020304" pitchFamily="18" charset="0"/>
                <a:cs typeface="Times New Roman" panose="02020603050405020304" pitchFamily="18" charset="0"/>
              </a:rPr>
              <a:t>4GB or above</a:t>
            </a:r>
          </a:p>
          <a:p>
            <a:r>
              <a:rPr lang="en-US" b="1" dirty="0">
                <a:solidFill>
                  <a:schemeClr val="accent1">
                    <a:lumMod val="75000"/>
                  </a:schemeClr>
                </a:solidFill>
                <a:latin typeface="Times New Roman" panose="02020603050405020304" pitchFamily="18" charset="0"/>
                <a:cs typeface="Times New Roman" panose="02020603050405020304" pitchFamily="18" charset="0"/>
              </a:rPr>
              <a:t>Database: </a:t>
            </a:r>
            <a:r>
              <a:rPr lang="en-US" dirty="0">
                <a:solidFill>
                  <a:schemeClr val="tx1"/>
                </a:solidFill>
                <a:latin typeface="Times New Roman" panose="02020603050405020304" pitchFamily="18" charset="0"/>
                <a:cs typeface="Times New Roman" panose="02020603050405020304" pitchFamily="18" charset="0"/>
              </a:rPr>
              <a:t>MySQL</a:t>
            </a:r>
          </a:p>
          <a:p>
            <a:pPr marL="0" indent="0">
              <a:buNone/>
            </a:pPr>
            <a:r>
              <a:rPr lang="en-US" dirty="0">
                <a:solidFill>
                  <a:schemeClr val="accent1">
                    <a:lumMod val="75000"/>
                  </a:schemeClr>
                </a:solidFill>
                <a:latin typeface="Times New Roman" panose="02020603050405020304" pitchFamily="18" charset="0"/>
                <a:cs typeface="Times New Roman" panose="02020603050405020304" pitchFamily="18" charset="0"/>
              </a:rPr>
              <a:t> </a:t>
            </a:r>
          </a:p>
          <a:p>
            <a:pPr marL="0" indent="0">
              <a:buNone/>
            </a:pPr>
            <a:r>
              <a:rPr lang="en-US" sz="2000" b="1" u="sng" dirty="0">
                <a:solidFill>
                  <a:schemeClr val="accent1">
                    <a:lumMod val="75000"/>
                  </a:schemeClr>
                </a:solidFill>
                <a:latin typeface="Times New Roman" panose="02020603050405020304" pitchFamily="18" charset="0"/>
                <a:cs typeface="Times New Roman" panose="02020603050405020304" pitchFamily="18" charset="0"/>
              </a:rPr>
              <a:t>Client Side (minimum requirement):</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Processor: </a:t>
            </a:r>
            <a:r>
              <a:rPr lang="en-US" dirty="0">
                <a:solidFill>
                  <a:schemeClr val="tx1"/>
                </a:solidFill>
                <a:latin typeface="Times New Roman" panose="02020603050405020304" pitchFamily="18" charset="0"/>
                <a:cs typeface="Times New Roman" panose="02020603050405020304" pitchFamily="18" charset="0"/>
              </a:rPr>
              <a:t>Intel Dual Core</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HDD: </a:t>
            </a:r>
            <a:r>
              <a:rPr lang="en-US" dirty="0">
                <a:solidFill>
                  <a:schemeClr val="tx1"/>
                </a:solidFill>
                <a:latin typeface="Times New Roman" panose="02020603050405020304" pitchFamily="18" charset="0"/>
                <a:cs typeface="Times New Roman" panose="02020603050405020304" pitchFamily="18" charset="0"/>
              </a:rPr>
              <a:t>Minimum 80GB Disk Space</a:t>
            </a:r>
          </a:p>
          <a:p>
            <a:r>
              <a:rPr lang="en-US" b="1" dirty="0">
                <a:solidFill>
                  <a:schemeClr val="accent1">
                    <a:lumMod val="75000"/>
                  </a:schemeClr>
                </a:solidFill>
                <a:latin typeface="Times New Roman" panose="02020603050405020304" pitchFamily="18" charset="0"/>
                <a:cs typeface="Times New Roman" panose="02020603050405020304" pitchFamily="18" charset="0"/>
              </a:rPr>
              <a:t>RAM: </a:t>
            </a:r>
            <a:r>
              <a:rPr lang="en-US" dirty="0">
                <a:solidFill>
                  <a:schemeClr val="tx1"/>
                </a:solidFill>
                <a:latin typeface="Times New Roman" panose="02020603050405020304" pitchFamily="18" charset="0"/>
                <a:cs typeface="Times New Roman" panose="02020603050405020304" pitchFamily="18" charset="0"/>
              </a:rPr>
              <a:t>Minimum 2GB</a:t>
            </a:r>
          </a:p>
          <a:p>
            <a:r>
              <a:rPr lang="en-US" sz="1600" b="1" dirty="0">
                <a:solidFill>
                  <a:schemeClr val="accent1">
                    <a:lumMod val="75000"/>
                  </a:schemeClr>
                </a:solidFill>
                <a:latin typeface="Times New Roman" panose="02020603050405020304" pitchFamily="18" charset="0"/>
                <a:cs typeface="Times New Roman" panose="02020603050405020304" pitchFamily="18" charset="0"/>
              </a:rPr>
              <a:t>OS: </a:t>
            </a:r>
            <a:r>
              <a:rPr lang="en-US" sz="1600" dirty="0">
                <a:solidFill>
                  <a:schemeClr val="tx1"/>
                </a:solidFill>
                <a:latin typeface="Times New Roman" panose="02020603050405020304" pitchFamily="18" charset="0"/>
                <a:cs typeface="Times New Roman" panose="02020603050405020304" pitchFamily="18" charset="0"/>
              </a:rPr>
              <a:t>Windows 7, Linux</a:t>
            </a:r>
          </a:p>
          <a:p>
            <a:endParaRPr lang="en-US" dirty="0"/>
          </a:p>
        </p:txBody>
      </p:sp>
    </p:spTree>
    <p:extLst>
      <p:ext uri="{BB962C8B-B14F-4D97-AF65-F5344CB8AC3E}">
        <p14:creationId xmlns:p14="http://schemas.microsoft.com/office/powerpoint/2010/main" val="272118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FF0000"/>
                </a:solidFill>
                <a:latin typeface="Times New Roman" panose="02020603050405020304" pitchFamily="18" charset="0"/>
                <a:cs typeface="Times New Roman" panose="02020603050405020304" pitchFamily="18" charset="0"/>
              </a:rPr>
              <a:t>Functionalities - Module wise /user wise</a:t>
            </a:r>
            <a:endParaRPr lang="en-US" u="sng" dirty="0">
              <a:solidFill>
                <a:srgbClr val="FF0000"/>
              </a:solidFill>
            </a:endParaRPr>
          </a:p>
        </p:txBody>
      </p:sp>
      <p:sp>
        <p:nvSpPr>
          <p:cNvPr id="3" name="Content Placeholder 2"/>
          <p:cNvSpPr>
            <a:spLocks noGrp="1"/>
          </p:cNvSpPr>
          <p:nvPr>
            <p:ph idx="1"/>
          </p:nvPr>
        </p:nvSpPr>
        <p:spPr>
          <a:xfrm>
            <a:off x="677334" y="1611026"/>
            <a:ext cx="8596668" cy="3880773"/>
          </a:xfrm>
        </p:spPr>
        <p:txBody>
          <a:bodyPr/>
          <a:lstStyle/>
          <a:p>
            <a:pPr marL="0" indent="0">
              <a:buNone/>
            </a:pPr>
            <a:r>
              <a:rPr lang="en-IN" sz="2400" dirty="0">
                <a:solidFill>
                  <a:schemeClr val="accent2">
                    <a:lumMod val="75000"/>
                  </a:schemeClr>
                </a:solidFill>
                <a:latin typeface="Times New Roman" panose="02020603050405020304" pitchFamily="18" charset="0"/>
                <a:cs typeface="Times New Roman" panose="02020603050405020304" pitchFamily="18" charset="0"/>
              </a:rPr>
              <a:t>E-Spare Part Store consists of three modules named below</a:t>
            </a:r>
          </a:p>
          <a:p>
            <a:pPr marL="91440" lvl="1" indent="-91440">
              <a:lnSpc>
                <a:spcPct val="100000"/>
              </a:lnSpc>
              <a:spcBef>
                <a:spcPts val="1200"/>
              </a:spcBef>
              <a:spcAft>
                <a:spcPts val="200"/>
              </a:spcAft>
              <a:buSzPct val="1000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t>
            </a:r>
            <a:r>
              <a:rPr lang="en-IN" sz="2400" dirty="0">
                <a:solidFill>
                  <a:schemeClr val="accent1">
                    <a:lumMod val="75000"/>
                  </a:schemeClr>
                </a:solidFill>
                <a:latin typeface="Times New Roman" panose="02020603050405020304" pitchFamily="18" charset="0"/>
                <a:cs typeface="Times New Roman" panose="02020603050405020304" pitchFamily="18" charset="0"/>
              </a:rPr>
              <a:t>1. Admin		</a:t>
            </a:r>
          </a:p>
          <a:p>
            <a:pPr marL="91440" lvl="1" indent="-91440">
              <a:lnSpc>
                <a:spcPct val="100000"/>
              </a:lnSpc>
              <a:spcBef>
                <a:spcPts val="1200"/>
              </a:spcBef>
              <a:spcAft>
                <a:spcPts val="200"/>
              </a:spcAft>
              <a:buSzPct val="100000"/>
              <a:buFont typeface="Arial" panose="020B0604020202020204" pitchFamily="34" charset="0"/>
              <a:buChar char="•"/>
            </a:pPr>
            <a:r>
              <a:rPr lang="en-IN" sz="2400" dirty="0">
                <a:solidFill>
                  <a:schemeClr val="accent1">
                    <a:lumMod val="75000"/>
                  </a:schemeClr>
                </a:solidFill>
                <a:latin typeface="Times New Roman" panose="02020603050405020304" pitchFamily="18" charset="0"/>
                <a:cs typeface="Times New Roman" panose="02020603050405020304" pitchFamily="18" charset="0"/>
              </a:rPr>
              <a:t>   2. Supplier 		</a:t>
            </a:r>
          </a:p>
          <a:p>
            <a:pPr marL="91440" lvl="1" indent="-91440">
              <a:lnSpc>
                <a:spcPct val="100000"/>
              </a:lnSpc>
              <a:spcBef>
                <a:spcPts val="1200"/>
              </a:spcBef>
              <a:spcAft>
                <a:spcPts val="200"/>
              </a:spcAft>
              <a:buSzPct val="100000"/>
              <a:buFont typeface="Arial" panose="020B0604020202020204" pitchFamily="34" charset="0"/>
              <a:buChar char="•"/>
            </a:pPr>
            <a:r>
              <a:rPr lang="en-IN" sz="2400" dirty="0">
                <a:solidFill>
                  <a:schemeClr val="accent1">
                    <a:lumMod val="75000"/>
                  </a:schemeClr>
                </a:solidFill>
                <a:latin typeface="Times New Roman" panose="02020603050405020304" pitchFamily="18" charset="0"/>
                <a:cs typeface="Times New Roman" panose="02020603050405020304" pitchFamily="18" charset="0"/>
              </a:rPr>
              <a:t>   3. Customer</a:t>
            </a:r>
          </a:p>
          <a:p>
            <a:pPr marL="91440" lvl="1" indent="-91440">
              <a:lnSpc>
                <a:spcPct val="100000"/>
              </a:lnSpc>
              <a:spcBef>
                <a:spcPts val="1200"/>
              </a:spcBef>
              <a:spcAft>
                <a:spcPts val="200"/>
              </a:spcAft>
              <a:buSzPct val="100000"/>
              <a:buFont typeface="Arial" panose="020B0604020202020204" pitchFamily="34" charset="0"/>
              <a:buChar char="•"/>
            </a:pPr>
            <a:r>
              <a:rPr lang="en-IN" sz="2400" dirty="0">
                <a:solidFill>
                  <a:schemeClr val="accent1">
                    <a:lumMod val="75000"/>
                  </a:schemeClr>
                </a:solidFill>
                <a:latin typeface="Times New Roman" panose="02020603050405020304" pitchFamily="18" charset="0"/>
                <a:cs typeface="Times New Roman" panose="02020603050405020304" pitchFamily="18" charset="0"/>
              </a:rPr>
              <a:t>   </a:t>
            </a:r>
            <a:r>
              <a:rPr lang="en-IN" sz="2400" dirty="0" smtClean="0">
                <a:solidFill>
                  <a:schemeClr val="accent1">
                    <a:lumMod val="75000"/>
                  </a:schemeClr>
                </a:solidFill>
                <a:latin typeface="Times New Roman" panose="02020603050405020304" pitchFamily="18" charset="0"/>
                <a:cs typeface="Times New Roman" panose="02020603050405020304" pitchFamily="18" charset="0"/>
              </a:rPr>
              <a:t>4.Delivery </a:t>
            </a:r>
            <a:r>
              <a:rPr lang="en-IN" sz="2400" dirty="0">
                <a:solidFill>
                  <a:schemeClr val="accent1">
                    <a:lumMod val="75000"/>
                  </a:schemeClr>
                </a:solidFill>
                <a:latin typeface="Times New Roman" panose="02020603050405020304" pitchFamily="18" charset="0"/>
                <a:cs typeface="Times New Roman" panose="02020603050405020304" pitchFamily="18" charset="0"/>
              </a:rPr>
              <a:t>Person</a:t>
            </a:r>
          </a:p>
          <a:p>
            <a:endParaRPr lang="en-US" dirty="0"/>
          </a:p>
        </p:txBody>
      </p:sp>
    </p:spTree>
    <p:extLst>
      <p:ext uri="{BB962C8B-B14F-4D97-AF65-F5344CB8AC3E}">
        <p14:creationId xmlns:p14="http://schemas.microsoft.com/office/powerpoint/2010/main" val="179130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3" y="120072"/>
            <a:ext cx="8596668" cy="762000"/>
          </a:xfrm>
        </p:spPr>
        <p:txBody>
          <a:bodyPr>
            <a:normAutofit/>
          </a:bodyPr>
          <a:lstStyle/>
          <a:p>
            <a:r>
              <a:rPr lang="en-US" b="1" u="sng" dirty="0">
                <a:solidFill>
                  <a:srgbClr val="FF0000"/>
                </a:solidFill>
              </a:rPr>
              <a:t>E-R </a:t>
            </a:r>
            <a:r>
              <a:rPr lang="en-US" b="1" u="sng" dirty="0" smtClean="0">
                <a:solidFill>
                  <a:srgbClr val="FF0000"/>
                </a:solidFill>
              </a:rPr>
              <a:t>Diagram</a:t>
            </a:r>
            <a:endParaRPr lang="en-US" b="1" u="sng" dirty="0">
              <a:solidFill>
                <a:srgbClr val="FF0000"/>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12728" b="6462"/>
          <a:stretch/>
        </p:blipFill>
        <p:spPr>
          <a:xfrm>
            <a:off x="558872" y="882072"/>
            <a:ext cx="10961620" cy="58743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239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62" y="189345"/>
            <a:ext cx="8596668" cy="623455"/>
          </a:xfrm>
        </p:spPr>
        <p:txBody>
          <a:bodyPr>
            <a:normAutofit fontScale="90000"/>
          </a:bodyPr>
          <a:lstStyle/>
          <a:p>
            <a:r>
              <a:rPr lang="en-GB" b="1" u="sng" dirty="0">
                <a:solidFill>
                  <a:srgbClr val="FF0000"/>
                </a:solidFill>
                <a:latin typeface="Times New Roman" panose="02020603050405020304" pitchFamily="18" charset="0"/>
                <a:cs typeface="Times New Roman" panose="02020603050405020304" pitchFamily="18" charset="0"/>
              </a:rPr>
              <a:t>E-R Diagram(MySQL Auto generated)</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dirty="0"/>
          </a:p>
        </p:txBody>
      </p:sp>
      <p:pic>
        <p:nvPicPr>
          <p:cNvPr id="5" name="Content Placeholder 4"/>
          <p:cNvPicPr>
            <a:picLocks noGrp="1" noChangeAspect="1"/>
          </p:cNvPicPr>
          <p:nvPr>
            <p:ph idx="1"/>
          </p:nvPr>
        </p:nvPicPr>
        <p:blipFill>
          <a:blip r:embed="rId2"/>
          <a:stretch>
            <a:fillRect/>
          </a:stretch>
        </p:blipFill>
        <p:spPr>
          <a:xfrm>
            <a:off x="2297905" y="812800"/>
            <a:ext cx="4505781" cy="58595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50334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146</TotalTime>
  <Words>770</Words>
  <Application>Microsoft Office PowerPoint</Application>
  <PresentationFormat>Widescreen</PresentationFormat>
  <Paragraphs>80</Paragraphs>
  <Slides>37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맑은 고딕</vt:lpstr>
      <vt:lpstr>Arial</vt:lpstr>
      <vt:lpstr>Calibri</vt:lpstr>
      <vt:lpstr>HY그래픽M</vt:lpstr>
      <vt:lpstr>Times New Roman</vt:lpstr>
      <vt:lpstr>Trebuchet MS</vt:lpstr>
      <vt:lpstr>Wingdings</vt:lpstr>
      <vt:lpstr>Wingdings 3</vt:lpstr>
      <vt:lpstr>Facet</vt:lpstr>
      <vt:lpstr>Acrobat Document</vt:lpstr>
      <vt:lpstr>E-Spare Part Store </vt:lpstr>
      <vt:lpstr>Project Introduction</vt:lpstr>
      <vt:lpstr>Objective (Purpose)</vt:lpstr>
      <vt:lpstr>Scope</vt:lpstr>
      <vt:lpstr>Technology Used</vt:lpstr>
      <vt:lpstr>S/W and H/W Requirements</vt:lpstr>
      <vt:lpstr>Functionalities - Module wise /user wise</vt:lpstr>
      <vt:lpstr>E-R Diagram</vt:lpstr>
      <vt:lpstr>E-R Diagram(MySQL Auto generated) </vt:lpstr>
      <vt:lpstr>Use Case:Admin</vt:lpstr>
      <vt:lpstr>Use Case: Customer</vt:lpstr>
      <vt:lpstr>Use Case: Supplier</vt:lpstr>
      <vt:lpstr>Use Case: Delivery Person</vt:lpstr>
      <vt:lpstr>Activity Diagram Of Admin</vt:lpstr>
      <vt:lpstr>Activity Diagram Of Customer</vt:lpstr>
      <vt:lpstr>Activity Diagram Of Supplier</vt:lpstr>
      <vt:lpstr>Activity Diagram Of Delivery Person</vt:lpstr>
      <vt:lpstr>Sequence diagram for Login</vt:lpstr>
      <vt:lpstr>DFD diagrams for Admin</vt:lpstr>
      <vt:lpstr>DFD diagrams for Customer</vt:lpstr>
      <vt:lpstr>DFD diagrams for Distributor</vt:lpstr>
      <vt:lpstr>DFD diagrams for Delivery Person</vt:lpstr>
      <vt:lpstr>UI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Extension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E-Spare Part Store</dc:title>
  <dc:creator>dac</dc:creator>
  <cp:lastModifiedBy>Aashish Borole</cp:lastModifiedBy>
  <cp:revision>46</cp:revision>
  <dcterms:created xsi:type="dcterms:W3CDTF">2023-03-10T19:47:05Z</dcterms:created>
  <dcterms:modified xsi:type="dcterms:W3CDTF">2023-08-29T06:59:26Z</dcterms:modified>
</cp:coreProperties>
</file>