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80" r:id="rId4"/>
    <p:sldId id="289" r:id="rId5"/>
    <p:sldId id="290" r:id="rId6"/>
    <p:sldId id="293" r:id="rId7"/>
    <p:sldId id="265" r:id="rId8"/>
    <p:sldId id="285" r:id="rId9"/>
    <p:sldId id="286" r:id="rId10"/>
    <p:sldId id="283" r:id="rId11"/>
    <p:sldId id="274" r:id="rId12"/>
    <p:sldId id="298" r:id="rId13"/>
    <p:sldId id="287" r:id="rId14"/>
    <p:sldId id="296" r:id="rId15"/>
    <p:sldId id="297"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4660"/>
  </p:normalViewPr>
  <p:slideViewPr>
    <p:cSldViewPr snapToGrid="0">
      <p:cViewPr varScale="1">
        <p:scale>
          <a:sx n="68" d="100"/>
          <a:sy n="68" d="100"/>
        </p:scale>
        <p:origin x="4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25EED5-77E1-4AF7-B3EB-C3E707310AE3}"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49184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25EED5-77E1-4AF7-B3EB-C3E707310AE3}" type="datetimeFigureOut">
              <a:rPr lang="en-IN" smtClean="0"/>
              <a:t>16-08-2020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3268829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25EED5-77E1-4AF7-B3EB-C3E707310AE3}" type="datetimeFigureOut">
              <a:rPr lang="en-IN" smtClean="0"/>
              <a:t>16-08-2020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45545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5EED5-77E1-4AF7-B3EB-C3E707310AE3}"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248296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25EED5-77E1-4AF7-B3EB-C3E707310AE3}"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85067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625EED5-77E1-4AF7-B3EB-C3E707310AE3}" type="datetimeFigureOut">
              <a:rPr lang="en-IN" smtClean="0"/>
              <a:t>16-08-2020</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36231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C625EED5-77E1-4AF7-B3EB-C3E707310AE3}" type="datetimeFigureOut">
              <a:rPr lang="en-IN" smtClean="0"/>
              <a:t>16-08-2020</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176087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C625EED5-77E1-4AF7-B3EB-C3E707310AE3}" type="datetimeFigureOut">
              <a:rPr lang="en-IN" smtClean="0"/>
              <a:t>16-08-2020</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404504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25EED5-77E1-4AF7-B3EB-C3E707310AE3}" type="datetimeFigureOut">
              <a:rPr lang="en-IN" smtClean="0"/>
              <a:t>16-08-2020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246383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C625EED5-77E1-4AF7-B3EB-C3E707310AE3}" type="datetimeFigureOut">
              <a:rPr lang="en-IN" smtClean="0"/>
              <a:t>16-08-2020</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3542996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C625EED5-77E1-4AF7-B3EB-C3E707310AE3}" type="datetimeFigureOut">
              <a:rPr lang="en-IN" smtClean="0"/>
              <a:t>16-08-2020</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2261913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625EED5-77E1-4AF7-B3EB-C3E707310AE3}" type="datetimeFigureOut">
              <a:rPr lang="en-IN" smtClean="0"/>
              <a:t>16-08-2020</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8EF9A26-6EC8-4634-B9E5-66463BD9CA01}" type="slidenum">
              <a:rPr lang="en-IN" smtClean="0"/>
              <a:t>‹#›</a:t>
            </a:fld>
            <a:endParaRPr lang="en-IN"/>
          </a:p>
        </p:txBody>
      </p:sp>
    </p:spTree>
    <p:extLst>
      <p:ext uri="{BB962C8B-B14F-4D97-AF65-F5344CB8AC3E}">
        <p14:creationId xmlns:p14="http://schemas.microsoft.com/office/powerpoint/2010/main" val="1718999097"/>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AshishCJha/Implementation-of-regression-techniques-on-time-series-data-to-generate-future-predic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7" y="1298448"/>
            <a:ext cx="8157279" cy="3255264"/>
          </a:xfrm>
        </p:spPr>
        <p:txBody>
          <a:bodyPr/>
          <a:lstStyle/>
          <a:p>
            <a:r>
              <a:rPr lang="en-US" dirty="0"/>
              <a:t>Data Analysis &amp; Modeling</a:t>
            </a:r>
            <a:endParaRPr lang="en-IN" dirty="0"/>
          </a:p>
        </p:txBody>
      </p:sp>
      <p:sp>
        <p:nvSpPr>
          <p:cNvPr id="3" name="Subtitle 2"/>
          <p:cNvSpPr>
            <a:spLocks noGrp="1"/>
          </p:cNvSpPr>
          <p:nvPr>
            <p:ph type="subTitle" idx="1"/>
          </p:nvPr>
        </p:nvSpPr>
        <p:spPr/>
        <p:txBody>
          <a:bodyPr/>
          <a:lstStyle/>
          <a:p>
            <a:endParaRPr lang="en-US" dirty="0"/>
          </a:p>
          <a:p>
            <a:pPr algn="r"/>
            <a:r>
              <a:rPr lang="en-US" dirty="0"/>
              <a:t>- Ashish Chandra Jha</a:t>
            </a:r>
            <a:endParaRPr lang="en-IN" dirty="0"/>
          </a:p>
        </p:txBody>
      </p:sp>
    </p:spTree>
    <p:extLst>
      <p:ext uri="{BB962C8B-B14F-4D97-AF65-F5344CB8AC3E}">
        <p14:creationId xmlns:p14="http://schemas.microsoft.com/office/powerpoint/2010/main" val="2018359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70C8FA-0F89-45E2-86EA-80529BA9E1C0}"/>
              </a:ext>
            </a:extLst>
          </p:cNvPr>
          <p:cNvPicPr>
            <a:picLocks noChangeAspect="1"/>
          </p:cNvPicPr>
          <p:nvPr/>
        </p:nvPicPr>
        <p:blipFill>
          <a:blip r:embed="rId2"/>
          <a:stretch>
            <a:fillRect/>
          </a:stretch>
        </p:blipFill>
        <p:spPr>
          <a:xfrm>
            <a:off x="180975" y="1101383"/>
            <a:ext cx="11830050" cy="3276600"/>
          </a:xfrm>
          <a:prstGeom prst="rect">
            <a:avLst/>
          </a:prstGeom>
        </p:spPr>
      </p:pic>
      <p:sp>
        <p:nvSpPr>
          <p:cNvPr id="8" name="TextBox 7">
            <a:extLst>
              <a:ext uri="{FF2B5EF4-FFF2-40B4-BE49-F238E27FC236}">
                <a16:creationId xmlns:a16="http://schemas.microsoft.com/office/drawing/2014/main" id="{BFD32BBB-8E3E-4558-99F3-43CE546E3920}"/>
              </a:ext>
            </a:extLst>
          </p:cNvPr>
          <p:cNvSpPr txBox="1"/>
          <p:nvPr/>
        </p:nvSpPr>
        <p:spPr>
          <a:xfrm>
            <a:off x="4301197" y="342872"/>
            <a:ext cx="6098344" cy="523220"/>
          </a:xfrm>
          <a:prstGeom prst="rect">
            <a:avLst/>
          </a:prstGeom>
          <a:noFill/>
        </p:spPr>
        <p:txBody>
          <a:bodyPr wrap="square">
            <a:spAutoFit/>
          </a:bodyPr>
          <a:lstStyle/>
          <a:p>
            <a:r>
              <a:rPr lang="en-US" sz="2800" b="1" dirty="0"/>
              <a:t>Exploratory  Data Analysis</a:t>
            </a:r>
            <a:endParaRPr lang="en-US" sz="2800" dirty="0"/>
          </a:p>
        </p:txBody>
      </p:sp>
    </p:spTree>
    <p:extLst>
      <p:ext uri="{BB962C8B-B14F-4D97-AF65-F5344CB8AC3E}">
        <p14:creationId xmlns:p14="http://schemas.microsoft.com/office/powerpoint/2010/main" val="2946903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Modeling</a:t>
            </a:r>
            <a:br>
              <a:rPr lang="en-US" sz="3200" b="1" dirty="0"/>
            </a:br>
            <a:endParaRPr lang="en-IN" sz="3200" b="1" dirty="0"/>
          </a:p>
        </p:txBody>
      </p:sp>
      <p:sp>
        <p:nvSpPr>
          <p:cNvPr id="3" name="Content Placeholder 2"/>
          <p:cNvSpPr>
            <a:spLocks noGrp="1"/>
          </p:cNvSpPr>
          <p:nvPr>
            <p:ph idx="1"/>
          </p:nvPr>
        </p:nvSpPr>
        <p:spPr>
          <a:xfrm>
            <a:off x="3841559" y="1335163"/>
            <a:ext cx="7315200" cy="5120640"/>
          </a:xfrm>
        </p:spPr>
        <p:txBody>
          <a:bodyPr>
            <a:normAutofit/>
          </a:bodyPr>
          <a:lstStyle/>
          <a:p>
            <a:endParaRPr lang="en-US" sz="2000" dirty="0"/>
          </a:p>
          <a:p>
            <a:endParaRPr lang="en-US" sz="2000" dirty="0"/>
          </a:p>
          <a:p>
            <a:endParaRPr lang="en-US" sz="2000" dirty="0"/>
          </a:p>
          <a:p>
            <a:endParaRPr lang="en-US" dirty="0"/>
          </a:p>
          <a:p>
            <a:r>
              <a:rPr lang="en-US" sz="2000" b="1" dirty="0"/>
              <a:t>Time Series Analysis</a:t>
            </a:r>
          </a:p>
          <a:p>
            <a:r>
              <a:rPr lang="en-US" b="1" dirty="0"/>
              <a:t>Regression Analysis</a:t>
            </a:r>
            <a:endParaRPr lang="en-US" sz="2000" dirty="0"/>
          </a:p>
          <a:p>
            <a:endParaRPr lang="en-US" dirty="0"/>
          </a:p>
          <a:p>
            <a:endParaRPr lang="en-US" sz="2000" dirty="0"/>
          </a:p>
          <a:p>
            <a:endParaRPr lang="en-US" dirty="0"/>
          </a:p>
          <a:p>
            <a:endParaRPr lang="en-US" sz="2000" dirty="0"/>
          </a:p>
          <a:p>
            <a:endParaRPr lang="en-US" sz="2000" dirty="0"/>
          </a:p>
          <a:p>
            <a:endParaRPr lang="en-US" dirty="0"/>
          </a:p>
        </p:txBody>
      </p:sp>
    </p:spTree>
    <p:extLst>
      <p:ext uri="{BB962C8B-B14F-4D97-AF65-F5344CB8AC3E}">
        <p14:creationId xmlns:p14="http://schemas.microsoft.com/office/powerpoint/2010/main" val="1408091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7;p8">
            <a:extLst>
              <a:ext uri="{FF2B5EF4-FFF2-40B4-BE49-F238E27FC236}">
                <a16:creationId xmlns:a16="http://schemas.microsoft.com/office/drawing/2014/main" id="{028F889D-6408-413C-B67F-25CC12AE95B8}"/>
              </a:ext>
            </a:extLst>
          </p:cNvPr>
          <p:cNvSpPr/>
          <p:nvPr/>
        </p:nvSpPr>
        <p:spPr>
          <a:xfrm>
            <a:off x="700755" y="1189064"/>
            <a:ext cx="1275000" cy="503400"/>
          </a:xfrm>
          <a:prstGeom prst="roundRect">
            <a:avLst>
              <a:gd name="adj" fmla="val 16667"/>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rgbClr val="000000"/>
                </a:solidFill>
                <a:latin typeface="Calibri"/>
                <a:ea typeface="Calibri"/>
                <a:cs typeface="Calibri"/>
                <a:sym typeface="Calibri"/>
              </a:rPr>
              <a:t>Data Extraction </a:t>
            </a:r>
            <a:endParaRPr dirty="0"/>
          </a:p>
        </p:txBody>
      </p:sp>
      <p:sp>
        <p:nvSpPr>
          <p:cNvPr id="5" name="Google Shape;58;p8">
            <a:extLst>
              <a:ext uri="{FF2B5EF4-FFF2-40B4-BE49-F238E27FC236}">
                <a16:creationId xmlns:a16="http://schemas.microsoft.com/office/drawing/2014/main" id="{233A8373-DBA2-4ADC-B6C3-FABF6D8D9D59}"/>
              </a:ext>
            </a:extLst>
          </p:cNvPr>
          <p:cNvSpPr/>
          <p:nvPr/>
        </p:nvSpPr>
        <p:spPr>
          <a:xfrm>
            <a:off x="2452658" y="1189064"/>
            <a:ext cx="1328355" cy="499144"/>
          </a:xfrm>
          <a:prstGeom prst="roundRect">
            <a:avLst>
              <a:gd name="adj" fmla="val 16667"/>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rgbClr val="000000"/>
                </a:solidFill>
                <a:latin typeface="Calibri"/>
                <a:ea typeface="Calibri"/>
                <a:cs typeface="Calibri"/>
                <a:sym typeface="Calibri"/>
              </a:rPr>
              <a:t> Data Preparation</a:t>
            </a:r>
            <a:endParaRPr lang="en-US" dirty="0"/>
          </a:p>
        </p:txBody>
      </p:sp>
      <p:sp>
        <p:nvSpPr>
          <p:cNvPr id="6" name="Google Shape;59;p8">
            <a:extLst>
              <a:ext uri="{FF2B5EF4-FFF2-40B4-BE49-F238E27FC236}">
                <a16:creationId xmlns:a16="http://schemas.microsoft.com/office/drawing/2014/main" id="{FBC12611-50D7-4A5C-8DB5-B9943616BBBA}"/>
              </a:ext>
            </a:extLst>
          </p:cNvPr>
          <p:cNvSpPr/>
          <p:nvPr/>
        </p:nvSpPr>
        <p:spPr>
          <a:xfrm>
            <a:off x="4204563" y="1189063"/>
            <a:ext cx="1560300" cy="503400"/>
          </a:xfrm>
          <a:prstGeom prst="roundRect">
            <a:avLst>
              <a:gd name="adj" fmla="val 16667"/>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rgbClr val="000000"/>
                </a:solidFill>
                <a:latin typeface="Calibri"/>
                <a:ea typeface="Calibri"/>
                <a:cs typeface="Calibri"/>
                <a:sym typeface="Calibri"/>
              </a:rPr>
              <a:t>Exploratory Data Analysis</a:t>
            </a:r>
            <a:endParaRPr dirty="0"/>
          </a:p>
        </p:txBody>
      </p:sp>
      <p:sp>
        <p:nvSpPr>
          <p:cNvPr id="7" name="Google Shape;60;p8">
            <a:extLst>
              <a:ext uri="{FF2B5EF4-FFF2-40B4-BE49-F238E27FC236}">
                <a16:creationId xmlns:a16="http://schemas.microsoft.com/office/drawing/2014/main" id="{4DDEEDD9-9F6B-47B9-AE76-A35ECB4FC361}"/>
              </a:ext>
            </a:extLst>
          </p:cNvPr>
          <p:cNvSpPr/>
          <p:nvPr/>
        </p:nvSpPr>
        <p:spPr>
          <a:xfrm>
            <a:off x="6307406" y="1189063"/>
            <a:ext cx="1560300" cy="503400"/>
          </a:xfrm>
          <a:prstGeom prst="roundRect">
            <a:avLst>
              <a:gd name="adj" fmla="val 16667"/>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rgbClr val="000000"/>
                </a:solidFill>
                <a:latin typeface="Calibri"/>
                <a:ea typeface="Calibri"/>
                <a:cs typeface="Calibri"/>
                <a:sym typeface="Calibri"/>
              </a:rPr>
              <a:t>Data Modelling</a:t>
            </a:r>
            <a:endParaRPr lang="en-US" dirty="0"/>
          </a:p>
        </p:txBody>
      </p:sp>
      <p:sp>
        <p:nvSpPr>
          <p:cNvPr id="8" name="Google Shape;61;p8">
            <a:extLst>
              <a:ext uri="{FF2B5EF4-FFF2-40B4-BE49-F238E27FC236}">
                <a16:creationId xmlns:a16="http://schemas.microsoft.com/office/drawing/2014/main" id="{80197B5C-C660-49DD-B8C7-FD0AD2F69946}"/>
              </a:ext>
            </a:extLst>
          </p:cNvPr>
          <p:cNvSpPr/>
          <p:nvPr/>
        </p:nvSpPr>
        <p:spPr>
          <a:xfrm>
            <a:off x="8369701" y="1189063"/>
            <a:ext cx="2059343" cy="503400"/>
          </a:xfrm>
          <a:prstGeom prst="roundRect">
            <a:avLst>
              <a:gd name="adj" fmla="val 16667"/>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rgbClr val="000000"/>
                </a:solidFill>
                <a:latin typeface="Calibri"/>
                <a:ea typeface="Calibri"/>
                <a:cs typeface="Calibri"/>
                <a:sym typeface="Calibri"/>
              </a:rPr>
              <a:t>Model Evaluation and Tuning</a:t>
            </a:r>
            <a:endParaRPr dirty="0"/>
          </a:p>
        </p:txBody>
      </p:sp>
      <p:sp>
        <p:nvSpPr>
          <p:cNvPr id="9" name="Google Shape;62;p8">
            <a:extLst>
              <a:ext uri="{FF2B5EF4-FFF2-40B4-BE49-F238E27FC236}">
                <a16:creationId xmlns:a16="http://schemas.microsoft.com/office/drawing/2014/main" id="{1017ABC1-1A19-4957-B3A9-AEEDD40DC8D3}"/>
              </a:ext>
            </a:extLst>
          </p:cNvPr>
          <p:cNvSpPr/>
          <p:nvPr/>
        </p:nvSpPr>
        <p:spPr>
          <a:xfrm>
            <a:off x="818201" y="2363523"/>
            <a:ext cx="1065402" cy="855677"/>
          </a:xfrm>
          <a:prstGeom prst="flowChartMagneticDisk">
            <a:avLst/>
          </a:prstGeom>
          <a:solidFill>
            <a:srgbClr val="70AD47"/>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rgbClr val="FFFFFF"/>
                </a:solidFill>
                <a:latin typeface="Calibri"/>
                <a:ea typeface="Calibri"/>
                <a:cs typeface="Calibri"/>
                <a:sym typeface="Calibri"/>
              </a:rPr>
              <a:t>Log Data</a:t>
            </a:r>
            <a:endParaRPr dirty="0"/>
          </a:p>
        </p:txBody>
      </p:sp>
      <p:sp>
        <p:nvSpPr>
          <p:cNvPr id="10" name="Google Shape;63;p8">
            <a:extLst>
              <a:ext uri="{FF2B5EF4-FFF2-40B4-BE49-F238E27FC236}">
                <a16:creationId xmlns:a16="http://schemas.microsoft.com/office/drawing/2014/main" id="{5E40DD51-045C-4AEE-8155-8535C6A51A25}"/>
              </a:ext>
            </a:extLst>
          </p:cNvPr>
          <p:cNvSpPr/>
          <p:nvPr/>
        </p:nvSpPr>
        <p:spPr>
          <a:xfrm>
            <a:off x="1346707" y="1692402"/>
            <a:ext cx="45600" cy="671100"/>
          </a:xfrm>
          <a:prstGeom prst="up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 name="Google Shape;64;p8">
            <a:extLst>
              <a:ext uri="{FF2B5EF4-FFF2-40B4-BE49-F238E27FC236}">
                <a16:creationId xmlns:a16="http://schemas.microsoft.com/office/drawing/2014/main" id="{AF386023-635F-4F09-BE32-DFE1EEA00767}"/>
              </a:ext>
            </a:extLst>
          </p:cNvPr>
          <p:cNvSpPr/>
          <p:nvPr/>
        </p:nvSpPr>
        <p:spPr>
          <a:xfrm>
            <a:off x="1975882" y="1407178"/>
            <a:ext cx="476700" cy="1008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 name="Google Shape;65;p8">
            <a:extLst>
              <a:ext uri="{FF2B5EF4-FFF2-40B4-BE49-F238E27FC236}">
                <a16:creationId xmlns:a16="http://schemas.microsoft.com/office/drawing/2014/main" id="{160B8937-A7B3-4D6B-BC3D-46536B703CD2}"/>
              </a:ext>
            </a:extLst>
          </p:cNvPr>
          <p:cNvSpPr/>
          <p:nvPr/>
        </p:nvSpPr>
        <p:spPr>
          <a:xfrm>
            <a:off x="3730581" y="1425354"/>
            <a:ext cx="476700" cy="1008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66;p8">
            <a:extLst>
              <a:ext uri="{FF2B5EF4-FFF2-40B4-BE49-F238E27FC236}">
                <a16:creationId xmlns:a16="http://schemas.microsoft.com/office/drawing/2014/main" id="{D6DD8A8B-3484-4D81-9867-836DF6661736}"/>
              </a:ext>
            </a:extLst>
          </p:cNvPr>
          <p:cNvSpPr/>
          <p:nvPr/>
        </p:nvSpPr>
        <p:spPr>
          <a:xfrm>
            <a:off x="5802664" y="1400187"/>
            <a:ext cx="476700" cy="1008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67;p8">
            <a:extLst>
              <a:ext uri="{FF2B5EF4-FFF2-40B4-BE49-F238E27FC236}">
                <a16:creationId xmlns:a16="http://schemas.microsoft.com/office/drawing/2014/main" id="{E96CE93B-E8C1-46BD-BA98-9EA91CC5B432}"/>
              </a:ext>
            </a:extLst>
          </p:cNvPr>
          <p:cNvSpPr/>
          <p:nvPr/>
        </p:nvSpPr>
        <p:spPr>
          <a:xfrm>
            <a:off x="7883136" y="1425354"/>
            <a:ext cx="476700" cy="1008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15" name="Google Shape;68;p8">
            <a:extLst>
              <a:ext uri="{FF2B5EF4-FFF2-40B4-BE49-F238E27FC236}">
                <a16:creationId xmlns:a16="http://schemas.microsoft.com/office/drawing/2014/main" id="{8CD49567-FE6F-4398-8D85-C2E805669CBE}"/>
              </a:ext>
            </a:extLst>
          </p:cNvPr>
          <p:cNvCxnSpPr>
            <a:cxnSpLocks/>
            <a:endCxn id="39" idx="1"/>
          </p:cNvCxnSpPr>
          <p:nvPr/>
        </p:nvCxnSpPr>
        <p:spPr>
          <a:xfrm>
            <a:off x="2512777" y="1688208"/>
            <a:ext cx="22003" cy="3154201"/>
          </a:xfrm>
          <a:prstGeom prst="straightConnector1">
            <a:avLst/>
          </a:prstGeom>
          <a:noFill/>
          <a:ln w="19050" cap="flat" cmpd="sng">
            <a:solidFill>
              <a:srgbClr val="FFC000"/>
            </a:solidFill>
            <a:prstDash val="solid"/>
            <a:miter lim="800000"/>
            <a:headEnd type="none" w="sm" len="sm"/>
            <a:tailEnd type="none" w="sm" len="sm"/>
          </a:ln>
        </p:spPr>
      </p:cxnSp>
      <p:sp>
        <p:nvSpPr>
          <p:cNvPr id="19" name="Google Shape;72;p8">
            <a:extLst>
              <a:ext uri="{FF2B5EF4-FFF2-40B4-BE49-F238E27FC236}">
                <a16:creationId xmlns:a16="http://schemas.microsoft.com/office/drawing/2014/main" id="{54E7A910-50C1-4D19-8735-0D00010721EC}"/>
              </a:ext>
            </a:extLst>
          </p:cNvPr>
          <p:cNvSpPr/>
          <p:nvPr/>
        </p:nvSpPr>
        <p:spPr>
          <a:xfrm>
            <a:off x="2512777" y="2615192"/>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73;p8">
            <a:extLst>
              <a:ext uri="{FF2B5EF4-FFF2-40B4-BE49-F238E27FC236}">
                <a16:creationId xmlns:a16="http://schemas.microsoft.com/office/drawing/2014/main" id="{06CAF26A-C02C-4E52-8BA2-D615E4C72E25}"/>
              </a:ext>
            </a:extLst>
          </p:cNvPr>
          <p:cNvSpPr/>
          <p:nvPr/>
        </p:nvSpPr>
        <p:spPr>
          <a:xfrm>
            <a:off x="2507181" y="3343146"/>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 name="Google Shape;74;p8">
            <a:extLst>
              <a:ext uri="{FF2B5EF4-FFF2-40B4-BE49-F238E27FC236}">
                <a16:creationId xmlns:a16="http://schemas.microsoft.com/office/drawing/2014/main" id="{0FE4B890-725F-451C-B96D-76809D0D22CD}"/>
              </a:ext>
            </a:extLst>
          </p:cNvPr>
          <p:cNvSpPr/>
          <p:nvPr/>
        </p:nvSpPr>
        <p:spPr>
          <a:xfrm>
            <a:off x="2507181" y="4095325"/>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 name="Google Shape;76;p8">
            <a:extLst>
              <a:ext uri="{FF2B5EF4-FFF2-40B4-BE49-F238E27FC236}">
                <a16:creationId xmlns:a16="http://schemas.microsoft.com/office/drawing/2014/main" id="{0895238B-4A00-4AB7-8083-0C004FF83CC5}"/>
              </a:ext>
            </a:extLst>
          </p:cNvPr>
          <p:cNvSpPr/>
          <p:nvPr/>
        </p:nvSpPr>
        <p:spPr>
          <a:xfrm>
            <a:off x="2716550" y="2381699"/>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Select Data</a:t>
            </a:r>
            <a:endParaRPr dirty="0"/>
          </a:p>
        </p:txBody>
      </p:sp>
      <p:sp>
        <p:nvSpPr>
          <p:cNvPr id="23" name="Google Shape;77;p8">
            <a:extLst>
              <a:ext uri="{FF2B5EF4-FFF2-40B4-BE49-F238E27FC236}">
                <a16:creationId xmlns:a16="http://schemas.microsoft.com/office/drawing/2014/main" id="{98CF67A5-FEE5-4A0C-9045-301166FC4C53}"/>
              </a:ext>
            </a:extLst>
          </p:cNvPr>
          <p:cNvSpPr/>
          <p:nvPr/>
        </p:nvSpPr>
        <p:spPr>
          <a:xfrm>
            <a:off x="2722153" y="3121328"/>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Clean Data</a:t>
            </a:r>
            <a:endParaRPr dirty="0"/>
          </a:p>
        </p:txBody>
      </p:sp>
      <p:sp>
        <p:nvSpPr>
          <p:cNvPr id="24" name="Google Shape;78;p8">
            <a:extLst>
              <a:ext uri="{FF2B5EF4-FFF2-40B4-BE49-F238E27FC236}">
                <a16:creationId xmlns:a16="http://schemas.microsoft.com/office/drawing/2014/main" id="{1FBC698E-6B2C-4096-954C-1E518605F5C8}"/>
              </a:ext>
            </a:extLst>
          </p:cNvPr>
          <p:cNvSpPr/>
          <p:nvPr/>
        </p:nvSpPr>
        <p:spPr>
          <a:xfrm>
            <a:off x="2719349" y="3860957"/>
            <a:ext cx="1560300" cy="619316"/>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spcBef>
                <a:spcPts val="0"/>
              </a:spcBef>
              <a:spcAft>
                <a:spcPts val="0"/>
              </a:spcAft>
              <a:buNone/>
            </a:pPr>
            <a:r>
              <a:rPr lang="en-US" sz="1200" b="0" i="0" u="none" strike="noStrike" cap="none" dirty="0">
                <a:solidFill>
                  <a:srgbClr val="000000"/>
                </a:solidFill>
                <a:latin typeface="Calibri"/>
                <a:ea typeface="Calibri"/>
                <a:cs typeface="Calibri"/>
                <a:sym typeface="Calibri"/>
              </a:rPr>
              <a:t>Checking for missing value (can be treated with Data Imputation)</a:t>
            </a:r>
            <a:endParaRPr lang="en-US" dirty="0"/>
          </a:p>
        </p:txBody>
      </p:sp>
      <p:sp>
        <p:nvSpPr>
          <p:cNvPr id="25" name="Google Shape;79;p8">
            <a:extLst>
              <a:ext uri="{FF2B5EF4-FFF2-40B4-BE49-F238E27FC236}">
                <a16:creationId xmlns:a16="http://schemas.microsoft.com/office/drawing/2014/main" id="{7AFF424B-1D2C-41B8-9D0B-41C4E0E29825}"/>
              </a:ext>
            </a:extLst>
          </p:cNvPr>
          <p:cNvSpPr/>
          <p:nvPr/>
        </p:nvSpPr>
        <p:spPr>
          <a:xfrm>
            <a:off x="2540376" y="2633368"/>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Google Shape;80;p8">
            <a:extLst>
              <a:ext uri="{FF2B5EF4-FFF2-40B4-BE49-F238E27FC236}">
                <a16:creationId xmlns:a16="http://schemas.microsoft.com/office/drawing/2014/main" id="{E94B92D6-89B7-415F-BC50-F167F959AD58}"/>
              </a:ext>
            </a:extLst>
          </p:cNvPr>
          <p:cNvSpPr/>
          <p:nvPr/>
        </p:nvSpPr>
        <p:spPr>
          <a:xfrm>
            <a:off x="2534780" y="3361322"/>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28" name="Google Shape;82;p8">
            <a:extLst>
              <a:ext uri="{FF2B5EF4-FFF2-40B4-BE49-F238E27FC236}">
                <a16:creationId xmlns:a16="http://schemas.microsoft.com/office/drawing/2014/main" id="{C124EA96-E010-4F51-83B0-B9C869A0CF38}"/>
              </a:ext>
            </a:extLst>
          </p:cNvPr>
          <p:cNvCxnSpPr>
            <a:cxnSpLocks/>
            <a:endCxn id="32" idx="1"/>
          </p:cNvCxnSpPr>
          <p:nvPr/>
        </p:nvCxnSpPr>
        <p:spPr>
          <a:xfrm flipH="1">
            <a:off x="6342352" y="1672666"/>
            <a:ext cx="5700" cy="1677900"/>
          </a:xfrm>
          <a:prstGeom prst="straightConnector1">
            <a:avLst/>
          </a:prstGeom>
          <a:noFill/>
          <a:ln w="19050" cap="flat" cmpd="sng">
            <a:solidFill>
              <a:srgbClr val="FFC000"/>
            </a:solidFill>
            <a:prstDash val="solid"/>
            <a:miter lim="800000"/>
            <a:headEnd type="none" w="sm" len="sm"/>
            <a:tailEnd type="none" w="sm" len="sm"/>
          </a:ln>
        </p:spPr>
      </p:cxnSp>
      <p:sp>
        <p:nvSpPr>
          <p:cNvPr id="29" name="Google Shape;84;p8">
            <a:extLst>
              <a:ext uri="{FF2B5EF4-FFF2-40B4-BE49-F238E27FC236}">
                <a16:creationId xmlns:a16="http://schemas.microsoft.com/office/drawing/2014/main" id="{E3CFBD72-2BF5-4426-96C3-85161BCFFB5F}"/>
              </a:ext>
            </a:extLst>
          </p:cNvPr>
          <p:cNvSpPr/>
          <p:nvPr/>
        </p:nvSpPr>
        <p:spPr>
          <a:xfrm>
            <a:off x="6524122" y="2348143"/>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Time Series</a:t>
            </a:r>
            <a:endParaRPr dirty="0"/>
          </a:p>
        </p:txBody>
      </p:sp>
      <p:sp>
        <p:nvSpPr>
          <p:cNvPr id="30" name="Google Shape;85;p8">
            <a:extLst>
              <a:ext uri="{FF2B5EF4-FFF2-40B4-BE49-F238E27FC236}">
                <a16:creationId xmlns:a16="http://schemas.microsoft.com/office/drawing/2014/main" id="{2BC015F7-B284-4473-87CB-0CD2C970893F}"/>
              </a:ext>
            </a:extLst>
          </p:cNvPr>
          <p:cNvSpPr/>
          <p:nvPr/>
        </p:nvSpPr>
        <p:spPr>
          <a:xfrm>
            <a:off x="6529725" y="3087772"/>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Regression</a:t>
            </a:r>
            <a:endParaRPr lang="en-US" sz="1200" dirty="0"/>
          </a:p>
        </p:txBody>
      </p:sp>
      <p:sp>
        <p:nvSpPr>
          <p:cNvPr id="31" name="Google Shape;86;p8">
            <a:extLst>
              <a:ext uri="{FF2B5EF4-FFF2-40B4-BE49-F238E27FC236}">
                <a16:creationId xmlns:a16="http://schemas.microsoft.com/office/drawing/2014/main" id="{42CFC9BF-7673-4CD0-9E16-F5D0D16D9B24}"/>
              </a:ext>
            </a:extLst>
          </p:cNvPr>
          <p:cNvSpPr/>
          <p:nvPr/>
        </p:nvSpPr>
        <p:spPr>
          <a:xfrm>
            <a:off x="6347948" y="2599812"/>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 name="Google Shape;83;p8">
            <a:extLst>
              <a:ext uri="{FF2B5EF4-FFF2-40B4-BE49-F238E27FC236}">
                <a16:creationId xmlns:a16="http://schemas.microsoft.com/office/drawing/2014/main" id="{C016148C-0D9B-4EF6-B39F-6C83868037D3}"/>
              </a:ext>
            </a:extLst>
          </p:cNvPr>
          <p:cNvSpPr/>
          <p:nvPr/>
        </p:nvSpPr>
        <p:spPr>
          <a:xfrm>
            <a:off x="6342352" y="3327766"/>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89;p8">
            <a:extLst>
              <a:ext uri="{FF2B5EF4-FFF2-40B4-BE49-F238E27FC236}">
                <a16:creationId xmlns:a16="http://schemas.microsoft.com/office/drawing/2014/main" id="{3B917974-CBD7-4B0C-9B9B-A00ED9BD109D}"/>
              </a:ext>
            </a:extLst>
          </p:cNvPr>
          <p:cNvSpPr/>
          <p:nvPr/>
        </p:nvSpPr>
        <p:spPr>
          <a:xfrm>
            <a:off x="2525363" y="4819609"/>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 name="Google Shape;91;p8">
            <a:extLst>
              <a:ext uri="{FF2B5EF4-FFF2-40B4-BE49-F238E27FC236}">
                <a16:creationId xmlns:a16="http://schemas.microsoft.com/office/drawing/2014/main" id="{D27D327A-1A6D-43F1-90C9-270D688A01D8}"/>
              </a:ext>
            </a:extLst>
          </p:cNvPr>
          <p:cNvSpPr/>
          <p:nvPr/>
        </p:nvSpPr>
        <p:spPr>
          <a:xfrm>
            <a:off x="2720747" y="4567031"/>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Changing the time format in '%Y-%m-%d'</a:t>
            </a:r>
            <a:endParaRPr lang="en-US" dirty="0"/>
          </a:p>
        </p:txBody>
      </p:sp>
      <p:sp>
        <p:nvSpPr>
          <p:cNvPr id="39" name="Google Shape;94;p8">
            <a:extLst>
              <a:ext uri="{FF2B5EF4-FFF2-40B4-BE49-F238E27FC236}">
                <a16:creationId xmlns:a16="http://schemas.microsoft.com/office/drawing/2014/main" id="{0FB3F820-910D-472D-BCBB-B993F4ACB486}"/>
              </a:ext>
            </a:extLst>
          </p:cNvPr>
          <p:cNvSpPr/>
          <p:nvPr/>
        </p:nvSpPr>
        <p:spPr>
          <a:xfrm>
            <a:off x="2534780" y="4819609"/>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41" name="Google Shape;97;p8">
            <a:extLst>
              <a:ext uri="{FF2B5EF4-FFF2-40B4-BE49-F238E27FC236}">
                <a16:creationId xmlns:a16="http://schemas.microsoft.com/office/drawing/2014/main" id="{B023386A-B504-43B4-AFEB-895D4ABC5B49}"/>
              </a:ext>
            </a:extLst>
          </p:cNvPr>
          <p:cNvCxnSpPr>
            <a:endCxn id="45" idx="1"/>
          </p:cNvCxnSpPr>
          <p:nvPr/>
        </p:nvCxnSpPr>
        <p:spPr>
          <a:xfrm flipH="1">
            <a:off x="8399055" y="1699231"/>
            <a:ext cx="5700" cy="1677900"/>
          </a:xfrm>
          <a:prstGeom prst="straightConnector1">
            <a:avLst/>
          </a:prstGeom>
          <a:noFill/>
          <a:ln w="19050" cap="flat" cmpd="sng">
            <a:solidFill>
              <a:srgbClr val="FFC000"/>
            </a:solidFill>
            <a:prstDash val="solid"/>
            <a:miter lim="800000"/>
            <a:headEnd type="none" w="sm" len="sm"/>
            <a:tailEnd type="none" w="sm" len="sm"/>
          </a:ln>
        </p:spPr>
      </p:cxnSp>
      <p:sp>
        <p:nvSpPr>
          <p:cNvPr id="42" name="Google Shape;99;p8">
            <a:extLst>
              <a:ext uri="{FF2B5EF4-FFF2-40B4-BE49-F238E27FC236}">
                <a16:creationId xmlns:a16="http://schemas.microsoft.com/office/drawing/2014/main" id="{2A37A018-8FA4-4F22-A67C-6B85C7B852DC}"/>
              </a:ext>
            </a:extLst>
          </p:cNvPr>
          <p:cNvSpPr/>
          <p:nvPr/>
        </p:nvSpPr>
        <p:spPr>
          <a:xfrm>
            <a:off x="8580825" y="2374708"/>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Hyper tuning the model parameter</a:t>
            </a:r>
            <a:endParaRPr dirty="0"/>
          </a:p>
        </p:txBody>
      </p:sp>
      <p:sp>
        <p:nvSpPr>
          <p:cNvPr id="43" name="Google Shape;100;p8">
            <a:extLst>
              <a:ext uri="{FF2B5EF4-FFF2-40B4-BE49-F238E27FC236}">
                <a16:creationId xmlns:a16="http://schemas.microsoft.com/office/drawing/2014/main" id="{2123ED9C-C521-4F51-B90F-BBAA4C560A79}"/>
              </a:ext>
            </a:extLst>
          </p:cNvPr>
          <p:cNvSpPr/>
          <p:nvPr/>
        </p:nvSpPr>
        <p:spPr>
          <a:xfrm>
            <a:off x="8586428" y="3114337"/>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Error Minimization</a:t>
            </a:r>
            <a:endParaRPr dirty="0"/>
          </a:p>
        </p:txBody>
      </p:sp>
      <p:sp>
        <p:nvSpPr>
          <p:cNvPr id="44" name="Google Shape;101;p8">
            <a:extLst>
              <a:ext uri="{FF2B5EF4-FFF2-40B4-BE49-F238E27FC236}">
                <a16:creationId xmlns:a16="http://schemas.microsoft.com/office/drawing/2014/main" id="{21182C7A-C91C-4A41-91B6-9220A3B6495F}"/>
              </a:ext>
            </a:extLst>
          </p:cNvPr>
          <p:cNvSpPr/>
          <p:nvPr/>
        </p:nvSpPr>
        <p:spPr>
          <a:xfrm>
            <a:off x="8404651" y="2626377"/>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98;p8">
            <a:extLst>
              <a:ext uri="{FF2B5EF4-FFF2-40B4-BE49-F238E27FC236}">
                <a16:creationId xmlns:a16="http://schemas.microsoft.com/office/drawing/2014/main" id="{9BFFB585-0E05-462F-8B19-2C0EDE47A62E}"/>
              </a:ext>
            </a:extLst>
          </p:cNvPr>
          <p:cNvSpPr/>
          <p:nvPr/>
        </p:nvSpPr>
        <p:spPr>
          <a:xfrm>
            <a:off x="8399055" y="3354331"/>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102;p8">
            <a:extLst>
              <a:ext uri="{FF2B5EF4-FFF2-40B4-BE49-F238E27FC236}">
                <a16:creationId xmlns:a16="http://schemas.microsoft.com/office/drawing/2014/main" id="{DF3B154E-681E-43C8-AF5D-400CEDB91F43}"/>
              </a:ext>
            </a:extLst>
          </p:cNvPr>
          <p:cNvSpPr/>
          <p:nvPr/>
        </p:nvSpPr>
        <p:spPr>
          <a:xfrm>
            <a:off x="10473929" y="2599812"/>
            <a:ext cx="1420500" cy="885600"/>
          </a:xfrm>
          <a:prstGeom prst="rect">
            <a:avLst/>
          </a:prstGeom>
          <a:solidFill>
            <a:srgbClr val="70AD47"/>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FFFFFF"/>
                </a:solidFill>
                <a:latin typeface="Calibri"/>
                <a:ea typeface="Calibri"/>
                <a:cs typeface="Calibri"/>
                <a:sym typeface="Calibri"/>
              </a:rPr>
              <a:t>Recommend </a:t>
            </a:r>
            <a:r>
              <a:rPr lang="en-US" sz="1200" dirty="0">
                <a:solidFill>
                  <a:srgbClr val="FFFFFF"/>
                </a:solidFill>
                <a:latin typeface="Calibri"/>
                <a:ea typeface="Calibri"/>
                <a:cs typeface="Calibri"/>
                <a:sym typeface="Calibri"/>
              </a:rPr>
              <a:t>for future growth and cost optimization</a:t>
            </a:r>
            <a:endParaRPr dirty="0"/>
          </a:p>
        </p:txBody>
      </p:sp>
      <p:cxnSp>
        <p:nvCxnSpPr>
          <p:cNvPr id="47" name="Google Shape;103;p8">
            <a:extLst>
              <a:ext uri="{FF2B5EF4-FFF2-40B4-BE49-F238E27FC236}">
                <a16:creationId xmlns:a16="http://schemas.microsoft.com/office/drawing/2014/main" id="{849EEBB0-7CC3-4C3B-B4CB-6A0EA49E5301}"/>
              </a:ext>
            </a:extLst>
          </p:cNvPr>
          <p:cNvCxnSpPr>
            <a:stCxn id="42" idx="3"/>
          </p:cNvCxnSpPr>
          <p:nvPr/>
        </p:nvCxnSpPr>
        <p:spPr>
          <a:xfrm>
            <a:off x="9864225" y="2626408"/>
            <a:ext cx="591300" cy="225000"/>
          </a:xfrm>
          <a:prstGeom prst="bentConnector3">
            <a:avLst>
              <a:gd name="adj1" fmla="val 50000"/>
            </a:avLst>
          </a:prstGeom>
          <a:noFill/>
          <a:ln w="19050" cap="flat" cmpd="sng">
            <a:solidFill>
              <a:srgbClr val="FFC000"/>
            </a:solidFill>
            <a:prstDash val="solid"/>
            <a:miter lim="800000"/>
            <a:headEnd type="none" w="sm" len="sm"/>
            <a:tailEnd type="triangle" w="med" len="med"/>
          </a:ln>
        </p:spPr>
      </p:cxnSp>
      <p:cxnSp>
        <p:nvCxnSpPr>
          <p:cNvPr id="48" name="Google Shape;104;p8">
            <a:extLst>
              <a:ext uri="{FF2B5EF4-FFF2-40B4-BE49-F238E27FC236}">
                <a16:creationId xmlns:a16="http://schemas.microsoft.com/office/drawing/2014/main" id="{52961CAC-5508-4356-8527-E2D9BB9C46C1}"/>
              </a:ext>
            </a:extLst>
          </p:cNvPr>
          <p:cNvCxnSpPr>
            <a:stCxn id="43" idx="3"/>
          </p:cNvCxnSpPr>
          <p:nvPr/>
        </p:nvCxnSpPr>
        <p:spPr>
          <a:xfrm rot="10800000" flipH="1">
            <a:off x="9869828" y="3141037"/>
            <a:ext cx="603900" cy="225000"/>
          </a:xfrm>
          <a:prstGeom prst="bentConnector3">
            <a:avLst>
              <a:gd name="adj1" fmla="val 50000"/>
            </a:avLst>
          </a:prstGeom>
          <a:noFill/>
          <a:ln w="19050" cap="flat" cmpd="sng">
            <a:solidFill>
              <a:srgbClr val="FFC000"/>
            </a:solidFill>
            <a:prstDash val="solid"/>
            <a:miter lim="800000"/>
            <a:headEnd type="none" w="sm" len="sm"/>
            <a:tailEnd type="triangle" w="med" len="med"/>
          </a:ln>
        </p:spPr>
      </p:cxnSp>
      <p:sp>
        <p:nvSpPr>
          <p:cNvPr id="50" name="TextBox 49">
            <a:extLst>
              <a:ext uri="{FF2B5EF4-FFF2-40B4-BE49-F238E27FC236}">
                <a16:creationId xmlns:a16="http://schemas.microsoft.com/office/drawing/2014/main" id="{64AFD84A-D661-40B6-8E32-4AD5904CF9F2}"/>
              </a:ext>
            </a:extLst>
          </p:cNvPr>
          <p:cNvSpPr txBox="1"/>
          <p:nvPr/>
        </p:nvSpPr>
        <p:spPr>
          <a:xfrm>
            <a:off x="3547698" y="-71406"/>
            <a:ext cx="5973788" cy="707886"/>
          </a:xfrm>
          <a:prstGeom prst="rect">
            <a:avLst/>
          </a:prstGeom>
          <a:noFill/>
        </p:spPr>
        <p:txBody>
          <a:bodyPr wrap="square">
            <a:spAutoFit/>
          </a:bodyPr>
          <a:lstStyle/>
          <a:p>
            <a:r>
              <a:rPr lang="en-US" sz="4000" b="1" dirty="0"/>
              <a:t>2. d) Block Diagram</a:t>
            </a:r>
            <a:endParaRPr lang="en-US" sz="4000" dirty="0"/>
          </a:p>
        </p:txBody>
      </p:sp>
      <p:sp>
        <p:nvSpPr>
          <p:cNvPr id="53" name="Google Shape;84;p8">
            <a:extLst>
              <a:ext uri="{FF2B5EF4-FFF2-40B4-BE49-F238E27FC236}">
                <a16:creationId xmlns:a16="http://schemas.microsoft.com/office/drawing/2014/main" id="{C3A37169-8267-4B89-A0C2-7D148FFC0653}"/>
              </a:ext>
            </a:extLst>
          </p:cNvPr>
          <p:cNvSpPr/>
          <p:nvPr/>
        </p:nvSpPr>
        <p:spPr>
          <a:xfrm>
            <a:off x="4636621" y="2081928"/>
            <a:ext cx="1283326" cy="707886"/>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Check top, bottom data, describe, and info</a:t>
            </a:r>
            <a:endParaRPr dirty="0"/>
          </a:p>
        </p:txBody>
      </p:sp>
      <p:sp>
        <p:nvSpPr>
          <p:cNvPr id="55" name="Google Shape;86;p8">
            <a:extLst>
              <a:ext uri="{FF2B5EF4-FFF2-40B4-BE49-F238E27FC236}">
                <a16:creationId xmlns:a16="http://schemas.microsoft.com/office/drawing/2014/main" id="{784E1DEE-2026-4D59-842C-A62B12D56FD2}"/>
              </a:ext>
            </a:extLst>
          </p:cNvPr>
          <p:cNvSpPr/>
          <p:nvPr/>
        </p:nvSpPr>
        <p:spPr>
          <a:xfrm>
            <a:off x="4460447" y="2333597"/>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 name="Google Shape;83;p8">
            <a:extLst>
              <a:ext uri="{FF2B5EF4-FFF2-40B4-BE49-F238E27FC236}">
                <a16:creationId xmlns:a16="http://schemas.microsoft.com/office/drawing/2014/main" id="{0341CFFB-A382-4065-B7DB-E7EFE8978A92}"/>
              </a:ext>
            </a:extLst>
          </p:cNvPr>
          <p:cNvSpPr/>
          <p:nvPr/>
        </p:nvSpPr>
        <p:spPr>
          <a:xfrm>
            <a:off x="4454851" y="3061551"/>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 name="Google Shape;85;p8">
            <a:extLst>
              <a:ext uri="{FF2B5EF4-FFF2-40B4-BE49-F238E27FC236}">
                <a16:creationId xmlns:a16="http://schemas.microsoft.com/office/drawing/2014/main" id="{EBF06FA3-A149-44D5-9023-02C4808D44A0}"/>
              </a:ext>
            </a:extLst>
          </p:cNvPr>
          <p:cNvSpPr/>
          <p:nvPr/>
        </p:nvSpPr>
        <p:spPr>
          <a:xfrm>
            <a:off x="4642224" y="2874942"/>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dirty="0">
                <a:solidFill>
                  <a:srgbClr val="000000"/>
                </a:solidFill>
                <a:latin typeface="Calibri"/>
                <a:cs typeface="Calibri"/>
                <a:sym typeface="Calibri"/>
              </a:rPr>
              <a:t>Feature Selection</a:t>
            </a:r>
            <a:endParaRPr lang="en-US" sz="1200" dirty="0"/>
          </a:p>
        </p:txBody>
      </p:sp>
      <p:cxnSp>
        <p:nvCxnSpPr>
          <p:cNvPr id="60" name="Google Shape;82;p8">
            <a:extLst>
              <a:ext uri="{FF2B5EF4-FFF2-40B4-BE49-F238E27FC236}">
                <a16:creationId xmlns:a16="http://schemas.microsoft.com/office/drawing/2014/main" id="{A5C941A4-7A78-41E4-A351-1A4B78A9D204}"/>
              </a:ext>
            </a:extLst>
          </p:cNvPr>
          <p:cNvCxnSpPr>
            <a:cxnSpLocks/>
          </p:cNvCxnSpPr>
          <p:nvPr/>
        </p:nvCxnSpPr>
        <p:spPr>
          <a:xfrm flipH="1">
            <a:off x="4447928" y="1699231"/>
            <a:ext cx="6923" cy="1441805"/>
          </a:xfrm>
          <a:prstGeom prst="straightConnector1">
            <a:avLst/>
          </a:prstGeom>
          <a:noFill/>
          <a:ln w="19050" cap="flat" cmpd="sng">
            <a:solidFill>
              <a:srgbClr val="FFC000"/>
            </a:solidFill>
            <a:prstDash val="solid"/>
            <a:miter lim="800000"/>
            <a:headEnd type="none" w="sm" len="sm"/>
            <a:tailEnd type="none" w="sm" len="sm"/>
          </a:ln>
        </p:spPr>
      </p:cxnSp>
    </p:spTree>
    <p:extLst>
      <p:ext uri="{BB962C8B-B14F-4D97-AF65-F5344CB8AC3E}">
        <p14:creationId xmlns:p14="http://schemas.microsoft.com/office/powerpoint/2010/main" val="280898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FD32BBB-8E3E-4558-99F3-43CE546E3920}"/>
              </a:ext>
            </a:extLst>
          </p:cNvPr>
          <p:cNvSpPr txBox="1"/>
          <p:nvPr/>
        </p:nvSpPr>
        <p:spPr>
          <a:xfrm>
            <a:off x="4642341" y="385074"/>
            <a:ext cx="4164036" cy="523220"/>
          </a:xfrm>
          <a:prstGeom prst="rect">
            <a:avLst/>
          </a:prstGeom>
          <a:noFill/>
        </p:spPr>
        <p:txBody>
          <a:bodyPr wrap="square">
            <a:spAutoFit/>
          </a:bodyPr>
          <a:lstStyle/>
          <a:p>
            <a:r>
              <a:rPr lang="en-US" sz="2800" b="1" dirty="0"/>
              <a:t>2. e) Sample Test Results</a:t>
            </a:r>
            <a:endParaRPr lang="en-US" sz="2800" dirty="0"/>
          </a:p>
        </p:txBody>
      </p:sp>
      <p:pic>
        <p:nvPicPr>
          <p:cNvPr id="2" name="Picture 1">
            <a:extLst>
              <a:ext uri="{FF2B5EF4-FFF2-40B4-BE49-F238E27FC236}">
                <a16:creationId xmlns:a16="http://schemas.microsoft.com/office/drawing/2014/main" id="{0895CDA5-99AC-4EE3-8981-9EB04133A8D4}"/>
              </a:ext>
            </a:extLst>
          </p:cNvPr>
          <p:cNvPicPr>
            <a:picLocks noChangeAspect="1"/>
          </p:cNvPicPr>
          <p:nvPr/>
        </p:nvPicPr>
        <p:blipFill>
          <a:blip r:embed="rId2"/>
          <a:stretch>
            <a:fillRect/>
          </a:stretch>
        </p:blipFill>
        <p:spPr>
          <a:xfrm>
            <a:off x="71437" y="1362075"/>
            <a:ext cx="12049125" cy="4133850"/>
          </a:xfrm>
          <a:prstGeom prst="rect">
            <a:avLst/>
          </a:prstGeom>
        </p:spPr>
      </p:pic>
    </p:spTree>
    <p:extLst>
      <p:ext uri="{BB962C8B-B14F-4D97-AF65-F5344CB8AC3E}">
        <p14:creationId xmlns:p14="http://schemas.microsoft.com/office/powerpoint/2010/main" val="2727746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2. f) </a:t>
            </a:r>
            <a:br>
              <a:rPr lang="en-US" sz="3200" b="1" dirty="0"/>
            </a:br>
            <a:r>
              <a:rPr lang="en-US" sz="3200" b="1" dirty="0"/>
              <a:t>Future Scope</a:t>
            </a:r>
            <a:endParaRPr lang="en-IN" sz="3200" b="1" dirty="0"/>
          </a:p>
        </p:txBody>
      </p:sp>
      <p:sp>
        <p:nvSpPr>
          <p:cNvPr id="3" name="Content Placeholder 2"/>
          <p:cNvSpPr>
            <a:spLocks noGrp="1"/>
          </p:cNvSpPr>
          <p:nvPr>
            <p:ph idx="1"/>
          </p:nvPr>
        </p:nvSpPr>
        <p:spPr>
          <a:xfrm>
            <a:off x="3770142" y="126609"/>
            <a:ext cx="7849772" cy="6611816"/>
          </a:xfrm>
        </p:spPr>
        <p:txBody>
          <a:bodyPr>
            <a:normAutofit/>
          </a:bodyPr>
          <a:lstStyle/>
          <a:p>
            <a:pPr algn="just"/>
            <a:r>
              <a:rPr lang="en-US" sz="2000" dirty="0"/>
              <a:t>Resource Optimization to cut down the cost</a:t>
            </a:r>
          </a:p>
          <a:p>
            <a:pPr algn="just"/>
            <a:r>
              <a:rPr lang="en-US" sz="2000" dirty="0"/>
              <a:t> Forecasting the sales to increase the revenue</a:t>
            </a:r>
            <a:endParaRPr lang="en-IN" sz="2000" dirty="0"/>
          </a:p>
        </p:txBody>
      </p:sp>
    </p:spTree>
    <p:extLst>
      <p:ext uri="{BB962C8B-B14F-4D97-AF65-F5344CB8AC3E}">
        <p14:creationId xmlns:p14="http://schemas.microsoft.com/office/powerpoint/2010/main" val="2880159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3. </a:t>
            </a:r>
            <a:br>
              <a:rPr lang="en-US" sz="3200" b="1" dirty="0"/>
            </a:br>
            <a:r>
              <a:rPr lang="en-US" sz="3200" b="1" dirty="0"/>
              <a:t>Document containing references, bibliography items</a:t>
            </a:r>
            <a:endParaRPr lang="en-IN" sz="3200" b="1" dirty="0"/>
          </a:p>
        </p:txBody>
      </p:sp>
      <p:sp>
        <p:nvSpPr>
          <p:cNvPr id="3" name="Content Placeholder 2"/>
          <p:cNvSpPr>
            <a:spLocks noGrp="1"/>
          </p:cNvSpPr>
          <p:nvPr>
            <p:ph idx="1"/>
          </p:nvPr>
        </p:nvSpPr>
        <p:spPr>
          <a:xfrm>
            <a:off x="3770142" y="126609"/>
            <a:ext cx="7849772" cy="6611816"/>
          </a:xfrm>
        </p:spPr>
        <p:txBody>
          <a:bodyPr>
            <a:normAutofit/>
          </a:bodyPr>
          <a:lstStyle/>
          <a:p>
            <a:pPr algn="just"/>
            <a:r>
              <a:rPr lang="en-US" dirty="0"/>
              <a:t>Time Series Prediction for one of the project for Retail Client </a:t>
            </a:r>
          </a:p>
          <a:p>
            <a:pPr algn="just"/>
            <a:r>
              <a:rPr lang="en-US" dirty="0"/>
              <a:t>My research paper “ Aspect Based sentiment analysis on Bangalore  restaurant” at IIM Bangalore</a:t>
            </a:r>
          </a:p>
          <a:p>
            <a:pPr algn="just"/>
            <a:endParaRPr lang="en-IN" sz="2000" dirty="0"/>
          </a:p>
        </p:txBody>
      </p:sp>
    </p:spTree>
    <p:extLst>
      <p:ext uri="{BB962C8B-B14F-4D97-AF65-F5344CB8AC3E}">
        <p14:creationId xmlns:p14="http://schemas.microsoft.com/office/powerpoint/2010/main" val="479984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b="1" dirty="0"/>
              <a:t>Thank You</a:t>
            </a:r>
            <a:endParaRPr lang="en-IN" sz="4800" b="1" dirty="0"/>
          </a:p>
        </p:txBody>
      </p:sp>
    </p:spTree>
    <p:extLst>
      <p:ext uri="{BB962C8B-B14F-4D97-AF65-F5344CB8AC3E}">
        <p14:creationId xmlns:p14="http://schemas.microsoft.com/office/powerpoint/2010/main" val="2894512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Business Understanding</a:t>
            </a:r>
            <a:endParaRPr lang="en-IN" sz="3200" b="1" dirty="0"/>
          </a:p>
        </p:txBody>
      </p:sp>
      <p:sp>
        <p:nvSpPr>
          <p:cNvPr id="3" name="Content Placeholder 2"/>
          <p:cNvSpPr>
            <a:spLocks noGrp="1"/>
          </p:cNvSpPr>
          <p:nvPr>
            <p:ph idx="1"/>
          </p:nvPr>
        </p:nvSpPr>
        <p:spPr>
          <a:xfrm>
            <a:off x="3770142" y="126609"/>
            <a:ext cx="7849772" cy="6611816"/>
          </a:xfrm>
        </p:spPr>
        <p:txBody>
          <a:bodyPr>
            <a:normAutofit fontScale="92500" lnSpcReduction="10000"/>
          </a:bodyPr>
          <a:lstStyle/>
          <a:p>
            <a:pPr marL="0" indent="0" algn="just">
              <a:buNone/>
            </a:pPr>
            <a:r>
              <a:rPr lang="en-US" sz="2000" dirty="0"/>
              <a:t>A computational system records transactions. These transactions are stored in a time series log. Now consider following scenarios,</a:t>
            </a:r>
          </a:p>
          <a:p>
            <a:pPr algn="just"/>
            <a:r>
              <a:rPr lang="en-US" sz="2000" dirty="0"/>
              <a:t>Scenario 1: In a grocery store, a sales purchase is made for some goods. This transaction with relevant information is recorded in a log by a computer system. This log then contains historical information of all the goods purchased in that store.</a:t>
            </a:r>
          </a:p>
          <a:p>
            <a:pPr algn="just"/>
            <a:r>
              <a:rPr lang="en-US" sz="2000" dirty="0"/>
              <a:t>Scenario 2: A Cloud platform continuously records the resource utilization of instances per minute and stores this information in the resource utilization log. For example, Instance A, has its CPU, Memory, Disk and Network Bandwidth utilization with a timestamp stored in a log file. This log file then contains the historical data of resource utilization from the time that Instance A was created and till the time it was destroyed.</a:t>
            </a:r>
          </a:p>
          <a:p>
            <a:pPr algn="just"/>
            <a:endParaRPr lang="en-US" dirty="0"/>
          </a:p>
          <a:p>
            <a:pPr algn="just"/>
            <a:r>
              <a:rPr lang="en-US" sz="2000" dirty="0"/>
              <a:t>Scenario 1 and Scenario 2 are completely different, and are only related by the fact that forecasting is a useful tool to conduct strategic and optimization planning. Assume relevant variables to understand the problem statement, for example, in scenario 1, overall sales forecasting would require transactional logs of all the sales, and cosmetic sales forecasting would require logs related to cosmetics. Where as in case of scenario 2, predicting future resource utilization for a single instance would require the resource utilization of that single (here) instance A, where as to predict resource utilization of a project/group, resource utilization logs of all the instances in that group (say) instance A, B, C, D, E, F will be required.</a:t>
            </a:r>
            <a:endParaRPr lang="en-IN" sz="2000" dirty="0"/>
          </a:p>
        </p:txBody>
      </p:sp>
    </p:spTree>
    <p:extLst>
      <p:ext uri="{BB962C8B-B14F-4D97-AF65-F5344CB8AC3E}">
        <p14:creationId xmlns:p14="http://schemas.microsoft.com/office/powerpoint/2010/main" val="127046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1. Link to the code base as a GitHub / GitLab Repo</a:t>
            </a:r>
            <a:endParaRPr lang="en-IN" sz="3200" b="1" dirty="0"/>
          </a:p>
        </p:txBody>
      </p:sp>
      <p:sp>
        <p:nvSpPr>
          <p:cNvPr id="3" name="Content Placeholder 2"/>
          <p:cNvSpPr>
            <a:spLocks noGrp="1"/>
          </p:cNvSpPr>
          <p:nvPr>
            <p:ph idx="1"/>
          </p:nvPr>
        </p:nvSpPr>
        <p:spPr>
          <a:xfrm>
            <a:off x="3770142" y="126609"/>
            <a:ext cx="7849772" cy="6611816"/>
          </a:xfrm>
        </p:spPr>
        <p:txBody>
          <a:bodyPr>
            <a:normAutofit/>
          </a:bodyPr>
          <a:lstStyle/>
          <a:p>
            <a:pPr marL="0" indent="0" algn="just">
              <a:buNone/>
            </a:pPr>
            <a:r>
              <a:rPr lang="en-US" sz="2000" dirty="0">
                <a:hlinkClick r:id="rId2"/>
              </a:rPr>
              <a:t>https://github.com/AshishCJha/Implementation-of-regression-techniques-on-time-series-data-to-generate-future-predictions</a:t>
            </a:r>
            <a:endParaRPr lang="en-IN" sz="2000" dirty="0"/>
          </a:p>
        </p:txBody>
      </p:sp>
    </p:spTree>
    <p:extLst>
      <p:ext uri="{BB962C8B-B14F-4D97-AF65-F5344CB8AC3E}">
        <p14:creationId xmlns:p14="http://schemas.microsoft.com/office/powerpoint/2010/main" val="1195401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2. a) </a:t>
            </a:r>
            <a:br>
              <a:rPr lang="en-US" sz="3200" b="1" dirty="0"/>
            </a:br>
            <a:r>
              <a:rPr lang="en-US" sz="3200" b="1" dirty="0"/>
              <a:t>Problem Statement</a:t>
            </a:r>
            <a:endParaRPr lang="en-IN" sz="3200" b="1" dirty="0"/>
          </a:p>
        </p:txBody>
      </p:sp>
      <p:sp>
        <p:nvSpPr>
          <p:cNvPr id="3" name="Content Placeholder 2"/>
          <p:cNvSpPr>
            <a:spLocks noGrp="1"/>
          </p:cNvSpPr>
          <p:nvPr>
            <p:ph idx="1"/>
          </p:nvPr>
        </p:nvSpPr>
        <p:spPr>
          <a:xfrm>
            <a:off x="3770142" y="126609"/>
            <a:ext cx="7849772" cy="6611816"/>
          </a:xfrm>
        </p:spPr>
        <p:txBody>
          <a:bodyPr>
            <a:normAutofit/>
          </a:bodyPr>
          <a:lstStyle/>
          <a:p>
            <a:pPr marL="0" indent="0" algn="just">
              <a:buNone/>
            </a:pPr>
            <a:r>
              <a:rPr lang="en-US" sz="2000" dirty="0"/>
              <a:t>Given scenario 1 and 2, How can we use Machine Learning constructs, to implement an intelligent system, that allow the user to see a predicted forecast of transaction. Input to the system is transactional log files. The system is expected to perform required data cleaning and transformation. Then the system is expected to perform required analysis on the processed data and generate results in terms of future predictions. The output of the system should be a predicted transactional log.</a:t>
            </a:r>
            <a:endParaRPr lang="en-IN" sz="2000" dirty="0"/>
          </a:p>
        </p:txBody>
      </p:sp>
    </p:spTree>
    <p:extLst>
      <p:ext uri="{BB962C8B-B14F-4D97-AF65-F5344CB8AC3E}">
        <p14:creationId xmlns:p14="http://schemas.microsoft.com/office/powerpoint/2010/main" val="390502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2. b) </a:t>
            </a:r>
            <a:br>
              <a:rPr lang="en-US" sz="3200" b="1" dirty="0"/>
            </a:br>
            <a:r>
              <a:rPr lang="en-US" sz="3200" b="1" dirty="0"/>
              <a:t>Brief description (your understanding about the problem and its brief explanation)</a:t>
            </a:r>
            <a:endParaRPr lang="en-IN" sz="3200" b="1" dirty="0"/>
          </a:p>
        </p:txBody>
      </p:sp>
      <p:sp>
        <p:nvSpPr>
          <p:cNvPr id="3" name="Content Placeholder 2"/>
          <p:cNvSpPr>
            <a:spLocks noGrp="1"/>
          </p:cNvSpPr>
          <p:nvPr>
            <p:ph idx="1"/>
          </p:nvPr>
        </p:nvSpPr>
        <p:spPr>
          <a:xfrm>
            <a:off x="3770142" y="126609"/>
            <a:ext cx="7849772" cy="6611816"/>
          </a:xfrm>
        </p:spPr>
        <p:txBody>
          <a:bodyPr>
            <a:normAutofit/>
          </a:bodyPr>
          <a:lstStyle/>
          <a:p>
            <a:pPr algn="just"/>
            <a:r>
              <a:rPr lang="en-US" b="1" u="sng" dirty="0"/>
              <a:t>Given Description:</a:t>
            </a:r>
            <a:endParaRPr lang="en-US" sz="2000" b="1" u="sng" dirty="0"/>
          </a:p>
          <a:p>
            <a:pPr algn="just"/>
            <a:r>
              <a:rPr lang="en-US" sz="2000" dirty="0"/>
              <a:t>This hypothetical data-set represents transactional logs of resource utilization of over 3000 instances. This data-set includes over 3000 folders, wherein each folder has a unique name, e.g. `group_4_506294bf-c2d1-4c3e-887f-ab10f04908d7` where `group_4` represent the group ID and instance `506294bf-c2d1-4c3e-887f-ab10f04908d7` belongs to that group ID. This folder has a file named as `mem.log` which contains resource utilization records. Each record is of the format, "{timestamp}:{Memory Allocated}:{Memory Used}:{CPU Allocated}:{CPU Used}:{Network bandwidth utilization}:{Storage space utilization}"</a:t>
            </a:r>
            <a:endParaRPr lang="en-IN" sz="2000" dirty="0"/>
          </a:p>
        </p:txBody>
      </p:sp>
    </p:spTree>
    <p:extLst>
      <p:ext uri="{BB962C8B-B14F-4D97-AF65-F5344CB8AC3E}">
        <p14:creationId xmlns:p14="http://schemas.microsoft.com/office/powerpoint/2010/main" val="1955657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2. c) </a:t>
            </a:r>
            <a:br>
              <a:rPr lang="en-US" sz="3200" b="1" dirty="0"/>
            </a:br>
            <a:r>
              <a:rPr lang="en-US" sz="3200" b="1" dirty="0"/>
              <a:t>Proposed Solution</a:t>
            </a:r>
            <a:endParaRPr lang="en-IN" sz="3200" b="1" dirty="0"/>
          </a:p>
        </p:txBody>
      </p:sp>
      <p:sp>
        <p:nvSpPr>
          <p:cNvPr id="3" name="Content Placeholder 2"/>
          <p:cNvSpPr>
            <a:spLocks noGrp="1"/>
          </p:cNvSpPr>
          <p:nvPr>
            <p:ph idx="1"/>
          </p:nvPr>
        </p:nvSpPr>
        <p:spPr>
          <a:xfrm>
            <a:off x="3770142" y="126609"/>
            <a:ext cx="7849772" cy="6611816"/>
          </a:xfrm>
        </p:spPr>
        <p:txBody>
          <a:bodyPr>
            <a:normAutofit/>
          </a:bodyPr>
          <a:lstStyle/>
          <a:p>
            <a:pPr algn="just"/>
            <a:r>
              <a:rPr lang="en-US" sz="2000" dirty="0"/>
              <a:t>Data Extraction from Log files</a:t>
            </a:r>
          </a:p>
          <a:p>
            <a:pPr algn="just"/>
            <a:r>
              <a:rPr lang="en-IN" sz="2000" dirty="0"/>
              <a:t>Data Pre-processing</a:t>
            </a:r>
          </a:p>
          <a:p>
            <a:pPr lvl="1" algn="just"/>
            <a:r>
              <a:rPr lang="en-IN" dirty="0"/>
              <a:t>Checking for missing value (can be treated with Data Imputation)</a:t>
            </a:r>
          </a:p>
          <a:p>
            <a:pPr lvl="1" algn="just"/>
            <a:r>
              <a:rPr lang="en-US" dirty="0"/>
              <a:t>Changing the time format in '%Y-%m-%d'</a:t>
            </a:r>
            <a:r>
              <a:rPr lang="en-IN" dirty="0"/>
              <a:t> </a:t>
            </a:r>
          </a:p>
          <a:p>
            <a:pPr algn="just"/>
            <a:r>
              <a:rPr lang="en-IN" sz="2000" dirty="0"/>
              <a:t>Exploratory  Data Analysis</a:t>
            </a:r>
          </a:p>
          <a:p>
            <a:pPr algn="just"/>
            <a:r>
              <a:rPr lang="en-IN" sz="2000" dirty="0" err="1"/>
              <a:t>Modeling</a:t>
            </a:r>
            <a:r>
              <a:rPr lang="en-IN" sz="2000" dirty="0"/>
              <a:t> (Time Series Analysis)</a:t>
            </a:r>
          </a:p>
          <a:p>
            <a:pPr algn="just"/>
            <a:endParaRPr lang="en-IN" sz="2000" dirty="0"/>
          </a:p>
          <a:p>
            <a:pPr algn="just"/>
            <a:endParaRPr lang="en-IN" sz="2000" dirty="0"/>
          </a:p>
          <a:p>
            <a:pPr algn="just"/>
            <a:endParaRPr lang="en-IN" sz="2000" dirty="0"/>
          </a:p>
        </p:txBody>
      </p:sp>
    </p:spTree>
    <p:extLst>
      <p:ext uri="{BB962C8B-B14F-4D97-AF65-F5344CB8AC3E}">
        <p14:creationId xmlns:p14="http://schemas.microsoft.com/office/powerpoint/2010/main" val="3298318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Data Extraction from Log files</a:t>
            </a:r>
            <a:endParaRPr lang="en-IN" sz="3200" b="1" dirty="0"/>
          </a:p>
        </p:txBody>
      </p:sp>
      <p:pic>
        <p:nvPicPr>
          <p:cNvPr id="4" name="Content Placeholder 3">
            <a:extLst>
              <a:ext uri="{FF2B5EF4-FFF2-40B4-BE49-F238E27FC236}">
                <a16:creationId xmlns:a16="http://schemas.microsoft.com/office/drawing/2014/main" id="{44899AE0-982B-4C99-BA7F-839CCC2E99C7}"/>
              </a:ext>
            </a:extLst>
          </p:cNvPr>
          <p:cNvPicPr>
            <a:picLocks noGrp="1" noChangeAspect="1"/>
          </p:cNvPicPr>
          <p:nvPr>
            <p:ph idx="1"/>
          </p:nvPr>
        </p:nvPicPr>
        <p:blipFill>
          <a:blip r:embed="rId2"/>
          <a:stretch>
            <a:fillRect/>
          </a:stretch>
        </p:blipFill>
        <p:spPr>
          <a:xfrm>
            <a:off x="3579442" y="604911"/>
            <a:ext cx="7999870" cy="5416061"/>
          </a:xfrm>
          <a:prstGeom prst="rect">
            <a:avLst/>
          </a:prstGeom>
        </p:spPr>
      </p:pic>
    </p:spTree>
    <p:extLst>
      <p:ext uri="{BB962C8B-B14F-4D97-AF65-F5344CB8AC3E}">
        <p14:creationId xmlns:p14="http://schemas.microsoft.com/office/powerpoint/2010/main" val="104578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Data Pre-processing</a:t>
            </a:r>
            <a:endParaRPr lang="en-IN" sz="3200" b="1" dirty="0"/>
          </a:p>
        </p:txBody>
      </p:sp>
      <p:sp>
        <p:nvSpPr>
          <p:cNvPr id="5" name="Content Placeholder 4">
            <a:extLst>
              <a:ext uri="{FF2B5EF4-FFF2-40B4-BE49-F238E27FC236}">
                <a16:creationId xmlns:a16="http://schemas.microsoft.com/office/drawing/2014/main" id="{8AE5A148-A0A7-4CF2-8468-0492A7E5F8AE}"/>
              </a:ext>
            </a:extLst>
          </p:cNvPr>
          <p:cNvSpPr>
            <a:spLocks noGrp="1"/>
          </p:cNvSpPr>
          <p:nvPr>
            <p:ph idx="1"/>
          </p:nvPr>
        </p:nvSpPr>
        <p:spPr>
          <a:xfrm>
            <a:off x="3869269" y="5474435"/>
            <a:ext cx="7511494" cy="785688"/>
          </a:xfrm>
        </p:spPr>
        <p:txBody>
          <a:bodyPr>
            <a:normAutofit/>
          </a:bodyPr>
          <a:lstStyle/>
          <a:p>
            <a:r>
              <a:rPr lang="en-US" sz="1800" b="1" dirty="0">
                <a:solidFill>
                  <a:srgbClr val="008000"/>
                </a:solidFill>
                <a:effectLst/>
                <a:latin typeface="Courier New" panose="02070309020205020404" pitchFamily="49" charset="0"/>
              </a:rPr>
              <a:t>Not found any missing values from below analysis</a:t>
            </a:r>
            <a:endParaRPr lang="en-US" sz="1800" b="1" dirty="0">
              <a:solidFill>
                <a:srgbClr val="000000"/>
              </a:solidFill>
              <a:effectLst/>
              <a:latin typeface="Courier New" panose="02070309020205020404" pitchFamily="49" charset="0"/>
            </a:endParaRPr>
          </a:p>
        </p:txBody>
      </p:sp>
      <p:pic>
        <p:nvPicPr>
          <p:cNvPr id="6" name="Picture 5">
            <a:extLst>
              <a:ext uri="{FF2B5EF4-FFF2-40B4-BE49-F238E27FC236}">
                <a16:creationId xmlns:a16="http://schemas.microsoft.com/office/drawing/2014/main" id="{2B074B81-B31F-4C74-96A1-6E60BE54BF2E}"/>
              </a:ext>
            </a:extLst>
          </p:cNvPr>
          <p:cNvPicPr>
            <a:picLocks noChangeAspect="1"/>
          </p:cNvPicPr>
          <p:nvPr/>
        </p:nvPicPr>
        <p:blipFill>
          <a:blip r:embed="rId2"/>
          <a:stretch>
            <a:fillRect/>
          </a:stretch>
        </p:blipFill>
        <p:spPr>
          <a:xfrm>
            <a:off x="3869268" y="873252"/>
            <a:ext cx="5844032" cy="4601183"/>
          </a:xfrm>
          <a:prstGeom prst="rect">
            <a:avLst/>
          </a:prstGeom>
        </p:spPr>
      </p:pic>
    </p:spTree>
    <p:extLst>
      <p:ext uri="{BB962C8B-B14F-4D97-AF65-F5344CB8AC3E}">
        <p14:creationId xmlns:p14="http://schemas.microsoft.com/office/powerpoint/2010/main" val="613008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Data Pre-processing</a:t>
            </a:r>
            <a:endParaRPr lang="en-IN" sz="3200" b="1" dirty="0"/>
          </a:p>
        </p:txBody>
      </p:sp>
      <p:sp>
        <p:nvSpPr>
          <p:cNvPr id="5" name="Content Placeholder 4">
            <a:extLst>
              <a:ext uri="{FF2B5EF4-FFF2-40B4-BE49-F238E27FC236}">
                <a16:creationId xmlns:a16="http://schemas.microsoft.com/office/drawing/2014/main" id="{8AE5A148-A0A7-4CF2-8468-0492A7E5F8AE}"/>
              </a:ext>
            </a:extLst>
          </p:cNvPr>
          <p:cNvSpPr>
            <a:spLocks noGrp="1"/>
          </p:cNvSpPr>
          <p:nvPr>
            <p:ph idx="1"/>
          </p:nvPr>
        </p:nvSpPr>
        <p:spPr>
          <a:xfrm>
            <a:off x="3869269" y="5474435"/>
            <a:ext cx="4669820" cy="785688"/>
          </a:xfrm>
        </p:spPr>
        <p:txBody>
          <a:bodyPr>
            <a:normAutofit/>
          </a:bodyPr>
          <a:lstStyle/>
          <a:p>
            <a:r>
              <a:rPr lang="en-US" sz="1800" b="1" dirty="0">
                <a:solidFill>
                  <a:srgbClr val="008000"/>
                </a:solidFill>
                <a:effectLst/>
                <a:latin typeface="Courier New" panose="02070309020205020404" pitchFamily="49" charset="0"/>
              </a:rPr>
              <a:t>Formatting the time</a:t>
            </a:r>
            <a:endParaRPr lang="en-US" sz="1800" b="1" dirty="0">
              <a:solidFill>
                <a:srgbClr val="000000"/>
              </a:solidFill>
              <a:effectLst/>
              <a:latin typeface="Courier New" panose="02070309020205020404" pitchFamily="49" charset="0"/>
            </a:endParaRPr>
          </a:p>
        </p:txBody>
      </p:sp>
      <p:pic>
        <p:nvPicPr>
          <p:cNvPr id="6" name="Picture 5">
            <a:extLst>
              <a:ext uri="{FF2B5EF4-FFF2-40B4-BE49-F238E27FC236}">
                <a16:creationId xmlns:a16="http://schemas.microsoft.com/office/drawing/2014/main" id="{2B074B81-B31F-4C74-96A1-6E60BE54BF2E}"/>
              </a:ext>
            </a:extLst>
          </p:cNvPr>
          <p:cNvPicPr>
            <a:picLocks noChangeAspect="1"/>
          </p:cNvPicPr>
          <p:nvPr/>
        </p:nvPicPr>
        <p:blipFill>
          <a:blip r:embed="rId2"/>
          <a:stretch>
            <a:fillRect/>
          </a:stretch>
        </p:blipFill>
        <p:spPr>
          <a:xfrm>
            <a:off x="3869268" y="873252"/>
            <a:ext cx="5844032" cy="4601183"/>
          </a:xfrm>
          <a:prstGeom prst="rect">
            <a:avLst/>
          </a:prstGeom>
        </p:spPr>
      </p:pic>
    </p:spTree>
    <p:extLst>
      <p:ext uri="{BB962C8B-B14F-4D97-AF65-F5344CB8AC3E}">
        <p14:creationId xmlns:p14="http://schemas.microsoft.com/office/powerpoint/2010/main" val="316670794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1314</TotalTime>
  <Words>761</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Corbel</vt:lpstr>
      <vt:lpstr>Courier New</vt:lpstr>
      <vt:lpstr>Wingdings 2</vt:lpstr>
      <vt:lpstr>Frame</vt:lpstr>
      <vt:lpstr>Data Analysis &amp; Modeling</vt:lpstr>
      <vt:lpstr>Business Understanding</vt:lpstr>
      <vt:lpstr>1. Link to the code base as a GitHub / GitLab Repo</vt:lpstr>
      <vt:lpstr>2. a)  Problem Statement</vt:lpstr>
      <vt:lpstr>2. b)  Brief description (your understanding about the problem and its brief explanation)</vt:lpstr>
      <vt:lpstr>2. c)  Proposed Solution</vt:lpstr>
      <vt:lpstr>Data Extraction from Log files</vt:lpstr>
      <vt:lpstr>Data Pre-processing</vt:lpstr>
      <vt:lpstr>Data Pre-processing</vt:lpstr>
      <vt:lpstr>PowerPoint Presentation</vt:lpstr>
      <vt:lpstr>Modeling </vt:lpstr>
      <vt:lpstr>PowerPoint Presentation</vt:lpstr>
      <vt:lpstr>PowerPoint Presentation</vt:lpstr>
      <vt:lpstr>2. f)  Future Scope</vt:lpstr>
      <vt:lpstr>3.  Document containing references, bibliography items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ASHISH CHANDRA JHA</cp:lastModifiedBy>
  <cp:revision>107</cp:revision>
  <dcterms:created xsi:type="dcterms:W3CDTF">2020-07-30T07:03:15Z</dcterms:created>
  <dcterms:modified xsi:type="dcterms:W3CDTF">2020-08-16T19:19:48Z</dcterms:modified>
</cp:coreProperties>
</file>