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7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2D027A-A996-4BB4-91BA-A8B81AD9156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425029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D027A-A996-4BB4-91BA-A8B81AD9156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100251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D027A-A996-4BB4-91BA-A8B81AD9156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E3FB3-15E6-4C34-939F-720892E5A4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9661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D027A-A996-4BB4-91BA-A8B81AD9156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2232736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D027A-A996-4BB4-91BA-A8B81AD9156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E3FB3-15E6-4C34-939F-720892E5A4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5903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D027A-A996-4BB4-91BA-A8B81AD9156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3548804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2D027A-A996-4BB4-91BA-A8B81AD9156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3519090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2D027A-A996-4BB4-91BA-A8B81AD9156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70585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2D027A-A996-4BB4-91BA-A8B81AD9156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152542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D027A-A996-4BB4-91BA-A8B81AD9156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3882676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2D027A-A996-4BB4-91BA-A8B81AD91560}"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394936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2D027A-A996-4BB4-91BA-A8B81AD91560}"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326788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2D027A-A996-4BB4-91BA-A8B81AD91560}" type="datetimeFigureOut">
              <a:rPr lang="en-US" smtClean="0"/>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6591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D027A-A996-4BB4-91BA-A8B81AD91560}" type="datetimeFigureOut">
              <a:rPr lang="en-US" smtClean="0"/>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190602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2D027A-A996-4BB4-91BA-A8B81AD91560}"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E3FB3-15E6-4C34-939F-720892E5A47A}" type="slidenum">
              <a:rPr lang="en-US" smtClean="0"/>
              <a:t>‹#›</a:t>
            </a:fld>
            <a:endParaRPr lang="en-US"/>
          </a:p>
        </p:txBody>
      </p:sp>
    </p:spTree>
    <p:extLst>
      <p:ext uri="{BB962C8B-B14F-4D97-AF65-F5344CB8AC3E}">
        <p14:creationId xmlns:p14="http://schemas.microsoft.com/office/powerpoint/2010/main" val="144773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E3FB3-15E6-4C34-939F-720892E5A47A}" type="slidenum">
              <a:rPr lang="en-US" smtClean="0"/>
              <a:t>‹#›</a:t>
            </a:fld>
            <a:endParaRPr lang="en-US"/>
          </a:p>
        </p:txBody>
      </p:sp>
      <p:sp>
        <p:nvSpPr>
          <p:cNvPr id="5" name="Date Placeholder 4"/>
          <p:cNvSpPr>
            <a:spLocks noGrp="1"/>
          </p:cNvSpPr>
          <p:nvPr>
            <p:ph type="dt" sz="half" idx="10"/>
          </p:nvPr>
        </p:nvSpPr>
        <p:spPr/>
        <p:txBody>
          <a:bodyPr/>
          <a:lstStyle/>
          <a:p>
            <a:fld id="{872D027A-A996-4BB4-91BA-A8B81AD91560}" type="datetimeFigureOut">
              <a:rPr lang="en-US" smtClean="0"/>
              <a:t>5/2/2018</a:t>
            </a:fld>
            <a:endParaRPr lang="en-US"/>
          </a:p>
        </p:txBody>
      </p:sp>
    </p:spTree>
    <p:extLst>
      <p:ext uri="{BB962C8B-B14F-4D97-AF65-F5344CB8AC3E}">
        <p14:creationId xmlns:p14="http://schemas.microsoft.com/office/powerpoint/2010/main" val="23125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2D027A-A996-4BB4-91BA-A8B81AD91560}" type="datetimeFigureOut">
              <a:rPr lang="en-US" smtClean="0"/>
              <a:t>5/2/2018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4E3FB3-15E6-4C34-939F-720892E5A47A}" type="slidenum">
              <a:rPr lang="en-US" smtClean="0"/>
              <a:t>‹#›</a:t>
            </a:fld>
            <a:endParaRPr lang="en-US"/>
          </a:p>
        </p:txBody>
      </p:sp>
    </p:spTree>
    <p:extLst>
      <p:ext uri="{BB962C8B-B14F-4D97-AF65-F5344CB8AC3E}">
        <p14:creationId xmlns:p14="http://schemas.microsoft.com/office/powerpoint/2010/main" val="39117647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208" y="1892122"/>
            <a:ext cx="9753600" cy="1323975"/>
          </a:xfrm>
          <a:prstGeom prst="rect">
            <a:avLst/>
          </a:prstGeom>
          <a:noFill/>
        </p:spPr>
        <p:txBody>
          <a:bodyPr>
            <a:spAutoFit/>
          </a:bodyPr>
          <a:lstStyle/>
          <a:p>
            <a:pPr algn="ctr">
              <a:defRPr/>
            </a:pPr>
            <a:r>
              <a:rPr lang="en-US" sz="4400" b="1" dirty="0">
                <a:solidFill>
                  <a:schemeClr val="accent3">
                    <a:lumMod val="50000"/>
                  </a:schemeClr>
                </a:solidFill>
                <a:latin typeface="Times New Roman" panose="02020603050405020304" pitchFamily="18" charset="0"/>
                <a:cs typeface="Times New Roman" panose="02020603050405020304" pitchFamily="18" charset="0"/>
              </a:rPr>
              <a:t>BHARTI INFOTECH AND SERVICES</a:t>
            </a:r>
          </a:p>
          <a:p>
            <a:pPr algn="ctr">
              <a:defRPr/>
            </a:pPr>
            <a:r>
              <a:rPr lang="en-US" sz="3600" b="1" dirty="0" err="1">
                <a:solidFill>
                  <a:schemeClr val="accent3">
                    <a:lumMod val="50000"/>
                  </a:schemeClr>
                </a:solidFill>
                <a:latin typeface="Times New Roman" panose="02020603050405020304" pitchFamily="18" charset="0"/>
                <a:cs typeface="Times New Roman" panose="02020603050405020304" pitchFamily="18" charset="0"/>
              </a:rPr>
              <a:t>Bilaspur</a:t>
            </a:r>
            <a:r>
              <a:rPr lang="en-US" sz="3600" b="1" dirty="0">
                <a:solidFill>
                  <a:schemeClr val="accent3">
                    <a:lumMod val="50000"/>
                  </a:schemeClr>
                </a:solidFill>
                <a:latin typeface="Times New Roman" panose="02020603050405020304" pitchFamily="18" charset="0"/>
                <a:cs typeface="Times New Roman" panose="02020603050405020304" pitchFamily="18" charset="0"/>
              </a:rPr>
              <a:t> , Chhattisgarh</a:t>
            </a:r>
          </a:p>
        </p:txBody>
      </p:sp>
      <p:sp>
        <p:nvSpPr>
          <p:cNvPr id="5" name="TextBox 5"/>
          <p:cNvSpPr txBox="1">
            <a:spLocks noChangeArrowheads="1"/>
          </p:cNvSpPr>
          <p:nvPr/>
        </p:nvSpPr>
        <p:spPr bwMode="auto">
          <a:xfrm>
            <a:off x="979732" y="3797121"/>
            <a:ext cx="951654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sz="4400" b="1" dirty="0">
                <a:solidFill>
                  <a:srgbClr val="C00000"/>
                </a:solidFill>
                <a:latin typeface="Times New Roman" panose="02020603050405020304" pitchFamily="18" charset="0"/>
                <a:cs typeface="Times New Roman" panose="02020603050405020304" pitchFamily="18" charset="0"/>
              </a:rPr>
              <a:t>      </a:t>
            </a:r>
            <a:r>
              <a:rPr lang="en-US" sz="4400" b="1" dirty="0" smtClean="0">
                <a:solidFill>
                  <a:srgbClr val="C00000"/>
                </a:solidFill>
                <a:latin typeface="Times New Roman" panose="02020603050405020304" pitchFamily="18" charset="0"/>
                <a:cs typeface="Times New Roman" panose="02020603050405020304" pitchFamily="18" charset="0"/>
              </a:rPr>
              <a:t>Introduction  to AC – DC motor</a:t>
            </a:r>
            <a:endParaRPr lang="en-US" sz="4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732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539114" y="354174"/>
            <a:ext cx="71181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ROTATING MAGNETIC FIELDS</a:t>
            </a:r>
          </a:p>
        </p:txBody>
      </p:sp>
      <p:sp>
        <p:nvSpPr>
          <p:cNvPr id="13" name="Text Box 10"/>
          <p:cNvSpPr txBox="1">
            <a:spLocks noChangeArrowheads="1"/>
          </p:cNvSpPr>
          <p:nvPr/>
        </p:nvSpPr>
        <p:spPr bwMode="auto">
          <a:xfrm>
            <a:off x="726360" y="1000505"/>
            <a:ext cx="960249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endParaRPr lang="en-US" sz="2400" dirty="0">
              <a:latin typeface="Times New Roman" panose="02020603050405020304" pitchFamily="18" charset="0"/>
              <a:cs typeface="Times New Roman" panose="02020603050405020304" pitchFamily="18" charset="0"/>
            </a:endParaRPr>
          </a:p>
          <a:p>
            <a:pPr algn="just">
              <a:buFontTx/>
              <a:buChar char="•"/>
            </a:pPr>
            <a:r>
              <a:rPr lang="en-US" sz="2400" dirty="0">
                <a:latin typeface="Times New Roman" panose="02020603050405020304" pitchFamily="18" charset="0"/>
                <a:cs typeface="Times New Roman" panose="02020603050405020304" pitchFamily="18" charset="0"/>
              </a:rPr>
              <a:t> The principle of rotating magnetic fields is the key to the operation of most ac motors. </a:t>
            </a:r>
          </a:p>
          <a:p>
            <a:pPr algn="just">
              <a:buFontTx/>
              <a:buChar char="•"/>
            </a:pPr>
            <a:endParaRPr lang="en-US" sz="2400" dirty="0">
              <a:latin typeface="Times New Roman" panose="02020603050405020304" pitchFamily="18" charset="0"/>
              <a:cs typeface="Times New Roman" panose="02020603050405020304" pitchFamily="18" charset="0"/>
            </a:endParaRPr>
          </a:p>
          <a:p>
            <a:pPr algn="just">
              <a:buFontTx/>
              <a:buChar char="•"/>
            </a:pPr>
            <a:r>
              <a:rPr lang="en-US" sz="2400" dirty="0">
                <a:latin typeface="Times New Roman" panose="02020603050405020304" pitchFamily="18" charset="0"/>
                <a:cs typeface="Times New Roman" panose="02020603050405020304" pitchFamily="18" charset="0"/>
              </a:rPr>
              <a:t> Both synchronous and induction types of motors rely on rotating magnetic fields in their stators to cause their rotors to turn. </a:t>
            </a:r>
          </a:p>
          <a:p>
            <a:pPr algn="just">
              <a:buFontTx/>
              <a:buChar char="•"/>
            </a:pPr>
            <a:endParaRPr lang="en-US" sz="2400" dirty="0">
              <a:latin typeface="Times New Roman" panose="02020603050405020304" pitchFamily="18" charset="0"/>
              <a:cs typeface="Times New Roman" panose="02020603050405020304" pitchFamily="18" charset="0"/>
            </a:endParaRPr>
          </a:p>
          <a:p>
            <a:pPr algn="just">
              <a:buFontTx/>
              <a:buChar char="•"/>
            </a:pPr>
            <a:r>
              <a:rPr lang="en-US" sz="2400" dirty="0">
                <a:latin typeface="Times New Roman" panose="02020603050405020304" pitchFamily="18" charset="0"/>
                <a:cs typeface="Times New Roman" panose="02020603050405020304" pitchFamily="18" charset="0"/>
              </a:rPr>
              <a:t> The idea is simple. A magnetic field in a stator can be made to rotate electrically, around and around. Another magnetic field in the rotor can be made to chase it by being attracted and repelled by the stator field.</a:t>
            </a:r>
          </a:p>
          <a:p>
            <a:pPr algn="just">
              <a:buFontTx/>
              <a:buChar char="•"/>
            </a:pPr>
            <a:endParaRPr lang="en-US" sz="2400" dirty="0">
              <a:latin typeface="Times New Roman" panose="02020603050405020304" pitchFamily="18" charset="0"/>
              <a:cs typeface="Times New Roman" panose="02020603050405020304" pitchFamily="18" charset="0"/>
            </a:endParaRPr>
          </a:p>
          <a:p>
            <a:pPr algn="just">
              <a:buFontTx/>
              <a:buChar char="•"/>
            </a:pPr>
            <a:r>
              <a:rPr lang="en-US" sz="2400" dirty="0">
                <a:latin typeface="Times New Roman" panose="02020603050405020304" pitchFamily="18" charset="0"/>
                <a:cs typeface="Times New Roman" panose="02020603050405020304" pitchFamily="18" charset="0"/>
              </a:rPr>
              <a:t>  Because the rotor is free to turn, it follows the rotating magnetic field in the stator. </a:t>
            </a:r>
          </a:p>
          <a:p>
            <a:pPr algn="just">
              <a:buFontTx/>
              <a:buChar char="•"/>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04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636261" y="334337"/>
            <a:ext cx="55666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Two-phase rotating field …</a:t>
            </a:r>
            <a:endParaRPr lang="en-US" sz="3600" dirty="0">
              <a:solidFill>
                <a:srgbClr val="C00000"/>
              </a:solidFill>
              <a:latin typeface="Times New Roman" panose="02020603050405020304" pitchFamily="18" charset="0"/>
              <a:cs typeface="Times New Roman" panose="02020603050405020304" pitchFamily="18" charset="0"/>
            </a:endParaRPr>
          </a:p>
        </p:txBody>
      </p:sp>
      <p:pic>
        <p:nvPicPr>
          <p:cNvPr id="13" name="Picture 11" descr="14177_89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501" y="980668"/>
            <a:ext cx="7160654"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713667" y="5937374"/>
            <a:ext cx="5422006"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Figure 4.3</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444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553792" y="333137"/>
            <a:ext cx="10522039"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sz="2200" dirty="0">
                <a:latin typeface="Times New Roman" panose="02020603050405020304" pitchFamily="18" charset="0"/>
                <a:cs typeface="Times New Roman" panose="02020603050405020304" pitchFamily="18" charset="0"/>
              </a:rPr>
              <a:t>The waveforms in figure 4-3 are of the two input phases, displaced 90º because of the way they were generated in a two-phase alternator. The waveforms are numbered to match their associated phase. </a:t>
            </a:r>
          </a:p>
          <a:p>
            <a:pPr algn="just">
              <a:spcBef>
                <a:spcPct val="50000"/>
              </a:spcBef>
            </a:pPr>
            <a:r>
              <a:rPr lang="en-US" sz="2200" dirty="0">
                <a:latin typeface="Times New Roman" panose="02020603050405020304" pitchFamily="18" charset="0"/>
                <a:cs typeface="Times New Roman" panose="02020603050405020304" pitchFamily="18" charset="0"/>
              </a:rPr>
              <a:t>Although not shown in this figure, the windings for the poles </a:t>
            </a:r>
            <a:r>
              <a:rPr lang="en-US" sz="2200" dirty="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-1A </a:t>
            </a:r>
            <a:r>
              <a:rPr lang="en-US" sz="2200" dirty="0">
                <a:latin typeface="Times New Roman" panose="02020603050405020304" pitchFamily="18" charset="0"/>
                <a:cs typeface="Times New Roman" panose="02020603050405020304" pitchFamily="18" charset="0"/>
              </a:rPr>
              <a:t>and 2-2A would be as shown in the previous figure. At position 1, the current flow and magnetic field in winding 1-1A is at maximum (because the phase voltage is maximum). </a:t>
            </a:r>
          </a:p>
          <a:p>
            <a:pPr algn="just">
              <a:spcBef>
                <a:spcPct val="50000"/>
              </a:spcBef>
            </a:pPr>
            <a:r>
              <a:rPr lang="en-US" sz="2200" dirty="0">
                <a:latin typeface="Times New Roman" panose="02020603050405020304" pitchFamily="18" charset="0"/>
                <a:cs typeface="Times New Roman" panose="02020603050405020304" pitchFamily="18" charset="0"/>
              </a:rPr>
              <a:t>The current flow and magnetic field in winding 2-2A is zero (because the phase voltage is zero). The resultant magnetic field is therefore in the direction of the 1-1A axis. </a:t>
            </a:r>
          </a:p>
          <a:p>
            <a:pPr algn="just">
              <a:spcBef>
                <a:spcPct val="50000"/>
              </a:spcBef>
            </a:pPr>
            <a:r>
              <a:rPr lang="en-US" sz="2200" dirty="0">
                <a:latin typeface="Times New Roman" panose="02020603050405020304" pitchFamily="18" charset="0"/>
                <a:cs typeface="Times New Roman" panose="02020603050405020304" pitchFamily="18" charset="0"/>
              </a:rPr>
              <a:t>At the 45-degree point (position 2), the resultant magnetic field lies midway between windings 1-1A and 2-2A. The coil currents and magnetic fields are equal in strength. </a:t>
            </a:r>
            <a:endParaRPr lang="en-US" sz="2200" dirty="0" smtClean="0">
              <a:latin typeface="Times New Roman" panose="02020603050405020304" pitchFamily="18" charset="0"/>
              <a:cs typeface="Times New Roman" panose="02020603050405020304" pitchFamily="18" charset="0"/>
            </a:endParaRPr>
          </a:p>
          <a:p>
            <a:pPr algn="just">
              <a:spcBef>
                <a:spcPct val="50000"/>
              </a:spcBef>
            </a:pPr>
            <a:r>
              <a:rPr lang="en-US" sz="2200" dirty="0" smtClean="0">
                <a:latin typeface="Times New Roman" panose="02020603050405020304" pitchFamily="18" charset="0"/>
                <a:cs typeface="Times New Roman" panose="02020603050405020304" pitchFamily="18" charset="0"/>
              </a:rPr>
              <a:t>At 90º (position 3), the magnetic field in winding 1-1A is zero. The magnetic field in winding 2-2A is at maximum. </a:t>
            </a:r>
          </a:p>
          <a:p>
            <a:pPr algn="just">
              <a:spcBef>
                <a:spcPct val="50000"/>
              </a:spcBef>
            </a:pPr>
            <a:r>
              <a:rPr lang="en-US" sz="2200" dirty="0" smtClean="0">
                <a:latin typeface="Times New Roman" panose="02020603050405020304" pitchFamily="18" charset="0"/>
                <a:cs typeface="Times New Roman" panose="02020603050405020304" pitchFamily="18" charset="0"/>
              </a:rPr>
              <a:t>Now the resultant magnetic field lies along the axis of the 2-2A winding as shown. The resultant magnetic field has rotated clockwise through 90º to get from position 1 to position 3. </a:t>
            </a:r>
          </a:p>
          <a:p>
            <a:pPr algn="just">
              <a:spcBef>
                <a:spcPct val="50000"/>
              </a:spcBef>
            </a:pPr>
            <a:endParaRPr lang="en-US" sz="2200" dirty="0" smtClean="0"/>
          </a:p>
        </p:txBody>
      </p:sp>
    </p:spTree>
    <p:extLst>
      <p:ext uri="{BB962C8B-B14F-4D97-AF65-F5344CB8AC3E}">
        <p14:creationId xmlns:p14="http://schemas.microsoft.com/office/powerpoint/2010/main" val="309361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6518" y="133571"/>
            <a:ext cx="10844012" cy="2800767"/>
          </a:xfrm>
          <a:prstGeom prst="rect">
            <a:avLst/>
          </a:prstGeom>
        </p:spPr>
        <p:txBody>
          <a:bodyPr wrap="square">
            <a:spAutoFit/>
          </a:bodyPr>
          <a:lstStyle/>
          <a:p>
            <a:pPr algn="just">
              <a:spcBef>
                <a:spcPct val="50000"/>
              </a:spcBef>
            </a:pPr>
            <a:r>
              <a:rPr lang="en-US" sz="2200" dirty="0" smtClean="0">
                <a:latin typeface="Times New Roman" panose="02020603050405020304" pitchFamily="18" charset="0"/>
                <a:cs typeface="Times New Roman" panose="02020603050405020304" pitchFamily="18" charset="0"/>
              </a:rPr>
              <a:t>When the two-phase voltages have completed one full cycle (position 9), the resultant magnetic field has rotated through 360º . </a:t>
            </a:r>
          </a:p>
          <a:p>
            <a:pPr algn="just">
              <a:spcBef>
                <a:spcPct val="50000"/>
              </a:spcBef>
            </a:pPr>
            <a:r>
              <a:rPr lang="en-US" sz="2200" dirty="0" smtClean="0">
                <a:latin typeface="Times New Roman" panose="02020603050405020304" pitchFamily="18" charset="0"/>
                <a:cs typeface="Times New Roman" panose="02020603050405020304" pitchFamily="18" charset="0"/>
              </a:rPr>
              <a:t>Thus, by placing two windings at right angles to each other and exciting these windings with voltages 90º out of phase, a rotating magnetic field results. </a:t>
            </a:r>
          </a:p>
          <a:p>
            <a:pPr algn="just">
              <a:spcBef>
                <a:spcPct val="50000"/>
              </a:spcBef>
            </a:pPr>
            <a:r>
              <a:rPr lang="en-US" sz="2200" dirty="0" smtClean="0">
                <a:latin typeface="Times New Roman" panose="02020603050405020304" pitchFamily="18" charset="0"/>
                <a:cs typeface="Times New Roman" panose="02020603050405020304" pitchFamily="18" charset="0"/>
              </a:rPr>
              <a:t>Two-phase motors are rarely used except in special-purpose equipment. They are discussed here to aid in understanding rotating fields. You will, however, encounter many single-phase and three-phase motors. </a:t>
            </a:r>
            <a:endParaRPr lang="en-US" sz="2200" dirty="0">
              <a:latin typeface="Times New Roman" panose="02020603050405020304" pitchFamily="18" charset="0"/>
              <a:cs typeface="Times New Roman" panose="02020603050405020304" pitchFamily="18" charset="0"/>
            </a:endParaRPr>
          </a:p>
        </p:txBody>
      </p:sp>
      <p:sp>
        <p:nvSpPr>
          <p:cNvPr id="18" name="Text Box 9"/>
          <p:cNvSpPr txBox="1">
            <a:spLocks noChangeArrowheads="1"/>
          </p:cNvSpPr>
          <p:nvPr/>
        </p:nvSpPr>
        <p:spPr bwMode="auto">
          <a:xfrm>
            <a:off x="307653" y="3035820"/>
            <a:ext cx="93971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THREE-PHASE ROTATING MAGNETIC FIELDS</a:t>
            </a:r>
          </a:p>
        </p:txBody>
      </p:sp>
      <p:sp>
        <p:nvSpPr>
          <p:cNvPr id="19" name="Text Box 10"/>
          <p:cNvSpPr txBox="1">
            <a:spLocks noChangeArrowheads="1"/>
          </p:cNvSpPr>
          <p:nvPr/>
        </p:nvSpPr>
        <p:spPr bwMode="auto">
          <a:xfrm>
            <a:off x="476518" y="3504351"/>
            <a:ext cx="1150083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three-phase induction motor also operates on the principle of a rotating magnetic field. </a:t>
            </a:r>
          </a:p>
          <a:p>
            <a:pPr algn="just"/>
            <a:r>
              <a:rPr lang="en-US" sz="2200" dirty="0">
                <a:latin typeface="Times New Roman" panose="02020603050405020304" pitchFamily="18" charset="0"/>
                <a:cs typeface="Times New Roman" panose="02020603050405020304" pitchFamily="18" charset="0"/>
              </a:rPr>
              <a:t>Following Figure </a:t>
            </a:r>
            <a:r>
              <a:rPr lang="en-US" sz="2200" dirty="0">
                <a:latin typeface="Times New Roman" panose="02020603050405020304" pitchFamily="18" charset="0"/>
                <a:cs typeface="Times New Roman" panose="02020603050405020304" pitchFamily="18" charset="0"/>
              </a:rPr>
              <a:t>4</a:t>
            </a:r>
            <a:r>
              <a:rPr lang="en-US" sz="2200" dirty="0" smtClean="0">
                <a:latin typeface="Times New Roman" panose="02020603050405020304" pitchFamily="18" charset="0"/>
                <a:cs typeface="Times New Roman" panose="02020603050405020304" pitchFamily="18" charset="0"/>
              </a:rPr>
              <a:t>-4, </a:t>
            </a:r>
            <a:r>
              <a:rPr lang="en-US" sz="2200" dirty="0">
                <a:latin typeface="Times New Roman" panose="02020603050405020304" pitchFamily="18" charset="0"/>
                <a:cs typeface="Times New Roman" panose="02020603050405020304" pitchFamily="18" charset="0"/>
              </a:rPr>
              <a:t>views A-C show the individual windings for each phase. Figure </a:t>
            </a:r>
            <a:r>
              <a:rPr lang="en-US" sz="2200" dirty="0" smtClean="0">
                <a:latin typeface="Times New Roman" panose="02020603050405020304" pitchFamily="18" charset="0"/>
                <a:cs typeface="Times New Roman" panose="02020603050405020304" pitchFamily="18" charset="0"/>
              </a:rPr>
              <a:t>4-4, </a:t>
            </a:r>
            <a:r>
              <a:rPr lang="en-US" sz="2200" dirty="0">
                <a:latin typeface="Times New Roman" panose="02020603050405020304" pitchFamily="18" charset="0"/>
                <a:cs typeface="Times New Roman" panose="02020603050405020304" pitchFamily="18" charset="0"/>
              </a:rPr>
              <a:t>view D, shows how the three phases are tied together in a Y-connected stator. The dot in each diagram indicates the common point of the Y-connection.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individual phase windings are equally spaced around the stator. This places the windings 120º apart. The three-phase input voltage to the stator of figure </a:t>
            </a:r>
            <a:r>
              <a:rPr lang="en-US" sz="2200" dirty="0">
                <a:latin typeface="Times New Roman" panose="02020603050405020304" pitchFamily="18" charset="0"/>
                <a:cs typeface="Times New Roman" panose="02020603050405020304" pitchFamily="18" charset="0"/>
              </a:rPr>
              <a:t>4</a:t>
            </a:r>
            <a:r>
              <a:rPr lang="en-US" sz="2200" dirty="0" smtClean="0">
                <a:latin typeface="Times New Roman" panose="02020603050405020304" pitchFamily="18" charset="0"/>
                <a:cs typeface="Times New Roman" panose="02020603050405020304" pitchFamily="18" charset="0"/>
              </a:rPr>
              <a:t>-4 </a:t>
            </a:r>
            <a:r>
              <a:rPr lang="en-US" sz="2200" dirty="0">
                <a:latin typeface="Times New Roman" panose="02020603050405020304" pitchFamily="18" charset="0"/>
                <a:cs typeface="Times New Roman" panose="02020603050405020304" pitchFamily="18" charset="0"/>
              </a:rPr>
              <a:t>is shown in the graph of figure </a:t>
            </a:r>
            <a:r>
              <a:rPr lang="en-US" sz="2200" dirty="0">
                <a:latin typeface="Times New Roman" panose="02020603050405020304" pitchFamily="18" charset="0"/>
                <a:cs typeface="Times New Roman" panose="02020603050405020304" pitchFamily="18" charset="0"/>
              </a:rPr>
              <a:t>4</a:t>
            </a:r>
            <a:r>
              <a:rPr lang="en-US" sz="2200" dirty="0" smtClean="0">
                <a:latin typeface="Times New Roman" panose="02020603050405020304" pitchFamily="18" charset="0"/>
                <a:cs typeface="Times New Roman" panose="02020603050405020304" pitchFamily="18" charset="0"/>
              </a:rPr>
              <a:t>-5. </a:t>
            </a: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5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0608" y="128789"/>
            <a:ext cx="10908405" cy="1446550"/>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Use the left-hand rule for determining the electromagnetic polarity of the poles at any given instant. In applying the rule to the coils in figure 4-4, consider that current flows toward the terminal numbers for positive voltages, and away from the terminal numbers for negative voltages. </a:t>
            </a:r>
            <a:endParaRPr lang="en-US" sz="2200" dirty="0">
              <a:latin typeface="Times New Roman" panose="02020603050405020304" pitchFamily="18" charset="0"/>
              <a:cs typeface="Times New Roman" panose="02020603050405020304" pitchFamily="18" charset="0"/>
            </a:endParaRPr>
          </a:p>
        </p:txBody>
      </p:sp>
      <p:pic>
        <p:nvPicPr>
          <p:cNvPr id="5" name="Picture 10" descr="14177_90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100" y="1575339"/>
            <a:ext cx="4536404" cy="394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1"/>
          <p:cNvSpPr txBox="1">
            <a:spLocks noChangeArrowheads="1"/>
          </p:cNvSpPr>
          <p:nvPr/>
        </p:nvSpPr>
        <p:spPr bwMode="auto">
          <a:xfrm>
            <a:off x="2514444" y="5932175"/>
            <a:ext cx="6140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b="1" dirty="0">
                <a:latin typeface="Times New Roman" panose="02020603050405020304" pitchFamily="18" charset="0"/>
                <a:cs typeface="Times New Roman" panose="02020603050405020304" pitchFamily="18" charset="0"/>
              </a:rPr>
              <a:t>Figure </a:t>
            </a:r>
            <a:r>
              <a:rPr lang="en-US" sz="2000" b="1" dirty="0" smtClean="0">
                <a:latin typeface="Times New Roman" panose="02020603050405020304" pitchFamily="18" charset="0"/>
                <a:cs typeface="Times New Roman" panose="02020603050405020304" pitchFamily="18" charset="0"/>
              </a:rPr>
              <a:t>4-4.—</a:t>
            </a:r>
            <a:r>
              <a:rPr lang="en-US" sz="2000" b="1" dirty="0">
                <a:latin typeface="Times New Roman" panose="02020603050405020304" pitchFamily="18" charset="0"/>
                <a:cs typeface="Times New Roman" panose="02020603050405020304" pitchFamily="18" charset="0"/>
              </a:rPr>
              <a:t>Three-phase, Y-connected stator.</a:t>
            </a:r>
          </a:p>
        </p:txBody>
      </p:sp>
    </p:spTree>
    <p:extLst>
      <p:ext uri="{BB962C8B-B14F-4D97-AF65-F5344CB8AC3E}">
        <p14:creationId xmlns:p14="http://schemas.microsoft.com/office/powerpoint/2010/main" val="328275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14177_91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476250"/>
            <a:ext cx="5329237"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1"/>
          <p:cNvSpPr txBox="1">
            <a:spLocks noChangeArrowheads="1"/>
          </p:cNvSpPr>
          <p:nvPr/>
        </p:nvSpPr>
        <p:spPr bwMode="auto">
          <a:xfrm>
            <a:off x="1481070" y="5949950"/>
            <a:ext cx="8139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b="1" dirty="0">
                <a:latin typeface="Times New Roman" panose="02020603050405020304" pitchFamily="18" charset="0"/>
                <a:cs typeface="Times New Roman" panose="02020603050405020304" pitchFamily="18" charset="0"/>
              </a:rPr>
              <a:t>Figure </a:t>
            </a:r>
            <a:r>
              <a:rPr lang="en-US" sz="2000" b="1" dirty="0" smtClean="0">
                <a:latin typeface="Times New Roman" panose="02020603050405020304" pitchFamily="18" charset="0"/>
                <a:cs typeface="Times New Roman" panose="02020603050405020304" pitchFamily="18" charset="0"/>
              </a:rPr>
              <a:t>4-5.—</a:t>
            </a:r>
            <a:r>
              <a:rPr lang="en-US" sz="2000" b="1" dirty="0">
                <a:latin typeface="Times New Roman" panose="02020603050405020304" pitchFamily="18" charset="0"/>
                <a:cs typeface="Times New Roman" panose="02020603050405020304" pitchFamily="18" charset="0"/>
              </a:rPr>
              <a:t>Three-phase rotating-field polarities and input voltages.</a:t>
            </a:r>
          </a:p>
        </p:txBody>
      </p:sp>
    </p:spTree>
    <p:extLst>
      <p:ext uri="{BB962C8B-B14F-4D97-AF65-F5344CB8AC3E}">
        <p14:creationId xmlns:p14="http://schemas.microsoft.com/office/powerpoint/2010/main" val="409300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734097" y="732514"/>
            <a:ext cx="8500055"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b="1" dirty="0">
                <a:solidFill>
                  <a:srgbClr val="C00000"/>
                </a:solidFill>
                <a:latin typeface="Times New Roman" panose="02020603050405020304" pitchFamily="18" charset="0"/>
                <a:cs typeface="Times New Roman" panose="02020603050405020304" pitchFamily="18" charset="0"/>
              </a:rPr>
              <a:t>Analysis</a:t>
            </a:r>
            <a:r>
              <a:rPr lang="en-US" sz="3600" dirty="0">
                <a:solidFill>
                  <a:srgbClr val="C00000"/>
                </a:solidFill>
                <a:latin typeface="Times New Roman" panose="02020603050405020304" pitchFamily="18" charset="0"/>
                <a:cs typeface="Times New Roman" panose="02020603050405020304" pitchFamily="18" charset="0"/>
              </a:rPr>
              <a:t>…</a:t>
            </a:r>
          </a:p>
          <a:p>
            <a:pPr eaLnBrk="1" hangingPunct="1"/>
            <a:endParaRPr lang="en-US" sz="2000" dirty="0">
              <a:latin typeface="Times New Roman" panose="02020603050405020304" pitchFamily="18" charset="0"/>
              <a:cs typeface="Times New Roman" panose="02020603050405020304" pitchFamily="18" charset="0"/>
            </a:endParaRPr>
          </a:p>
          <a:p>
            <a:pPr algn="just" eaLnBrk="1" hangingPunct="1"/>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results of this analysis are shown for voltage </a:t>
            </a:r>
            <a:r>
              <a:rPr lang="en-US" sz="2000" dirty="0" smtClean="0">
                <a:latin typeface="Times New Roman" panose="02020603050405020304" pitchFamily="18" charset="0"/>
                <a:cs typeface="Times New Roman" panose="02020603050405020304" pitchFamily="18" charset="0"/>
              </a:rPr>
              <a:t>points </a:t>
            </a:r>
            <a:r>
              <a:rPr lang="en-US" sz="2000" dirty="0">
                <a:latin typeface="Times New Roman" panose="02020603050405020304" pitchFamily="18" charset="0"/>
                <a:cs typeface="Times New Roman" panose="02020603050405020304" pitchFamily="18" charset="0"/>
              </a:rPr>
              <a:t>1 through 7 in figure 4-5. </a:t>
            </a:r>
          </a:p>
          <a:p>
            <a:pPr algn="just" eaLnBrk="1" hangingPunct="1"/>
            <a:endParaRPr lang="en-US" sz="2000" dirty="0">
              <a:latin typeface="Times New Roman" panose="02020603050405020304" pitchFamily="18" charset="0"/>
              <a:cs typeface="Times New Roman" panose="02020603050405020304" pitchFamily="18" charset="0"/>
            </a:endParaRPr>
          </a:p>
          <a:p>
            <a:pPr algn="just" eaLnBrk="1" hangingPunct="1"/>
            <a:r>
              <a:rPr lang="en-US" sz="2000" dirty="0">
                <a:latin typeface="Times New Roman" panose="02020603050405020304" pitchFamily="18" charset="0"/>
                <a:cs typeface="Times New Roman" panose="02020603050405020304" pitchFamily="18" charset="0"/>
              </a:rPr>
              <a:t>At point 1, the magnetic field in coils 1-1A is </a:t>
            </a:r>
            <a:r>
              <a:rPr lang="en-US" sz="2000" dirty="0" smtClean="0">
                <a:latin typeface="Times New Roman" panose="02020603050405020304" pitchFamily="18" charset="0"/>
                <a:cs typeface="Times New Roman" panose="02020603050405020304" pitchFamily="18" charset="0"/>
              </a:rPr>
              <a:t>maximum with </a:t>
            </a:r>
            <a:r>
              <a:rPr lang="en-US" sz="2000" dirty="0">
                <a:latin typeface="Times New Roman" panose="02020603050405020304" pitchFamily="18" charset="0"/>
                <a:cs typeface="Times New Roman" panose="02020603050405020304" pitchFamily="18" charset="0"/>
              </a:rPr>
              <a:t>polarities as shown</a:t>
            </a:r>
            <a:r>
              <a:rPr lang="en-US" sz="2000" dirty="0" smtClean="0">
                <a:latin typeface="Times New Roman" panose="02020603050405020304" pitchFamily="18" charset="0"/>
                <a:cs typeface="Times New Roman" panose="02020603050405020304" pitchFamily="18" charset="0"/>
              </a:rPr>
              <a:t>.</a:t>
            </a:r>
          </a:p>
          <a:p>
            <a:pPr algn="just" eaLnBrk="1" hangingPunct="1"/>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the same time, negative </a:t>
            </a:r>
            <a:r>
              <a:rPr lang="en-US" sz="2000" dirty="0" smtClean="0">
                <a:latin typeface="Times New Roman" panose="02020603050405020304" pitchFamily="18" charset="0"/>
                <a:cs typeface="Times New Roman" panose="02020603050405020304" pitchFamily="18" charset="0"/>
              </a:rPr>
              <a:t>voltages </a:t>
            </a:r>
            <a:r>
              <a:rPr lang="en-US" sz="2000" dirty="0">
                <a:latin typeface="Times New Roman" panose="02020603050405020304" pitchFamily="18" charset="0"/>
                <a:cs typeface="Times New Roman" panose="02020603050405020304" pitchFamily="18" charset="0"/>
              </a:rPr>
              <a:t>are being felt in the 2-2A and 3-3A windings. </a:t>
            </a:r>
          </a:p>
          <a:p>
            <a:pPr algn="just" eaLnBrk="1" hangingPunct="1"/>
            <a:r>
              <a:rPr lang="en-US" sz="2000" dirty="0">
                <a:latin typeface="Times New Roman" panose="02020603050405020304" pitchFamily="18" charset="0"/>
                <a:cs typeface="Times New Roman" panose="02020603050405020304" pitchFamily="18" charset="0"/>
              </a:rPr>
              <a:t>These create weaker magnetic fields, which tend to </a:t>
            </a:r>
            <a:r>
              <a:rPr lang="en-US" sz="2000" dirty="0" smtClean="0">
                <a:latin typeface="Times New Roman" panose="02020603050405020304" pitchFamily="18" charset="0"/>
                <a:cs typeface="Times New Roman" panose="02020603050405020304" pitchFamily="18" charset="0"/>
              </a:rPr>
              <a:t>aid </a:t>
            </a:r>
            <a:r>
              <a:rPr lang="en-US" sz="2000" dirty="0">
                <a:latin typeface="Times New Roman" panose="02020603050405020304" pitchFamily="18" charset="0"/>
                <a:cs typeface="Times New Roman" panose="02020603050405020304" pitchFamily="18" charset="0"/>
              </a:rPr>
              <a:t>the 1-1A field. </a:t>
            </a:r>
            <a:r>
              <a:rPr lang="en-US" sz="2000" dirty="0" smtClean="0">
                <a:latin typeface="Times New Roman" panose="02020603050405020304" pitchFamily="18" charset="0"/>
                <a:cs typeface="Times New Roman" panose="02020603050405020304" pitchFamily="18" charset="0"/>
              </a:rPr>
              <a:t>At </a:t>
            </a:r>
            <a:r>
              <a:rPr lang="en-US" sz="2000" dirty="0">
                <a:latin typeface="Times New Roman" panose="02020603050405020304" pitchFamily="18" charset="0"/>
                <a:cs typeface="Times New Roman" panose="02020603050405020304" pitchFamily="18" charset="0"/>
              </a:rPr>
              <a:t>point 2</a:t>
            </a:r>
            <a:r>
              <a:rPr lang="en-US" sz="2000" dirty="0" smtClean="0">
                <a:latin typeface="Times New Roman" panose="02020603050405020304" pitchFamily="18" charset="0"/>
                <a:cs typeface="Times New Roman" panose="02020603050405020304" pitchFamily="18" charset="0"/>
              </a:rPr>
              <a:t>,</a:t>
            </a:r>
          </a:p>
          <a:p>
            <a:pPr algn="just" eaLnBrk="1" hangingPunct="1"/>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maximum negative voltage </a:t>
            </a:r>
            <a:r>
              <a:rPr lang="en-US" sz="2000" dirty="0" smtClean="0">
                <a:latin typeface="Times New Roman" panose="02020603050405020304" pitchFamily="18" charset="0"/>
                <a:cs typeface="Times New Roman" panose="02020603050405020304" pitchFamily="18" charset="0"/>
              </a:rPr>
              <a:t>is being </a:t>
            </a:r>
            <a:r>
              <a:rPr lang="en-US" sz="2000" dirty="0">
                <a:latin typeface="Times New Roman" panose="02020603050405020304" pitchFamily="18" charset="0"/>
                <a:cs typeface="Times New Roman" panose="02020603050405020304" pitchFamily="18" charset="0"/>
              </a:rPr>
              <a:t>felt in the 3-3A windings. This creates </a:t>
            </a:r>
          </a:p>
          <a:p>
            <a:r>
              <a:rPr lang="en-US" sz="2000" dirty="0">
                <a:latin typeface="Times New Roman" panose="02020603050405020304" pitchFamily="18" charset="0"/>
                <a:cs typeface="Times New Roman" panose="02020603050405020304" pitchFamily="18" charset="0"/>
              </a:rPr>
              <a:t>a strong magnetic field which, in turn, is </a:t>
            </a:r>
            <a:r>
              <a:rPr lang="en-US" sz="2000" dirty="0" smtClean="0">
                <a:latin typeface="Times New Roman" panose="02020603050405020304" pitchFamily="18" charset="0"/>
                <a:cs typeface="Times New Roman" panose="02020603050405020304" pitchFamily="18" charset="0"/>
              </a:rPr>
              <a:t>aided </a:t>
            </a:r>
            <a:r>
              <a:rPr lang="en-US" sz="2000" dirty="0">
                <a:latin typeface="Times New Roman" panose="02020603050405020304" pitchFamily="18" charset="0"/>
                <a:cs typeface="Times New Roman" panose="02020603050405020304" pitchFamily="18" charset="0"/>
              </a:rPr>
              <a:t>by the weaker fields in 1-1A and 2-2A.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each point on the voltage graph is </a:t>
            </a:r>
            <a:r>
              <a:rPr lang="en-US" sz="2000" dirty="0" smtClean="0">
                <a:latin typeface="Times New Roman" panose="02020603050405020304" pitchFamily="18" charset="0"/>
                <a:cs typeface="Times New Roman" panose="02020603050405020304" pitchFamily="18" charset="0"/>
              </a:rPr>
              <a:t>analyzed</a:t>
            </a:r>
            <a:r>
              <a:rPr lang="en-US" sz="2000" dirty="0">
                <a:latin typeface="Times New Roman" panose="02020603050405020304" pitchFamily="18" charset="0"/>
                <a:cs typeface="Times New Roman" panose="02020603050405020304" pitchFamily="18" charset="0"/>
              </a:rPr>
              <a:t>, it can be seen that the resultant </a:t>
            </a:r>
          </a:p>
          <a:p>
            <a:r>
              <a:rPr lang="en-US" sz="2000" dirty="0">
                <a:latin typeface="Times New Roman" panose="02020603050405020304" pitchFamily="18" charset="0"/>
                <a:cs typeface="Times New Roman" panose="02020603050405020304" pitchFamily="18" charset="0"/>
              </a:rPr>
              <a:t>magnetic field is rotating in a clockwise </a:t>
            </a:r>
            <a:r>
              <a:rPr lang="en-US" sz="2000" dirty="0" smtClean="0">
                <a:latin typeface="Times New Roman" panose="02020603050405020304" pitchFamily="18" charset="0"/>
                <a:cs typeface="Times New Roman" panose="02020603050405020304" pitchFamily="18" charset="0"/>
              </a:rPr>
              <a:t>direction</a:t>
            </a:r>
            <a:r>
              <a:rPr lang="en-US" sz="2000" dirty="0">
                <a:latin typeface="Times New Roman" panose="02020603050405020304" pitchFamily="18" charset="0"/>
                <a:cs typeface="Times New Roman" panose="02020603050405020304" pitchFamily="18" charset="0"/>
              </a:rPr>
              <a:t>. When the three-phase voltage </a:t>
            </a:r>
          </a:p>
          <a:p>
            <a:r>
              <a:rPr lang="en-US" sz="2000" dirty="0">
                <a:latin typeface="Times New Roman" panose="02020603050405020304" pitchFamily="18" charset="0"/>
                <a:cs typeface="Times New Roman" panose="02020603050405020304" pitchFamily="18" charset="0"/>
              </a:rPr>
              <a:t>completes one full cycle (point 7), the </a:t>
            </a:r>
            <a:r>
              <a:rPr lang="en-US" sz="2000" dirty="0" smtClean="0">
                <a:latin typeface="Times New Roman" panose="02020603050405020304" pitchFamily="18" charset="0"/>
                <a:cs typeface="Times New Roman" panose="02020603050405020304" pitchFamily="18" charset="0"/>
              </a:rPr>
              <a:t>magnetic </a:t>
            </a:r>
            <a:r>
              <a:rPr lang="en-US" sz="2000" dirty="0">
                <a:latin typeface="Times New Roman" panose="02020603050405020304" pitchFamily="18" charset="0"/>
                <a:cs typeface="Times New Roman" panose="02020603050405020304" pitchFamily="18" charset="0"/>
              </a:rPr>
              <a:t>field has rotated through 360º . </a:t>
            </a:r>
          </a:p>
          <a:p>
            <a:endParaRPr lang="en-US" sz="2000" i="1" dirty="0">
              <a:latin typeface="Times New Roman" panose="02020603050405020304" pitchFamily="18" charset="0"/>
              <a:cs typeface="Times New Roman" panose="02020603050405020304" pitchFamily="18" charset="0"/>
            </a:endParaRPr>
          </a:p>
          <a:p>
            <a:pPr algn="just" eaLnBrk="1" hangingPunct="1"/>
            <a:endParaRPr lang="en-US" sz="2000" dirty="0">
              <a:latin typeface="Times New Roman" panose="02020603050405020304" pitchFamily="18" charset="0"/>
              <a:cs typeface="Times New Roman" panose="02020603050405020304" pitchFamily="18" charset="0"/>
            </a:endParaRPr>
          </a:p>
        </p:txBody>
      </p:sp>
      <p:pic>
        <p:nvPicPr>
          <p:cNvPr id="1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4152" y="940158"/>
            <a:ext cx="283845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662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662777" y="1117623"/>
            <a:ext cx="112760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sz="2400" dirty="0">
                <a:latin typeface="Times New Roman" panose="02020603050405020304" pitchFamily="18" charset="0"/>
                <a:cs typeface="Times New Roman" panose="02020603050405020304" pitchFamily="18" charset="0"/>
              </a:rPr>
              <a:t>For purposes of explaining rotor movement, let's assume that we can place a bar magnet in the center of the stator diagrams of figure 4-5. We'll mount this magnet so that it is free to rotate in this area.</a:t>
            </a:r>
          </a:p>
          <a:p>
            <a:pPr algn="just" eaLnBrk="1" hangingPunct="1"/>
            <a:endParaRPr lang="en-US" sz="2400" dirty="0">
              <a:latin typeface="Times New Roman" panose="02020603050405020304" pitchFamily="18" charset="0"/>
              <a:cs typeface="Times New Roman" panose="02020603050405020304" pitchFamily="18" charset="0"/>
            </a:endParaRPr>
          </a:p>
          <a:p>
            <a:pPr algn="just" eaLnBrk="1" hangingPunct="1"/>
            <a:r>
              <a:rPr lang="en-US" sz="2400" dirty="0">
                <a:latin typeface="Times New Roman" panose="02020603050405020304" pitchFamily="18" charset="0"/>
                <a:cs typeface="Times New Roman" panose="02020603050405020304" pitchFamily="18" charset="0"/>
              </a:rPr>
              <a:t> Let's also assume that the bar magnet is </a:t>
            </a:r>
          </a:p>
          <a:p>
            <a:pPr algn="just" eaLnBrk="1" hangingPunct="1"/>
            <a:r>
              <a:rPr lang="en-US" sz="2400" dirty="0">
                <a:latin typeface="Times New Roman" panose="02020603050405020304" pitchFamily="18" charset="0"/>
                <a:cs typeface="Times New Roman" panose="02020603050405020304" pitchFamily="18" charset="0"/>
              </a:rPr>
              <a:t>aligned so that at point 1 its south pole is </a:t>
            </a:r>
          </a:p>
          <a:p>
            <a:pPr algn="just" eaLnBrk="1" hangingPunct="1"/>
            <a:r>
              <a:rPr lang="en-US" sz="2400" dirty="0">
                <a:latin typeface="Times New Roman" panose="02020603050405020304" pitchFamily="18" charset="0"/>
                <a:cs typeface="Times New Roman" panose="02020603050405020304" pitchFamily="18" charset="0"/>
              </a:rPr>
              <a:t>opposite the large N of the stator field. You </a:t>
            </a:r>
          </a:p>
          <a:p>
            <a:pPr algn="just" eaLnBrk="1" hangingPunct="1"/>
            <a:r>
              <a:rPr lang="en-US" sz="2400" dirty="0">
                <a:latin typeface="Times New Roman" panose="02020603050405020304" pitchFamily="18" charset="0"/>
                <a:cs typeface="Times New Roman" panose="02020603050405020304" pitchFamily="18" charset="0"/>
              </a:rPr>
              <a:t>can see that this alignment is natural. Unlike</a:t>
            </a:r>
          </a:p>
          <a:p>
            <a:pPr algn="just" eaLnBrk="1" hangingPunct="1"/>
            <a:r>
              <a:rPr lang="en-US" sz="2400" dirty="0">
                <a:latin typeface="Times New Roman" panose="02020603050405020304" pitchFamily="18" charset="0"/>
                <a:cs typeface="Times New Roman" panose="02020603050405020304" pitchFamily="18" charset="0"/>
              </a:rPr>
              <a:t>poles attract, and the two fields are aligned </a:t>
            </a:r>
          </a:p>
          <a:p>
            <a:pPr algn="just" eaLnBrk="1" hangingPunct="1"/>
            <a:r>
              <a:rPr lang="en-US" sz="2400" dirty="0">
                <a:latin typeface="Times New Roman" panose="02020603050405020304" pitchFamily="18" charset="0"/>
                <a:cs typeface="Times New Roman" panose="02020603050405020304" pitchFamily="18" charset="0"/>
              </a:rPr>
              <a:t>so that they are attracting. Now, go from </a:t>
            </a:r>
          </a:p>
          <a:p>
            <a:pPr algn="just" eaLnBrk="1" hangingPunct="1"/>
            <a:r>
              <a:rPr lang="en-US" sz="2400" dirty="0">
                <a:latin typeface="Times New Roman" panose="02020603050405020304" pitchFamily="18" charset="0"/>
                <a:cs typeface="Times New Roman" panose="02020603050405020304" pitchFamily="18" charset="0"/>
              </a:rPr>
              <a:t>point 1 through point 7. </a:t>
            </a:r>
          </a:p>
          <a:p>
            <a:pPr algn="just" eaLnBrk="1" hangingPunct="1"/>
            <a:endParaRPr lang="en-US" sz="2400" dirty="0">
              <a:latin typeface="Times New Roman" panose="02020603050405020304" pitchFamily="18" charset="0"/>
              <a:cs typeface="Times New Roman" panose="02020603050405020304" pitchFamily="18" charset="0"/>
            </a:endParaRPr>
          </a:p>
          <a:p>
            <a:pPr algn="just" eaLnBrk="1" hangingPunct="1"/>
            <a:r>
              <a:rPr lang="en-US" sz="2400" dirty="0">
                <a:latin typeface="Times New Roman" panose="02020603050405020304" pitchFamily="18" charset="0"/>
                <a:cs typeface="Times New Roman" panose="02020603050405020304" pitchFamily="18" charset="0"/>
              </a:rPr>
              <a:t>As before, the stator field rotates clockwise. The bar magnet, free to move, will follow the stator field, because the attraction between the two fields continues to exist. </a:t>
            </a:r>
          </a:p>
        </p:txBody>
      </p:sp>
      <p:sp>
        <p:nvSpPr>
          <p:cNvPr id="13" name="Text Box 10"/>
          <p:cNvSpPr txBox="1">
            <a:spLocks noChangeArrowheads="1"/>
          </p:cNvSpPr>
          <p:nvPr/>
        </p:nvSpPr>
        <p:spPr bwMode="auto">
          <a:xfrm>
            <a:off x="521027" y="229552"/>
            <a:ext cx="95513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b="1" dirty="0">
                <a:solidFill>
                  <a:srgbClr val="C00000"/>
                </a:solidFill>
                <a:latin typeface="Times New Roman" panose="02020603050405020304" pitchFamily="18" charset="0"/>
                <a:cs typeface="Times New Roman" panose="02020603050405020304" pitchFamily="18" charset="0"/>
              </a:rPr>
              <a:t>ROTOR BEHAVIOR IN A ROTATING FIELD</a:t>
            </a:r>
            <a:endParaRPr lang="en-US" sz="3600" dirty="0">
              <a:solidFill>
                <a:srgbClr val="C00000"/>
              </a:solidFill>
              <a:latin typeface="Times New Roman" panose="02020603050405020304" pitchFamily="18" charset="0"/>
              <a:cs typeface="Times New Roman" panose="02020603050405020304" pitchFamily="18" charset="0"/>
            </a:endParaRPr>
          </a:p>
        </p:txBody>
      </p:sp>
      <p:pic>
        <p:nvPicPr>
          <p:cNvPr id="1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2016" y="2304782"/>
            <a:ext cx="2382837"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113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p:cNvSpPr txBox="1">
            <a:spLocks noChangeArrowheads="1"/>
          </p:cNvSpPr>
          <p:nvPr/>
        </p:nvSpPr>
        <p:spPr bwMode="auto">
          <a:xfrm>
            <a:off x="772733" y="1516864"/>
            <a:ext cx="8371268" cy="4444294"/>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01638" indent="-401638" defTabSz="227013">
              <a:defRPr sz="2400">
                <a:solidFill>
                  <a:schemeClr val="tx1"/>
                </a:solidFill>
                <a:latin typeface="Times New Roman" panose="02020603050405020304" pitchFamily="18" charset="0"/>
              </a:defRPr>
            </a:lvl1pPr>
            <a:lvl2pPr marL="681038" indent="-165100" defTabSz="227013">
              <a:defRPr sz="2400">
                <a:solidFill>
                  <a:schemeClr val="tx1"/>
                </a:solidFill>
                <a:latin typeface="Times New Roman" panose="02020603050405020304" pitchFamily="18" charset="0"/>
              </a:defRPr>
            </a:lvl2pPr>
            <a:lvl3pPr defTabSz="227013">
              <a:defRPr sz="2400">
                <a:solidFill>
                  <a:schemeClr val="tx1"/>
                </a:solidFill>
                <a:latin typeface="Times New Roman" panose="02020603050405020304" pitchFamily="18" charset="0"/>
              </a:defRPr>
            </a:lvl3pPr>
            <a:lvl4pPr defTabSz="227013">
              <a:defRPr sz="2400">
                <a:solidFill>
                  <a:schemeClr val="tx1"/>
                </a:solidFill>
                <a:latin typeface="Times New Roman" panose="02020603050405020304" pitchFamily="18" charset="0"/>
              </a:defRPr>
            </a:lvl4pPr>
            <a:lvl5pPr defTabSz="227013">
              <a:defRPr sz="2400">
                <a:solidFill>
                  <a:schemeClr val="tx1"/>
                </a:solidFill>
                <a:latin typeface="Times New Roman" panose="02020603050405020304" pitchFamily="18" charset="0"/>
              </a:defRPr>
            </a:lvl5pPr>
            <a:lvl6pPr defTabSz="227013" fontAlgn="base">
              <a:spcBef>
                <a:spcPct val="0"/>
              </a:spcBef>
              <a:spcAft>
                <a:spcPct val="0"/>
              </a:spcAft>
              <a:defRPr sz="2400">
                <a:solidFill>
                  <a:schemeClr val="tx1"/>
                </a:solidFill>
                <a:latin typeface="Times New Roman" panose="02020603050405020304" pitchFamily="18" charset="0"/>
              </a:defRPr>
            </a:lvl6pPr>
            <a:lvl7pPr defTabSz="227013" fontAlgn="base">
              <a:spcBef>
                <a:spcPct val="0"/>
              </a:spcBef>
              <a:spcAft>
                <a:spcPct val="0"/>
              </a:spcAft>
              <a:defRPr sz="2400">
                <a:solidFill>
                  <a:schemeClr val="tx1"/>
                </a:solidFill>
                <a:latin typeface="Times New Roman" panose="02020603050405020304" pitchFamily="18" charset="0"/>
              </a:defRPr>
            </a:lvl7pPr>
            <a:lvl8pPr defTabSz="227013" fontAlgn="base">
              <a:spcBef>
                <a:spcPct val="0"/>
              </a:spcBef>
              <a:spcAft>
                <a:spcPct val="0"/>
              </a:spcAft>
              <a:defRPr sz="2400">
                <a:solidFill>
                  <a:schemeClr val="tx1"/>
                </a:solidFill>
                <a:latin typeface="Times New Roman" panose="02020603050405020304" pitchFamily="18" charset="0"/>
              </a:defRPr>
            </a:lvl8pPr>
            <a:lvl9pPr defTabSz="227013"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FontTx/>
              <a:buChar char="•"/>
            </a:pPr>
            <a:r>
              <a:rPr lang="en-US" sz="2800" dirty="0">
                <a:cs typeface="Times New Roman" panose="02020603050405020304" pitchFamily="18" charset="0"/>
              </a:rPr>
              <a:t>Electromechanical device that converts electrical energy to mechanical energy</a:t>
            </a:r>
          </a:p>
          <a:p>
            <a:pPr algn="just">
              <a:spcBef>
                <a:spcPct val="50000"/>
              </a:spcBef>
              <a:buFontTx/>
              <a:buChar char="•"/>
            </a:pPr>
            <a:r>
              <a:rPr lang="en-US" sz="2800" dirty="0">
                <a:cs typeface="Times New Roman" panose="02020603050405020304" pitchFamily="18" charset="0"/>
              </a:rPr>
              <a:t>Mechanical energy used to e.g.</a:t>
            </a:r>
          </a:p>
          <a:p>
            <a:pPr lvl="1" algn="just">
              <a:spcBef>
                <a:spcPct val="20000"/>
              </a:spcBef>
              <a:buFontTx/>
              <a:buChar char="•"/>
            </a:pPr>
            <a:r>
              <a:rPr lang="en-US" sz="2800" dirty="0">
                <a:cs typeface="Times New Roman" panose="02020603050405020304" pitchFamily="18" charset="0"/>
              </a:rPr>
              <a:t>Rotate pump impeller, fan, blower</a:t>
            </a:r>
          </a:p>
          <a:p>
            <a:pPr lvl="1" algn="just">
              <a:spcBef>
                <a:spcPct val="20000"/>
              </a:spcBef>
              <a:buFontTx/>
              <a:buChar char="•"/>
            </a:pPr>
            <a:r>
              <a:rPr lang="en-US" sz="2800" dirty="0">
                <a:cs typeface="Times New Roman" panose="02020603050405020304" pitchFamily="18" charset="0"/>
              </a:rPr>
              <a:t>Drive compressors</a:t>
            </a:r>
          </a:p>
          <a:p>
            <a:pPr lvl="1" algn="just">
              <a:spcBef>
                <a:spcPct val="20000"/>
              </a:spcBef>
              <a:buFontTx/>
              <a:buChar char="•"/>
            </a:pPr>
            <a:r>
              <a:rPr lang="en-US" sz="2800" dirty="0">
                <a:cs typeface="Times New Roman" panose="02020603050405020304" pitchFamily="18" charset="0"/>
              </a:rPr>
              <a:t>Lift materials</a:t>
            </a:r>
          </a:p>
          <a:p>
            <a:pPr algn="just">
              <a:spcBef>
                <a:spcPct val="50000"/>
              </a:spcBef>
              <a:buFontTx/>
              <a:buChar char="•"/>
            </a:pPr>
            <a:r>
              <a:rPr lang="en-US" sz="2800" dirty="0">
                <a:cs typeface="Times New Roman" panose="02020603050405020304" pitchFamily="18" charset="0"/>
              </a:rPr>
              <a:t>Motors in industry: 70% of </a:t>
            </a:r>
          </a:p>
          <a:p>
            <a:pPr algn="just">
              <a:spcBef>
                <a:spcPct val="50000"/>
              </a:spcBef>
            </a:pPr>
            <a:r>
              <a:rPr lang="en-US" sz="2800" dirty="0">
                <a:cs typeface="Times New Roman" panose="02020603050405020304" pitchFamily="18" charset="0"/>
              </a:rPr>
              <a:t>     electrical load</a:t>
            </a:r>
          </a:p>
        </p:txBody>
      </p:sp>
      <p:sp>
        <p:nvSpPr>
          <p:cNvPr id="5" name="Text Box 11"/>
          <p:cNvSpPr txBox="1">
            <a:spLocks noChangeArrowheads="1"/>
          </p:cNvSpPr>
          <p:nvPr/>
        </p:nvSpPr>
        <p:spPr bwMode="auto">
          <a:xfrm>
            <a:off x="1389063" y="346036"/>
            <a:ext cx="7061200" cy="6463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1638" indent="-401638" defTabSz="227013">
              <a:defRPr sz="2400">
                <a:solidFill>
                  <a:schemeClr val="tx1"/>
                </a:solidFill>
                <a:latin typeface="Times New Roman" panose="02020603050405020304" pitchFamily="18" charset="0"/>
              </a:defRPr>
            </a:lvl1pPr>
            <a:lvl2pPr marL="515938" defTabSz="227013">
              <a:defRPr sz="2400">
                <a:solidFill>
                  <a:schemeClr val="tx1"/>
                </a:solidFill>
                <a:latin typeface="Times New Roman" panose="02020603050405020304" pitchFamily="18" charset="0"/>
              </a:defRPr>
            </a:lvl2pPr>
            <a:lvl3pPr defTabSz="227013">
              <a:defRPr sz="2400">
                <a:solidFill>
                  <a:schemeClr val="tx1"/>
                </a:solidFill>
                <a:latin typeface="Times New Roman" panose="02020603050405020304" pitchFamily="18" charset="0"/>
              </a:defRPr>
            </a:lvl3pPr>
            <a:lvl4pPr defTabSz="227013">
              <a:defRPr sz="2400">
                <a:solidFill>
                  <a:schemeClr val="tx1"/>
                </a:solidFill>
                <a:latin typeface="Times New Roman" panose="02020603050405020304" pitchFamily="18" charset="0"/>
              </a:defRPr>
            </a:lvl4pPr>
            <a:lvl5pPr defTabSz="227013">
              <a:defRPr sz="2400">
                <a:solidFill>
                  <a:schemeClr val="tx1"/>
                </a:solidFill>
                <a:latin typeface="Times New Roman" panose="02020603050405020304" pitchFamily="18" charset="0"/>
              </a:defRPr>
            </a:lvl5pPr>
            <a:lvl6pPr defTabSz="227013" fontAlgn="base">
              <a:spcBef>
                <a:spcPct val="0"/>
              </a:spcBef>
              <a:spcAft>
                <a:spcPct val="0"/>
              </a:spcAft>
              <a:defRPr sz="2400">
                <a:solidFill>
                  <a:schemeClr val="tx1"/>
                </a:solidFill>
                <a:latin typeface="Times New Roman" panose="02020603050405020304" pitchFamily="18" charset="0"/>
              </a:defRPr>
            </a:lvl6pPr>
            <a:lvl7pPr defTabSz="227013" fontAlgn="base">
              <a:spcBef>
                <a:spcPct val="0"/>
              </a:spcBef>
              <a:spcAft>
                <a:spcPct val="0"/>
              </a:spcAft>
              <a:defRPr sz="2400">
                <a:solidFill>
                  <a:schemeClr val="tx1"/>
                </a:solidFill>
                <a:latin typeface="Times New Roman" panose="02020603050405020304" pitchFamily="18" charset="0"/>
              </a:defRPr>
            </a:lvl7pPr>
            <a:lvl8pPr defTabSz="227013" fontAlgn="base">
              <a:spcBef>
                <a:spcPct val="0"/>
              </a:spcBef>
              <a:spcAft>
                <a:spcPct val="0"/>
              </a:spcAft>
              <a:defRPr sz="2400">
                <a:solidFill>
                  <a:schemeClr val="tx1"/>
                </a:solidFill>
                <a:latin typeface="Times New Roman" panose="02020603050405020304" pitchFamily="18" charset="0"/>
              </a:defRPr>
            </a:lvl8pPr>
            <a:lvl9pPr defTabSz="2270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3600" b="1" dirty="0">
                <a:solidFill>
                  <a:srgbClr val="C00000"/>
                </a:solidFill>
                <a:cs typeface="Times New Roman" panose="02020603050405020304" pitchFamily="18" charset="0"/>
              </a:rPr>
              <a:t>What is an Electric Motor?</a:t>
            </a:r>
            <a:endParaRPr lang="en-US" sz="3600" b="1" dirty="0">
              <a:solidFill>
                <a:srgbClr val="C00000"/>
              </a:solidFill>
              <a:effectLst>
                <a:outerShdw blurRad="38100" dist="38100" dir="2700000" algn="tl">
                  <a:srgbClr val="C0C0C0"/>
                </a:outerShdw>
              </a:effectLst>
              <a:cs typeface="Times New Roman" panose="02020603050405020304" pitchFamily="18" charset="0"/>
            </a:endParaRPr>
          </a:p>
        </p:txBody>
      </p:sp>
      <p:graphicFrame>
        <p:nvGraphicFramePr>
          <p:cNvPr id="6" name="Object 22"/>
          <p:cNvGraphicFramePr>
            <a:graphicFrameLocks noChangeAspect="1"/>
          </p:cNvGraphicFramePr>
          <p:nvPr>
            <p:extLst>
              <p:ext uri="{D42A27DB-BD31-4B8C-83A1-F6EECF244321}">
                <p14:modId xmlns:p14="http://schemas.microsoft.com/office/powerpoint/2010/main" val="3733242868"/>
              </p:ext>
            </p:extLst>
          </p:nvPr>
        </p:nvGraphicFramePr>
        <p:xfrm>
          <a:off x="9402271" y="2897746"/>
          <a:ext cx="1660681" cy="2830725"/>
        </p:xfrm>
        <a:graphic>
          <a:graphicData uri="http://schemas.openxmlformats.org/presentationml/2006/ole">
            <mc:AlternateContent xmlns:mc="http://schemas.openxmlformats.org/markup-compatibility/2006">
              <mc:Choice xmlns:v="urn:schemas-microsoft-com:vml" Requires="v">
                <p:oleObj spid="_x0000_s1225" name="Clip" r:id="rId3" imgW="1857600" imgH="3995640" progId="MS_ClipArt_Gallery.2">
                  <p:embed/>
                </p:oleObj>
              </mc:Choice>
              <mc:Fallback>
                <p:oleObj name="Clip" r:id="rId3" imgW="1857600" imgH="3995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2271" y="2897746"/>
                        <a:ext cx="1660681" cy="28307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5693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1"/>
          <p:cNvSpPr txBox="1">
            <a:spLocks noChangeArrowheads="1"/>
          </p:cNvSpPr>
          <p:nvPr/>
        </p:nvSpPr>
        <p:spPr bwMode="auto">
          <a:xfrm>
            <a:off x="880688" y="566855"/>
            <a:ext cx="7061200" cy="6463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1638" indent="-401638" defTabSz="227013">
              <a:defRPr sz="2400">
                <a:solidFill>
                  <a:schemeClr val="tx1"/>
                </a:solidFill>
                <a:latin typeface="Times New Roman" panose="02020603050405020304" pitchFamily="18" charset="0"/>
              </a:defRPr>
            </a:lvl1pPr>
            <a:lvl2pPr marL="515938" defTabSz="227013">
              <a:defRPr sz="2400">
                <a:solidFill>
                  <a:schemeClr val="tx1"/>
                </a:solidFill>
                <a:latin typeface="Times New Roman" panose="02020603050405020304" pitchFamily="18" charset="0"/>
              </a:defRPr>
            </a:lvl2pPr>
            <a:lvl3pPr defTabSz="227013">
              <a:defRPr sz="2400">
                <a:solidFill>
                  <a:schemeClr val="tx1"/>
                </a:solidFill>
                <a:latin typeface="Times New Roman" panose="02020603050405020304" pitchFamily="18" charset="0"/>
              </a:defRPr>
            </a:lvl3pPr>
            <a:lvl4pPr defTabSz="227013">
              <a:defRPr sz="2400">
                <a:solidFill>
                  <a:schemeClr val="tx1"/>
                </a:solidFill>
                <a:latin typeface="Times New Roman" panose="02020603050405020304" pitchFamily="18" charset="0"/>
              </a:defRPr>
            </a:lvl4pPr>
            <a:lvl5pPr defTabSz="227013">
              <a:defRPr sz="2400">
                <a:solidFill>
                  <a:schemeClr val="tx1"/>
                </a:solidFill>
                <a:latin typeface="Times New Roman" panose="02020603050405020304" pitchFamily="18" charset="0"/>
              </a:defRPr>
            </a:lvl5pPr>
            <a:lvl6pPr defTabSz="227013" fontAlgn="base">
              <a:spcBef>
                <a:spcPct val="0"/>
              </a:spcBef>
              <a:spcAft>
                <a:spcPct val="0"/>
              </a:spcAft>
              <a:defRPr sz="2400">
                <a:solidFill>
                  <a:schemeClr val="tx1"/>
                </a:solidFill>
                <a:latin typeface="Times New Roman" panose="02020603050405020304" pitchFamily="18" charset="0"/>
              </a:defRPr>
            </a:lvl6pPr>
            <a:lvl7pPr defTabSz="227013" fontAlgn="base">
              <a:spcBef>
                <a:spcPct val="0"/>
              </a:spcBef>
              <a:spcAft>
                <a:spcPct val="0"/>
              </a:spcAft>
              <a:defRPr sz="2400">
                <a:solidFill>
                  <a:schemeClr val="tx1"/>
                </a:solidFill>
                <a:latin typeface="Times New Roman" panose="02020603050405020304" pitchFamily="18" charset="0"/>
              </a:defRPr>
            </a:lvl7pPr>
            <a:lvl8pPr defTabSz="227013" fontAlgn="base">
              <a:spcBef>
                <a:spcPct val="0"/>
              </a:spcBef>
              <a:spcAft>
                <a:spcPct val="0"/>
              </a:spcAft>
              <a:defRPr sz="2400">
                <a:solidFill>
                  <a:schemeClr val="tx1"/>
                </a:solidFill>
                <a:latin typeface="Times New Roman" panose="02020603050405020304" pitchFamily="18" charset="0"/>
              </a:defRPr>
            </a:lvl8pPr>
            <a:lvl9pPr defTabSz="2270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3600" b="1" dirty="0">
                <a:solidFill>
                  <a:srgbClr val="C00000"/>
                </a:solidFill>
                <a:cs typeface="Times New Roman" panose="02020603050405020304" pitchFamily="18" charset="0"/>
              </a:rPr>
              <a:t>Classification of Motors</a:t>
            </a:r>
            <a:endParaRPr lang="en-US" sz="3600" b="1" dirty="0">
              <a:solidFill>
                <a:srgbClr val="C00000"/>
              </a:solidFill>
              <a:effectLst>
                <a:outerShdw blurRad="38100" dist="38100" dir="2700000" algn="tl">
                  <a:srgbClr val="C0C0C0"/>
                </a:outerShdw>
              </a:effectLst>
              <a:cs typeface="Times New Roman" panose="02020603050405020304" pitchFamily="18" charset="0"/>
            </a:endParaRPr>
          </a:p>
        </p:txBody>
      </p:sp>
      <p:grpSp>
        <p:nvGrpSpPr>
          <p:cNvPr id="7" name="Group 53"/>
          <p:cNvGrpSpPr>
            <a:grpSpLocks noChangeAspect="1"/>
          </p:cNvGrpSpPr>
          <p:nvPr/>
        </p:nvGrpSpPr>
        <p:grpSpPr bwMode="auto">
          <a:xfrm>
            <a:off x="1763713" y="1622738"/>
            <a:ext cx="7637864" cy="4829577"/>
            <a:chOff x="2358" y="7327"/>
            <a:chExt cx="10342" cy="4996"/>
          </a:xfrm>
        </p:grpSpPr>
        <p:sp>
          <p:nvSpPr>
            <p:cNvPr id="8" name="AutoShape 54"/>
            <p:cNvSpPr>
              <a:spLocks noChangeAspect="1" noChangeArrowheads="1"/>
            </p:cNvSpPr>
            <p:nvPr/>
          </p:nvSpPr>
          <p:spPr bwMode="auto">
            <a:xfrm>
              <a:off x="2358" y="7327"/>
              <a:ext cx="10342" cy="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3200">
                <a:latin typeface="Times New Roman" panose="02020603050405020304" pitchFamily="18" charset="0"/>
              </a:endParaRPr>
            </a:p>
          </p:txBody>
        </p:sp>
        <p:sp>
          <p:nvSpPr>
            <p:cNvPr id="9" name="Text Box 55"/>
            <p:cNvSpPr txBox="1">
              <a:spLocks noChangeArrowheads="1"/>
            </p:cNvSpPr>
            <p:nvPr/>
          </p:nvSpPr>
          <p:spPr bwMode="auto">
            <a:xfrm>
              <a:off x="5986" y="7327"/>
              <a:ext cx="3538" cy="683"/>
            </a:xfrm>
            <a:prstGeom prst="rect">
              <a:avLst/>
            </a:prstGeom>
            <a:solidFill>
              <a:srgbClr val="DDDDDD"/>
            </a:solidFill>
            <a:ln w="9525">
              <a:solidFill>
                <a:srgbClr val="000000"/>
              </a:solidFill>
              <a:miter lim="800000"/>
              <a:headEnd/>
              <a:tailEnd/>
            </a:ln>
          </p:spPr>
          <p:txBody>
            <a:bodyPr lIns="64008" tIns="32004" rIns="64008" bIns="32004"/>
            <a:lstStyle/>
            <a:p>
              <a:pPr algn="ctr"/>
              <a:r>
                <a:rPr lang="en-AU" altLang="zh-CN" sz="1900" b="1" dirty="0">
                  <a:solidFill>
                    <a:srgbClr val="000000"/>
                  </a:solidFill>
                  <a:ea typeface="SimSun" panose="02010600030101010101" pitchFamily="2" charset="-122"/>
                  <a:cs typeface="Angsana New" panose="02020603050405020304" pitchFamily="18" charset="-34"/>
                </a:rPr>
                <a:t>Electric Motors</a:t>
              </a:r>
              <a:endParaRPr lang="en-US" sz="2400" dirty="0">
                <a:latin typeface="Times New Roman" panose="02020603050405020304" pitchFamily="18" charset="0"/>
                <a:ea typeface="SimSun" panose="02010600030101010101" pitchFamily="2" charset="-122"/>
                <a:cs typeface="Angsana New" panose="02020603050405020304" pitchFamily="18" charset="-34"/>
              </a:endParaRPr>
            </a:p>
          </p:txBody>
        </p:sp>
        <p:sp>
          <p:nvSpPr>
            <p:cNvPr id="10" name="Text Box 56"/>
            <p:cNvSpPr txBox="1">
              <a:spLocks noChangeArrowheads="1"/>
            </p:cNvSpPr>
            <p:nvPr/>
          </p:nvSpPr>
          <p:spPr bwMode="auto">
            <a:xfrm>
              <a:off x="2992" y="8631"/>
              <a:ext cx="3538" cy="1076"/>
            </a:xfrm>
            <a:prstGeom prst="rect">
              <a:avLst/>
            </a:prstGeom>
            <a:solidFill>
              <a:srgbClr val="DDDDDD"/>
            </a:solidFill>
            <a:ln w="9525">
              <a:solidFill>
                <a:srgbClr val="000000"/>
              </a:solidFill>
              <a:miter lim="800000"/>
              <a:headEnd/>
              <a:tailEnd/>
            </a:ln>
          </p:spPr>
          <p:txBody>
            <a:bodyPr lIns="64008" tIns="32004" rIns="64008" bIns="32004"/>
            <a:lstStyle/>
            <a:p>
              <a:pPr algn="ctr"/>
              <a:r>
                <a:rPr lang="en-AU" altLang="zh-CN" sz="1700" b="1">
                  <a:solidFill>
                    <a:srgbClr val="000000"/>
                  </a:solidFill>
                  <a:ea typeface="SimSun" panose="02010600030101010101" pitchFamily="2" charset="-122"/>
                  <a:cs typeface="Angsana New" panose="02020603050405020304" pitchFamily="18" charset="-34"/>
                </a:rPr>
                <a:t>Alternating</a:t>
              </a:r>
              <a:r>
                <a:rPr lang="en-AU" altLang="zh-CN" sz="1700">
                  <a:solidFill>
                    <a:srgbClr val="000000"/>
                  </a:solidFill>
                  <a:ea typeface="SimSun" panose="02010600030101010101" pitchFamily="2" charset="-122"/>
                  <a:cs typeface="Angsana New" panose="02020603050405020304" pitchFamily="18" charset="-34"/>
                </a:rPr>
                <a:t> Current (AC) Motors</a:t>
              </a:r>
              <a:endParaRPr lang="en-US" sz="2400">
                <a:latin typeface="Times New Roman" panose="02020603050405020304" pitchFamily="18" charset="0"/>
                <a:ea typeface="SimSun" panose="02010600030101010101" pitchFamily="2" charset="-122"/>
                <a:cs typeface="Angsana New" panose="02020603050405020304" pitchFamily="18" charset="-34"/>
              </a:endParaRPr>
            </a:p>
          </p:txBody>
        </p:sp>
        <p:sp>
          <p:nvSpPr>
            <p:cNvPr id="11" name="Text Box 57"/>
            <p:cNvSpPr txBox="1">
              <a:spLocks noChangeArrowheads="1"/>
            </p:cNvSpPr>
            <p:nvPr/>
          </p:nvSpPr>
          <p:spPr bwMode="auto">
            <a:xfrm>
              <a:off x="8890" y="8631"/>
              <a:ext cx="3176" cy="1076"/>
            </a:xfrm>
            <a:prstGeom prst="rect">
              <a:avLst/>
            </a:prstGeom>
            <a:solidFill>
              <a:srgbClr val="DDDDDD"/>
            </a:solidFill>
            <a:ln w="9525">
              <a:solidFill>
                <a:srgbClr val="000000"/>
              </a:solidFill>
              <a:miter lim="800000"/>
              <a:headEnd/>
              <a:tailEnd/>
            </a:ln>
          </p:spPr>
          <p:txBody>
            <a:bodyPr lIns="64008" tIns="32004" rIns="64008" bIns="32004"/>
            <a:lstStyle/>
            <a:p>
              <a:pPr algn="ctr"/>
              <a:r>
                <a:rPr lang="en-AU" altLang="zh-CN" sz="1700" b="1">
                  <a:solidFill>
                    <a:srgbClr val="000000"/>
                  </a:solidFill>
                  <a:ea typeface="SimSun" panose="02010600030101010101" pitchFamily="2" charset="-122"/>
                  <a:cs typeface="Angsana New" panose="02020603050405020304" pitchFamily="18" charset="-34"/>
                </a:rPr>
                <a:t>Direct Current (DC) Motors</a:t>
              </a:r>
              <a:endParaRPr lang="en-US" sz="2400" b="1">
                <a:latin typeface="Times New Roman" panose="02020603050405020304" pitchFamily="18" charset="0"/>
                <a:ea typeface="SimSun" panose="02010600030101010101" pitchFamily="2" charset="-122"/>
                <a:cs typeface="Angsana New" panose="02020603050405020304" pitchFamily="18" charset="-34"/>
              </a:endParaRPr>
            </a:p>
          </p:txBody>
        </p:sp>
        <p:sp>
          <p:nvSpPr>
            <p:cNvPr id="12" name="Text Box 58"/>
            <p:cNvSpPr txBox="1">
              <a:spLocks noChangeArrowheads="1"/>
            </p:cNvSpPr>
            <p:nvPr/>
          </p:nvSpPr>
          <p:spPr bwMode="auto">
            <a:xfrm>
              <a:off x="2358" y="10306"/>
              <a:ext cx="2178" cy="526"/>
            </a:xfrm>
            <a:prstGeom prst="rect">
              <a:avLst/>
            </a:prstGeom>
            <a:solidFill>
              <a:srgbClr val="DDDDDD"/>
            </a:solidFill>
            <a:ln w="9525">
              <a:solidFill>
                <a:srgbClr val="000000"/>
              </a:solidFill>
              <a:miter lim="800000"/>
              <a:headEnd/>
              <a:tailEnd/>
            </a:ln>
          </p:spPr>
          <p:txBody>
            <a:bodyPr lIns="64008" tIns="32004" rIns="64008" bIns="32004"/>
            <a:lstStyle/>
            <a:p>
              <a:pPr algn="ctr"/>
              <a:r>
                <a:rPr lang="en-AU" altLang="zh-CN" sz="1400" b="1">
                  <a:solidFill>
                    <a:srgbClr val="000000"/>
                  </a:solidFill>
                  <a:ea typeface="SimSun" panose="02010600030101010101" pitchFamily="2" charset="-122"/>
                  <a:cs typeface="Angsana New" panose="02020603050405020304" pitchFamily="18" charset="-34"/>
                </a:rPr>
                <a:t>Synchronous</a:t>
              </a:r>
              <a:endParaRPr lang="en-US" sz="2400" b="1">
                <a:latin typeface="Times New Roman" panose="02020603050405020304" pitchFamily="18" charset="0"/>
                <a:ea typeface="SimSun" panose="02010600030101010101" pitchFamily="2" charset="-122"/>
                <a:cs typeface="Angsana New" panose="02020603050405020304" pitchFamily="18" charset="-34"/>
              </a:endParaRPr>
            </a:p>
          </p:txBody>
        </p:sp>
        <p:sp>
          <p:nvSpPr>
            <p:cNvPr id="13" name="Text Box 59"/>
            <p:cNvSpPr txBox="1">
              <a:spLocks noChangeArrowheads="1"/>
            </p:cNvSpPr>
            <p:nvPr/>
          </p:nvSpPr>
          <p:spPr bwMode="auto">
            <a:xfrm>
              <a:off x="4988" y="10306"/>
              <a:ext cx="1906" cy="526"/>
            </a:xfrm>
            <a:prstGeom prst="rect">
              <a:avLst/>
            </a:prstGeom>
            <a:solidFill>
              <a:srgbClr val="DDDDDD"/>
            </a:solidFill>
            <a:ln w="9525">
              <a:solidFill>
                <a:srgbClr val="000000"/>
              </a:solidFill>
              <a:miter lim="800000"/>
              <a:headEnd/>
              <a:tailEnd/>
            </a:ln>
          </p:spPr>
          <p:txBody>
            <a:bodyPr lIns="64008" tIns="32004" rIns="64008" bIns="32004"/>
            <a:lstStyle/>
            <a:p>
              <a:pPr algn="ctr"/>
              <a:r>
                <a:rPr lang="en-AU" altLang="zh-CN" sz="1400" b="1">
                  <a:solidFill>
                    <a:srgbClr val="000000"/>
                  </a:solidFill>
                  <a:ea typeface="SimSun" panose="02010600030101010101" pitchFamily="2" charset="-122"/>
                  <a:cs typeface="Angsana New" panose="02020603050405020304" pitchFamily="18" charset="-34"/>
                </a:rPr>
                <a:t>Induction</a:t>
              </a:r>
              <a:endParaRPr lang="en-US" sz="2400" b="1">
                <a:latin typeface="Times New Roman" panose="02020603050405020304" pitchFamily="18" charset="0"/>
                <a:ea typeface="SimSun" panose="02010600030101010101" pitchFamily="2" charset="-122"/>
                <a:cs typeface="Angsana New" panose="02020603050405020304" pitchFamily="18" charset="-34"/>
              </a:endParaRPr>
            </a:p>
          </p:txBody>
        </p:sp>
        <p:sp>
          <p:nvSpPr>
            <p:cNvPr id="14" name="Text Box 60"/>
            <p:cNvSpPr txBox="1">
              <a:spLocks noChangeArrowheads="1"/>
            </p:cNvSpPr>
            <p:nvPr/>
          </p:nvSpPr>
          <p:spPr bwMode="auto">
            <a:xfrm>
              <a:off x="4684" y="11797"/>
              <a:ext cx="2210" cy="526"/>
            </a:xfrm>
            <a:prstGeom prst="rect">
              <a:avLst/>
            </a:prstGeom>
            <a:solidFill>
              <a:srgbClr val="DDDDDD"/>
            </a:solidFill>
            <a:ln w="9525">
              <a:solidFill>
                <a:srgbClr val="000000"/>
              </a:solidFill>
              <a:miter lim="800000"/>
              <a:headEnd/>
              <a:tailEnd/>
            </a:ln>
          </p:spPr>
          <p:txBody>
            <a:bodyPr lIns="64008" tIns="32004" rIns="64008" bIns="32004"/>
            <a:lstStyle/>
            <a:p>
              <a:pPr algn="ctr"/>
              <a:r>
                <a:rPr lang="en-AU" altLang="zh-CN" sz="1400" b="1">
                  <a:solidFill>
                    <a:srgbClr val="000000"/>
                  </a:solidFill>
                  <a:ea typeface="SimSun" panose="02010600030101010101" pitchFamily="2" charset="-122"/>
                  <a:cs typeface="Angsana New" panose="02020603050405020304" pitchFamily="18" charset="-34"/>
                </a:rPr>
                <a:t>Three-Phase</a:t>
              </a:r>
              <a:endParaRPr lang="en-US" sz="2400" b="1">
                <a:latin typeface="Times New Roman" panose="02020603050405020304" pitchFamily="18" charset="0"/>
                <a:ea typeface="SimSun" panose="02010600030101010101" pitchFamily="2" charset="-122"/>
                <a:cs typeface="Angsana New" panose="02020603050405020304" pitchFamily="18" charset="-34"/>
              </a:endParaRPr>
            </a:p>
          </p:txBody>
        </p:sp>
        <p:sp>
          <p:nvSpPr>
            <p:cNvPr id="15" name="Text Box 61"/>
            <p:cNvSpPr txBox="1">
              <a:spLocks noChangeArrowheads="1"/>
            </p:cNvSpPr>
            <p:nvPr/>
          </p:nvSpPr>
          <p:spPr bwMode="auto">
            <a:xfrm>
              <a:off x="2358" y="11797"/>
              <a:ext cx="2193" cy="526"/>
            </a:xfrm>
            <a:prstGeom prst="rect">
              <a:avLst/>
            </a:prstGeom>
            <a:solidFill>
              <a:srgbClr val="DDDDDD"/>
            </a:solidFill>
            <a:ln w="9525">
              <a:solidFill>
                <a:srgbClr val="000000"/>
              </a:solidFill>
              <a:miter lim="800000"/>
              <a:headEnd/>
              <a:tailEnd/>
            </a:ln>
          </p:spPr>
          <p:txBody>
            <a:bodyPr lIns="64008" tIns="32004" rIns="64008" bIns="32004"/>
            <a:lstStyle/>
            <a:p>
              <a:pPr algn="ctr"/>
              <a:r>
                <a:rPr lang="en-AU" altLang="zh-CN" sz="1400" b="1">
                  <a:solidFill>
                    <a:srgbClr val="000000"/>
                  </a:solidFill>
                  <a:ea typeface="SimSun" panose="02010600030101010101" pitchFamily="2" charset="-122"/>
                  <a:cs typeface="Angsana New" panose="02020603050405020304" pitchFamily="18" charset="-34"/>
                </a:rPr>
                <a:t>Single-Phase</a:t>
              </a:r>
              <a:endParaRPr lang="en-US" sz="2400" b="1">
                <a:latin typeface="Times New Roman" panose="02020603050405020304" pitchFamily="18" charset="0"/>
                <a:ea typeface="SimSun" panose="02010600030101010101" pitchFamily="2" charset="-122"/>
                <a:cs typeface="Angsana New" panose="02020603050405020304" pitchFamily="18" charset="-34"/>
              </a:endParaRPr>
            </a:p>
          </p:txBody>
        </p:sp>
        <p:sp>
          <p:nvSpPr>
            <p:cNvPr id="16" name="Text Box 62"/>
            <p:cNvSpPr txBox="1">
              <a:spLocks noChangeArrowheads="1"/>
            </p:cNvSpPr>
            <p:nvPr/>
          </p:nvSpPr>
          <p:spPr bwMode="auto">
            <a:xfrm>
              <a:off x="10794" y="10306"/>
              <a:ext cx="1906" cy="920"/>
            </a:xfrm>
            <a:prstGeom prst="rect">
              <a:avLst/>
            </a:prstGeom>
            <a:solidFill>
              <a:srgbClr val="DDDDDD"/>
            </a:solidFill>
            <a:ln w="9525">
              <a:solidFill>
                <a:srgbClr val="000000"/>
              </a:solidFill>
              <a:miter lim="800000"/>
              <a:headEnd/>
              <a:tailEnd/>
            </a:ln>
          </p:spPr>
          <p:txBody>
            <a:bodyPr lIns="64008" tIns="32004" rIns="64008" bIns="32004"/>
            <a:lstStyle/>
            <a:p>
              <a:pPr algn="ctr"/>
              <a:r>
                <a:rPr lang="en-AU" altLang="zh-CN" sz="1400" b="1">
                  <a:solidFill>
                    <a:srgbClr val="000000"/>
                  </a:solidFill>
                  <a:ea typeface="SimSun" panose="02010600030101010101" pitchFamily="2" charset="-122"/>
                  <a:cs typeface="Angsana New" panose="02020603050405020304" pitchFamily="18" charset="-34"/>
                </a:rPr>
                <a:t>Self Excited</a:t>
              </a:r>
              <a:endParaRPr lang="en-US" sz="2400" b="1">
                <a:latin typeface="Times New Roman" panose="02020603050405020304" pitchFamily="18" charset="0"/>
                <a:ea typeface="SimSun" panose="02010600030101010101" pitchFamily="2" charset="-122"/>
                <a:cs typeface="Angsana New" panose="02020603050405020304" pitchFamily="18" charset="-34"/>
              </a:endParaRPr>
            </a:p>
          </p:txBody>
        </p:sp>
        <p:sp>
          <p:nvSpPr>
            <p:cNvPr id="17" name="Text Box 63"/>
            <p:cNvSpPr txBox="1">
              <a:spLocks noChangeArrowheads="1"/>
            </p:cNvSpPr>
            <p:nvPr/>
          </p:nvSpPr>
          <p:spPr bwMode="auto">
            <a:xfrm>
              <a:off x="7620" y="10306"/>
              <a:ext cx="1906" cy="920"/>
            </a:xfrm>
            <a:prstGeom prst="rect">
              <a:avLst/>
            </a:prstGeom>
            <a:solidFill>
              <a:srgbClr val="DDDDDD"/>
            </a:solidFill>
            <a:ln w="9525">
              <a:solidFill>
                <a:srgbClr val="000000"/>
              </a:solidFill>
              <a:miter lim="800000"/>
              <a:headEnd/>
              <a:tailEnd/>
            </a:ln>
          </p:spPr>
          <p:txBody>
            <a:bodyPr lIns="64008" tIns="32004" rIns="64008" bIns="32004"/>
            <a:lstStyle/>
            <a:p>
              <a:pPr algn="ctr"/>
              <a:r>
                <a:rPr lang="en-AU" altLang="zh-CN" sz="1400" b="1" dirty="0">
                  <a:solidFill>
                    <a:srgbClr val="000000"/>
                  </a:solidFill>
                  <a:ea typeface="SimSun" panose="02010600030101010101" pitchFamily="2" charset="-122"/>
                  <a:cs typeface="Angsana New" panose="02020603050405020304" pitchFamily="18" charset="-34"/>
                </a:rPr>
                <a:t>Separately Excited</a:t>
              </a:r>
              <a:endParaRPr lang="en-US" sz="2400" b="1" dirty="0">
                <a:latin typeface="Times New Roman" panose="02020603050405020304" pitchFamily="18" charset="0"/>
                <a:ea typeface="SimSun" panose="02010600030101010101" pitchFamily="2" charset="-122"/>
                <a:cs typeface="Angsana New" panose="02020603050405020304" pitchFamily="18" charset="-34"/>
              </a:endParaRPr>
            </a:p>
          </p:txBody>
        </p:sp>
        <p:sp>
          <p:nvSpPr>
            <p:cNvPr id="18" name="Text Box 64"/>
            <p:cNvSpPr txBox="1">
              <a:spLocks noChangeArrowheads="1"/>
            </p:cNvSpPr>
            <p:nvPr/>
          </p:nvSpPr>
          <p:spPr bwMode="auto">
            <a:xfrm>
              <a:off x="7620" y="11797"/>
              <a:ext cx="1362" cy="526"/>
            </a:xfrm>
            <a:prstGeom prst="rect">
              <a:avLst/>
            </a:prstGeom>
            <a:solidFill>
              <a:srgbClr val="DDDDDD"/>
            </a:solidFill>
            <a:ln w="9525">
              <a:solidFill>
                <a:srgbClr val="000000"/>
              </a:solidFill>
              <a:miter lim="800000"/>
              <a:headEnd/>
              <a:tailEnd/>
            </a:ln>
          </p:spPr>
          <p:txBody>
            <a:bodyPr lIns="64008" tIns="32004" rIns="64008" bIns="32004"/>
            <a:lstStyle/>
            <a:p>
              <a:pPr algn="ctr"/>
              <a:r>
                <a:rPr lang="en-AU" altLang="zh-CN" sz="1400" b="1">
                  <a:solidFill>
                    <a:srgbClr val="000000"/>
                  </a:solidFill>
                  <a:ea typeface="SimSun" panose="02010600030101010101" pitchFamily="2" charset="-122"/>
                  <a:cs typeface="Angsana New" panose="02020603050405020304" pitchFamily="18" charset="-34"/>
                </a:rPr>
                <a:t>Series</a:t>
              </a:r>
              <a:endParaRPr lang="en-US" sz="2400" b="1">
                <a:latin typeface="Times New Roman" panose="02020603050405020304" pitchFamily="18" charset="0"/>
                <a:ea typeface="SimSun" panose="02010600030101010101" pitchFamily="2" charset="-122"/>
                <a:cs typeface="Angsana New" panose="02020603050405020304" pitchFamily="18" charset="-34"/>
              </a:endParaRPr>
            </a:p>
          </p:txBody>
        </p:sp>
        <p:sp>
          <p:nvSpPr>
            <p:cNvPr id="19" name="Text Box 65"/>
            <p:cNvSpPr txBox="1">
              <a:spLocks noChangeArrowheads="1"/>
            </p:cNvSpPr>
            <p:nvPr/>
          </p:nvSpPr>
          <p:spPr bwMode="auto">
            <a:xfrm>
              <a:off x="11338" y="11797"/>
              <a:ext cx="1362" cy="526"/>
            </a:xfrm>
            <a:prstGeom prst="rect">
              <a:avLst/>
            </a:prstGeom>
            <a:solidFill>
              <a:srgbClr val="DDDDDD"/>
            </a:solidFill>
            <a:ln w="9525">
              <a:solidFill>
                <a:srgbClr val="000000"/>
              </a:solidFill>
              <a:miter lim="800000"/>
              <a:headEnd/>
              <a:tailEnd/>
            </a:ln>
          </p:spPr>
          <p:txBody>
            <a:bodyPr lIns="64008" tIns="32004" rIns="64008" bIns="32004"/>
            <a:lstStyle/>
            <a:p>
              <a:pPr algn="ctr"/>
              <a:r>
                <a:rPr lang="en-AU" altLang="zh-CN" sz="1400" b="1">
                  <a:solidFill>
                    <a:srgbClr val="000000"/>
                  </a:solidFill>
                  <a:ea typeface="SimSun" panose="02010600030101010101" pitchFamily="2" charset="-122"/>
                  <a:cs typeface="Angsana New" panose="02020603050405020304" pitchFamily="18" charset="-34"/>
                </a:rPr>
                <a:t>Shunt</a:t>
              </a:r>
              <a:endParaRPr lang="en-US" sz="2400" b="1">
                <a:latin typeface="Times New Roman" panose="02020603050405020304" pitchFamily="18" charset="0"/>
                <a:ea typeface="SimSun" panose="02010600030101010101" pitchFamily="2" charset="-122"/>
                <a:cs typeface="Angsana New" panose="02020603050405020304" pitchFamily="18" charset="-34"/>
              </a:endParaRPr>
            </a:p>
          </p:txBody>
        </p:sp>
        <p:cxnSp>
          <p:nvCxnSpPr>
            <p:cNvPr id="20" name="AutoShape 66"/>
            <p:cNvCxnSpPr>
              <a:cxnSpLocks noChangeShapeType="1"/>
              <a:stCxn id="9" idx="2"/>
              <a:endCxn id="10" idx="0"/>
            </p:cNvCxnSpPr>
            <p:nvPr/>
          </p:nvCxnSpPr>
          <p:spPr bwMode="auto">
            <a:xfrm rot="5400000">
              <a:off x="5948" y="6824"/>
              <a:ext cx="621" cy="2994"/>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1" name="AutoShape 67"/>
            <p:cNvCxnSpPr>
              <a:cxnSpLocks noChangeShapeType="1"/>
              <a:stCxn id="9" idx="2"/>
              <a:endCxn id="11" idx="0"/>
            </p:cNvCxnSpPr>
            <p:nvPr/>
          </p:nvCxnSpPr>
          <p:spPr bwMode="auto">
            <a:xfrm rot="16200000" flipH="1">
              <a:off x="8806" y="6960"/>
              <a:ext cx="621" cy="2722"/>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2" name="AutoShape 68"/>
            <p:cNvCxnSpPr>
              <a:cxnSpLocks noChangeShapeType="1"/>
              <a:stCxn id="10" idx="2"/>
              <a:endCxn id="12" idx="0"/>
            </p:cNvCxnSpPr>
            <p:nvPr/>
          </p:nvCxnSpPr>
          <p:spPr bwMode="auto">
            <a:xfrm rot="5400000">
              <a:off x="3805" y="9350"/>
              <a:ext cx="599" cy="1314"/>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3" name="AutoShape 69"/>
            <p:cNvCxnSpPr>
              <a:cxnSpLocks noChangeShapeType="1"/>
              <a:stCxn id="10" idx="2"/>
              <a:endCxn id="13" idx="0"/>
            </p:cNvCxnSpPr>
            <p:nvPr/>
          </p:nvCxnSpPr>
          <p:spPr bwMode="auto">
            <a:xfrm rot="16200000" flipH="1">
              <a:off x="5052" y="9417"/>
              <a:ext cx="599" cy="118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4" name="AutoShape 70"/>
            <p:cNvCxnSpPr>
              <a:cxnSpLocks noChangeShapeType="1"/>
              <a:stCxn id="13" idx="2"/>
              <a:endCxn id="14" idx="0"/>
            </p:cNvCxnSpPr>
            <p:nvPr/>
          </p:nvCxnSpPr>
          <p:spPr bwMode="auto">
            <a:xfrm rot="5400000">
              <a:off x="5384" y="11238"/>
              <a:ext cx="964" cy="153"/>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5" name="AutoShape 71"/>
            <p:cNvCxnSpPr>
              <a:cxnSpLocks noChangeShapeType="1"/>
              <a:stCxn id="13" idx="2"/>
              <a:endCxn id="15" idx="0"/>
            </p:cNvCxnSpPr>
            <p:nvPr/>
          </p:nvCxnSpPr>
          <p:spPr bwMode="auto">
            <a:xfrm rot="5400000">
              <a:off x="4216" y="10071"/>
              <a:ext cx="964" cy="2488"/>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6" name="AutoShape 72"/>
            <p:cNvCxnSpPr>
              <a:cxnSpLocks noChangeShapeType="1"/>
              <a:stCxn id="11" idx="2"/>
              <a:endCxn id="17" idx="0"/>
            </p:cNvCxnSpPr>
            <p:nvPr/>
          </p:nvCxnSpPr>
          <p:spPr bwMode="auto">
            <a:xfrm rot="5400000">
              <a:off x="9226" y="9055"/>
              <a:ext cx="599" cy="1904"/>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7" name="AutoShape 73"/>
            <p:cNvCxnSpPr>
              <a:cxnSpLocks noChangeShapeType="1"/>
              <a:stCxn id="11" idx="2"/>
              <a:endCxn id="16" idx="0"/>
            </p:cNvCxnSpPr>
            <p:nvPr/>
          </p:nvCxnSpPr>
          <p:spPr bwMode="auto">
            <a:xfrm rot="16200000" flipH="1">
              <a:off x="10813" y="9372"/>
              <a:ext cx="599" cy="127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8" name="AutoShape 74"/>
            <p:cNvCxnSpPr>
              <a:cxnSpLocks noChangeShapeType="1"/>
              <a:stCxn id="16" idx="2"/>
              <a:endCxn id="18" idx="0"/>
            </p:cNvCxnSpPr>
            <p:nvPr/>
          </p:nvCxnSpPr>
          <p:spPr bwMode="auto">
            <a:xfrm rot="5400000">
              <a:off x="9739" y="9789"/>
              <a:ext cx="571" cy="3446"/>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9" name="AutoShape 75"/>
            <p:cNvCxnSpPr>
              <a:cxnSpLocks noChangeShapeType="1"/>
              <a:stCxn id="16" idx="2"/>
              <a:endCxn id="19" idx="0"/>
            </p:cNvCxnSpPr>
            <p:nvPr/>
          </p:nvCxnSpPr>
          <p:spPr bwMode="auto">
            <a:xfrm rot="16200000" flipH="1">
              <a:off x="11598" y="11376"/>
              <a:ext cx="571" cy="272"/>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0" name="Text Box 76"/>
            <p:cNvSpPr txBox="1">
              <a:spLocks noChangeArrowheads="1"/>
            </p:cNvSpPr>
            <p:nvPr/>
          </p:nvSpPr>
          <p:spPr bwMode="auto">
            <a:xfrm>
              <a:off x="9254" y="11797"/>
              <a:ext cx="1875" cy="526"/>
            </a:xfrm>
            <a:prstGeom prst="rect">
              <a:avLst/>
            </a:prstGeom>
            <a:solidFill>
              <a:srgbClr val="DDDDDD"/>
            </a:solidFill>
            <a:ln w="9525">
              <a:solidFill>
                <a:srgbClr val="000000"/>
              </a:solidFill>
              <a:miter lim="800000"/>
              <a:headEnd/>
              <a:tailEnd/>
            </a:ln>
          </p:spPr>
          <p:txBody>
            <a:bodyPr lIns="64008" tIns="32004" rIns="64008" bIns="32004"/>
            <a:lstStyle/>
            <a:p>
              <a:pPr algn="ctr"/>
              <a:r>
                <a:rPr lang="en-AU" altLang="zh-CN" sz="1400" b="1">
                  <a:solidFill>
                    <a:srgbClr val="000000"/>
                  </a:solidFill>
                  <a:ea typeface="SimSun" panose="02010600030101010101" pitchFamily="2" charset="-122"/>
                  <a:cs typeface="Angsana New" panose="02020603050405020304" pitchFamily="18" charset="-34"/>
                </a:rPr>
                <a:t>Compound</a:t>
              </a:r>
              <a:endParaRPr lang="en-US" sz="2400" b="1">
                <a:latin typeface="Times New Roman" panose="02020603050405020304" pitchFamily="18" charset="0"/>
                <a:ea typeface="SimSun" panose="02010600030101010101" pitchFamily="2" charset="-122"/>
                <a:cs typeface="Angsana New" panose="02020603050405020304" pitchFamily="18" charset="-34"/>
              </a:endParaRPr>
            </a:p>
          </p:txBody>
        </p:sp>
        <p:cxnSp>
          <p:nvCxnSpPr>
            <p:cNvPr id="31" name="AutoShape 77"/>
            <p:cNvCxnSpPr>
              <a:cxnSpLocks noChangeShapeType="1"/>
              <a:stCxn id="16" idx="2"/>
              <a:endCxn id="30" idx="0"/>
            </p:cNvCxnSpPr>
            <p:nvPr/>
          </p:nvCxnSpPr>
          <p:spPr bwMode="auto">
            <a:xfrm rot="5400000">
              <a:off x="10684" y="10733"/>
              <a:ext cx="572" cy="1555"/>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6639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553200" y="6245225"/>
            <a:ext cx="2133600" cy="384175"/>
          </a:xfrm>
        </p:spPr>
        <p:txBody>
          <a:bodyPr/>
          <a:lstStyle/>
          <a:p>
            <a:pPr>
              <a:defRPr/>
            </a:pPr>
            <a:fld id="{5FABF528-6512-4796-8A3A-66B4680D7CA6}" type="slidenum">
              <a:rPr lang="en-US"/>
              <a:pPr>
                <a:defRPr/>
              </a:pPr>
              <a:t>3</a:t>
            </a:fld>
            <a:endParaRPr lang="en-US"/>
          </a:p>
        </p:txBody>
      </p:sp>
      <p:sp>
        <p:nvSpPr>
          <p:cNvPr id="5" name="Text Box 6"/>
          <p:cNvSpPr txBox="1">
            <a:spLocks noChangeArrowheads="1"/>
          </p:cNvSpPr>
          <p:nvPr/>
        </p:nvSpPr>
        <p:spPr bwMode="auto">
          <a:xfrm>
            <a:off x="1061056" y="311315"/>
            <a:ext cx="62119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b="1" dirty="0">
                <a:solidFill>
                  <a:srgbClr val="C00000"/>
                </a:solidFill>
                <a:latin typeface="Times New Roman" panose="02020603050405020304" pitchFamily="18" charset="0"/>
                <a:cs typeface="Times New Roman" panose="02020603050405020304" pitchFamily="18" charset="0"/>
              </a:rPr>
              <a:t>Modern electric drives system </a:t>
            </a:r>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79805"/>
            <a:ext cx="6781800" cy="2438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AutoShape 10"/>
          <p:cNvSpPr>
            <a:spLocks noChangeAspect="1" noChangeArrowheads="1"/>
          </p:cNvSpPr>
          <p:nvPr/>
        </p:nvSpPr>
        <p:spPr bwMode="auto">
          <a:xfrm>
            <a:off x="6508750" y="1797643"/>
            <a:ext cx="2222500" cy="1423987"/>
          </a:xfrm>
          <a:prstGeom prst="roundRect">
            <a:avLst>
              <a:gd name="adj" fmla="val 16667"/>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 name="Text Box 11"/>
          <p:cNvSpPr txBox="1">
            <a:spLocks noChangeArrowheads="1"/>
          </p:cNvSpPr>
          <p:nvPr/>
        </p:nvSpPr>
        <p:spPr bwMode="auto">
          <a:xfrm>
            <a:off x="7539038" y="3678238"/>
            <a:ext cx="13271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1200" b="1">
                <a:solidFill>
                  <a:schemeClr val="accent2"/>
                </a:solidFill>
              </a:rPr>
              <a:t>1.Electric Motor</a:t>
            </a:r>
          </a:p>
          <a:p>
            <a:pPr eaLnBrk="1" hangingPunct="1">
              <a:buFontTx/>
              <a:buChar char="-"/>
            </a:pPr>
            <a:r>
              <a:rPr lang="en-US" sz="1200" b="1">
                <a:solidFill>
                  <a:schemeClr val="accent2"/>
                </a:solidFill>
              </a:rPr>
              <a:t>DC motors</a:t>
            </a:r>
          </a:p>
          <a:p>
            <a:pPr eaLnBrk="1" hangingPunct="1">
              <a:buFontTx/>
              <a:buChar char="-"/>
            </a:pPr>
            <a:r>
              <a:rPr lang="en-US" sz="1200" b="1">
                <a:solidFill>
                  <a:schemeClr val="accent2"/>
                </a:solidFill>
              </a:rPr>
              <a:t>AC motors</a:t>
            </a:r>
          </a:p>
          <a:p>
            <a:pPr eaLnBrk="1" hangingPunct="1"/>
            <a:r>
              <a:rPr lang="en-US" sz="1200" b="1">
                <a:solidFill>
                  <a:schemeClr val="accent2"/>
                </a:solidFill>
                <a:cs typeface="Arial" panose="020B0604020202020204" pitchFamily="34" charset="0"/>
              </a:rPr>
              <a:t>2. Loads </a:t>
            </a:r>
          </a:p>
        </p:txBody>
      </p:sp>
      <p:grpSp>
        <p:nvGrpSpPr>
          <p:cNvPr id="9" name="Group 12"/>
          <p:cNvGrpSpPr>
            <a:grpSpLocks/>
          </p:cNvGrpSpPr>
          <p:nvPr/>
        </p:nvGrpSpPr>
        <p:grpSpPr bwMode="auto">
          <a:xfrm>
            <a:off x="3510972" y="1373982"/>
            <a:ext cx="3894138" cy="4398962"/>
            <a:chOff x="1942" y="960"/>
            <a:chExt cx="1779" cy="1882"/>
          </a:xfrm>
        </p:grpSpPr>
        <p:sp>
          <p:nvSpPr>
            <p:cNvPr id="10" name="AutoShape 13"/>
            <p:cNvSpPr>
              <a:spLocks noChangeAspect="1" noChangeArrowheads="1"/>
            </p:cNvSpPr>
            <p:nvPr/>
          </p:nvSpPr>
          <p:spPr bwMode="auto">
            <a:xfrm>
              <a:off x="1942" y="960"/>
              <a:ext cx="1184" cy="1323"/>
            </a:xfrm>
            <a:prstGeom prst="roundRect">
              <a:avLst>
                <a:gd name="adj" fmla="val 16667"/>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1" name="Text Box 14"/>
            <p:cNvSpPr txBox="1">
              <a:spLocks noChangeArrowheads="1"/>
            </p:cNvSpPr>
            <p:nvPr/>
          </p:nvSpPr>
          <p:spPr bwMode="auto">
            <a:xfrm>
              <a:off x="2160" y="2256"/>
              <a:ext cx="1561" cy="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1200" b="1">
                <a:solidFill>
                  <a:schemeClr val="accent2"/>
                </a:solidFill>
              </a:endParaRPr>
            </a:p>
            <a:p>
              <a:pPr eaLnBrk="1" hangingPunct="1"/>
              <a:r>
                <a:rPr lang="en-US" sz="1200" b="1">
                  <a:solidFill>
                    <a:schemeClr val="accent2"/>
                  </a:solidFill>
                </a:rPr>
                <a:t>3. Power Converter</a:t>
              </a:r>
            </a:p>
            <a:p>
              <a:pPr eaLnBrk="1" hangingPunct="1"/>
              <a:r>
                <a:rPr lang="en-US" sz="1200" b="1">
                  <a:solidFill>
                    <a:schemeClr val="accent2"/>
                  </a:solidFill>
                </a:rPr>
                <a:t>       - Rectifiers (AC-DC)</a:t>
              </a:r>
            </a:p>
            <a:p>
              <a:pPr eaLnBrk="1" hangingPunct="1"/>
              <a:r>
                <a:rPr lang="en-US" sz="1200" b="1">
                  <a:solidFill>
                    <a:schemeClr val="accent2"/>
                  </a:solidFill>
                </a:rPr>
                <a:t>       - Choppers (DC-DC)</a:t>
              </a:r>
            </a:p>
            <a:p>
              <a:pPr eaLnBrk="1" hangingPunct="1"/>
              <a:r>
                <a:rPr lang="en-US" sz="1200" b="1">
                  <a:solidFill>
                    <a:schemeClr val="accent2"/>
                  </a:solidFill>
                </a:rPr>
                <a:t>       - Inverters (DC-AC)</a:t>
              </a:r>
            </a:p>
            <a:p>
              <a:pPr eaLnBrk="1" hangingPunct="1"/>
              <a:r>
                <a:rPr lang="en-US" sz="1200" b="1">
                  <a:solidFill>
                    <a:schemeClr val="accent2"/>
                  </a:solidFill>
                </a:rPr>
                <a:t>       - Cycloconverters (AC-AC) </a:t>
              </a:r>
            </a:p>
            <a:p>
              <a:pPr eaLnBrk="1" hangingPunct="1"/>
              <a:r>
                <a:rPr lang="en-US" sz="1200" b="1">
                  <a:solidFill>
                    <a:schemeClr val="accent2"/>
                  </a:solidFill>
                </a:rPr>
                <a:t>4. Controller - Feedback/ closed loop control</a:t>
              </a:r>
            </a:p>
          </p:txBody>
        </p:sp>
      </p:grpSp>
      <p:grpSp>
        <p:nvGrpSpPr>
          <p:cNvPr id="12" name="Group 15"/>
          <p:cNvGrpSpPr>
            <a:grpSpLocks/>
          </p:cNvGrpSpPr>
          <p:nvPr/>
        </p:nvGrpSpPr>
        <p:grpSpPr bwMode="auto">
          <a:xfrm>
            <a:off x="664369" y="1766887"/>
            <a:ext cx="2481262" cy="1862138"/>
            <a:chOff x="528" y="1049"/>
            <a:chExt cx="1334" cy="796"/>
          </a:xfrm>
        </p:grpSpPr>
        <p:sp>
          <p:nvSpPr>
            <p:cNvPr id="13" name="AutoShape 16"/>
            <p:cNvSpPr>
              <a:spLocks noChangeAspect="1" noChangeArrowheads="1"/>
            </p:cNvSpPr>
            <p:nvPr/>
          </p:nvSpPr>
          <p:spPr bwMode="auto">
            <a:xfrm>
              <a:off x="1152" y="1049"/>
              <a:ext cx="710" cy="635"/>
            </a:xfrm>
            <a:prstGeom prst="roundRect">
              <a:avLst>
                <a:gd name="adj" fmla="val 16667"/>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4" name="Text Box 17"/>
            <p:cNvSpPr txBox="1">
              <a:spLocks noChangeArrowheads="1"/>
            </p:cNvSpPr>
            <p:nvPr/>
          </p:nvSpPr>
          <p:spPr bwMode="auto">
            <a:xfrm>
              <a:off x="528" y="1728"/>
              <a:ext cx="99"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1200">
                <a:solidFill>
                  <a:srgbClr val="FF3300"/>
                </a:solidFill>
                <a:cs typeface="Arial" panose="020B0604020202020204" pitchFamily="34" charset="0"/>
              </a:endParaRPr>
            </a:p>
          </p:txBody>
        </p:sp>
      </p:grpSp>
      <p:sp>
        <p:nvSpPr>
          <p:cNvPr id="22" name="Text Box 27"/>
          <p:cNvSpPr txBox="1">
            <a:spLocks noChangeArrowheads="1"/>
          </p:cNvSpPr>
          <p:nvPr/>
        </p:nvSpPr>
        <p:spPr bwMode="auto">
          <a:xfrm>
            <a:off x="1943339" y="4906331"/>
            <a:ext cx="2514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82625" indent="-4508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sz="2400" dirty="0">
                <a:latin typeface="Times New Roman" panose="02020603050405020304" pitchFamily="18" charset="0"/>
                <a:cs typeface="Times New Roman" panose="02020603050405020304" pitchFamily="18" charset="0"/>
              </a:rPr>
              <a:t>Small</a:t>
            </a:r>
          </a:p>
          <a:p>
            <a:pPr eaLnBrk="1" hangingPunct="1">
              <a:spcBef>
                <a:spcPct val="50000"/>
              </a:spcBef>
              <a:buFontTx/>
              <a:buChar char="•"/>
            </a:pPr>
            <a:r>
              <a:rPr lang="en-US" sz="2400" dirty="0">
                <a:latin typeface="Times New Roman" panose="02020603050405020304" pitchFamily="18" charset="0"/>
                <a:cs typeface="Times New Roman" panose="02020603050405020304" pitchFamily="18" charset="0"/>
              </a:rPr>
              <a:t>Efficient</a:t>
            </a:r>
          </a:p>
          <a:p>
            <a:pPr eaLnBrk="1" hangingPunct="1">
              <a:spcBef>
                <a:spcPct val="50000"/>
              </a:spcBef>
              <a:buFontTx/>
              <a:buChar char="•"/>
            </a:pPr>
            <a:r>
              <a:rPr lang="en-US" sz="2400" dirty="0">
                <a:latin typeface="Times New Roman" panose="02020603050405020304" pitchFamily="18" charset="0"/>
                <a:cs typeface="Times New Roman" panose="02020603050405020304" pitchFamily="18" charset="0"/>
              </a:rPr>
              <a:t>Flexible</a:t>
            </a:r>
          </a:p>
        </p:txBody>
      </p:sp>
      <p:sp>
        <p:nvSpPr>
          <p:cNvPr id="23" name="Text Box 31"/>
          <p:cNvSpPr txBox="1">
            <a:spLocks noChangeArrowheads="1"/>
          </p:cNvSpPr>
          <p:nvPr/>
        </p:nvSpPr>
        <p:spPr bwMode="auto">
          <a:xfrm>
            <a:off x="1547813" y="3573463"/>
            <a:ext cx="1071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1200" b="1">
                <a:solidFill>
                  <a:schemeClr val="accent2"/>
                </a:solidFill>
              </a:rPr>
              <a:t>5.AC source</a:t>
            </a:r>
          </a:p>
          <a:p>
            <a:pPr eaLnBrk="1" hangingPunct="1"/>
            <a:r>
              <a:rPr lang="en-US" sz="1200" b="1">
                <a:solidFill>
                  <a:schemeClr val="accent2"/>
                </a:solidFill>
              </a:rPr>
              <a:t>6.DC source</a:t>
            </a:r>
            <a:endParaRPr lang="en-US" sz="1200" b="1">
              <a:solidFill>
                <a:schemeClr val="accent2"/>
              </a:solidFill>
              <a:cs typeface="Arial" panose="020B0604020202020204" pitchFamily="34" charset="0"/>
            </a:endParaRPr>
          </a:p>
        </p:txBody>
      </p:sp>
    </p:spTree>
    <p:extLst>
      <p:ext uri="{BB962C8B-B14F-4D97-AF65-F5344CB8AC3E}">
        <p14:creationId xmlns:p14="http://schemas.microsoft.com/office/powerpoint/2010/main" val="162653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8491" y="0"/>
            <a:ext cx="10599312" cy="707886"/>
          </a:xfrm>
          <a:prstGeom prst="rect">
            <a:avLst/>
          </a:prstGeom>
          <a:noFill/>
        </p:spPr>
        <p:txBody>
          <a:bodyPr wrap="square" rtlCol="0">
            <a:spAutoFit/>
          </a:bodyPr>
          <a:lstStyle/>
          <a:p>
            <a:r>
              <a:rPr lang="en-US" sz="4000" b="1" dirty="0" smtClean="0">
                <a:solidFill>
                  <a:srgbClr val="C00000"/>
                </a:solidFill>
                <a:latin typeface="Times New Roman" panose="02020603050405020304" pitchFamily="18" charset="0"/>
                <a:cs typeface="Times New Roman" panose="02020603050405020304" pitchFamily="18" charset="0"/>
              </a:rPr>
              <a:t>DC motors</a:t>
            </a:r>
            <a:endParaRPr lang="en-US" sz="4000" b="1" dirty="0">
              <a:solidFill>
                <a:srgbClr val="C00000"/>
              </a:solidFill>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381000" y="6248400"/>
            <a:ext cx="8458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7" name="Rectangle 5"/>
          <p:cNvSpPr>
            <a:spLocks noChangeArrowheads="1"/>
          </p:cNvSpPr>
          <p:nvPr/>
        </p:nvSpPr>
        <p:spPr bwMode="auto">
          <a:xfrm>
            <a:off x="381000" y="707886"/>
            <a:ext cx="11245403"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FontTx/>
              <a:buChar char="•"/>
            </a:pPr>
            <a:r>
              <a:rPr lang="en-US" sz="2100" dirty="0">
                <a:latin typeface="Times New Roman" panose="02020603050405020304" pitchFamily="18" charset="0"/>
              </a:rPr>
              <a:t>Direct current (dc) motors have variable characteristics and are used extensively in variable-speed drives. </a:t>
            </a:r>
          </a:p>
          <a:p>
            <a:pPr algn="just" eaLnBrk="1" hangingPunct="1">
              <a:spcBef>
                <a:spcPct val="20000"/>
              </a:spcBef>
              <a:buFontTx/>
              <a:buChar char="•"/>
            </a:pPr>
            <a:r>
              <a:rPr lang="en-US" sz="2100" dirty="0">
                <a:latin typeface="Times New Roman" panose="02020603050405020304" pitchFamily="18" charset="0"/>
              </a:rPr>
              <a:t>DC motors can provide a high starting torque and it is also possible to obtain speed control over a wide range. </a:t>
            </a:r>
          </a:p>
          <a:p>
            <a:pPr algn="just" eaLnBrk="1" hangingPunct="1">
              <a:spcBef>
                <a:spcPct val="20000"/>
              </a:spcBef>
              <a:buFontTx/>
              <a:buChar char="•"/>
            </a:pPr>
            <a:r>
              <a:rPr lang="en-US" sz="2100" dirty="0">
                <a:latin typeface="Times New Roman" panose="02020603050405020304" pitchFamily="18" charset="0"/>
              </a:rPr>
              <a:t>The methods of speed control are normally simpler and less expensive than those of AC drives. </a:t>
            </a:r>
          </a:p>
          <a:p>
            <a:pPr algn="just" eaLnBrk="1" hangingPunct="1">
              <a:spcBef>
                <a:spcPct val="20000"/>
              </a:spcBef>
              <a:buFontTx/>
              <a:buChar char="•"/>
            </a:pPr>
            <a:r>
              <a:rPr lang="en-US" sz="2100" dirty="0">
                <a:latin typeface="Times New Roman" panose="02020603050405020304" pitchFamily="18" charset="0"/>
              </a:rPr>
              <a:t>DC motors play a significant role in modern industrial drives. </a:t>
            </a:r>
          </a:p>
          <a:p>
            <a:pPr algn="just" eaLnBrk="1" hangingPunct="1">
              <a:spcBef>
                <a:spcPct val="20000"/>
              </a:spcBef>
              <a:buFontTx/>
              <a:buChar char="•"/>
            </a:pPr>
            <a:r>
              <a:rPr lang="en-US" sz="2100" dirty="0">
                <a:latin typeface="Times New Roman" panose="02020603050405020304" pitchFamily="18" charset="0"/>
              </a:rPr>
              <a:t>Both series and separately excited DC motors are normally used in variable-speed drives, but series motors are traditionally employed for traction applications. </a:t>
            </a:r>
          </a:p>
          <a:p>
            <a:pPr algn="just" eaLnBrk="1" hangingPunct="1">
              <a:spcBef>
                <a:spcPct val="20000"/>
              </a:spcBef>
              <a:buFontTx/>
              <a:buChar char="•"/>
            </a:pPr>
            <a:r>
              <a:rPr lang="en-US" sz="2100" dirty="0">
                <a:latin typeface="Times New Roman" panose="02020603050405020304" pitchFamily="18" charset="0"/>
              </a:rPr>
              <a:t>Due to </a:t>
            </a:r>
            <a:r>
              <a:rPr lang="en-US" sz="2100" dirty="0" err="1">
                <a:latin typeface="Times New Roman" panose="02020603050405020304" pitchFamily="18" charset="0"/>
              </a:rPr>
              <a:t>commutators</a:t>
            </a:r>
            <a:r>
              <a:rPr lang="en-US" sz="2100" dirty="0">
                <a:latin typeface="Times New Roman" panose="02020603050405020304" pitchFamily="18" charset="0"/>
              </a:rPr>
              <a:t>, DC motors are not suitable for very high speed applications and require more maintenance than do AC motors.</a:t>
            </a:r>
          </a:p>
          <a:p>
            <a:pPr algn="just" eaLnBrk="1" hangingPunct="1">
              <a:spcBef>
                <a:spcPct val="20000"/>
              </a:spcBef>
              <a:buFontTx/>
              <a:buChar char="•"/>
            </a:pPr>
            <a:r>
              <a:rPr lang="en-US" sz="2100" dirty="0">
                <a:latin typeface="Times New Roman" panose="02020603050405020304" pitchFamily="18" charset="0"/>
              </a:rPr>
              <a:t>With the recent advancements in power conversions, control techniques, and microcomputers, the ac motor drives are becoming increasingly competitive with DC motor drives. </a:t>
            </a:r>
            <a:endParaRPr lang="en-US" sz="2100" dirty="0" smtClean="0">
              <a:latin typeface="Times New Roman" panose="02020603050405020304" pitchFamily="18" charset="0"/>
            </a:endParaRPr>
          </a:p>
          <a:p>
            <a:pPr algn="just">
              <a:spcBef>
                <a:spcPct val="20000"/>
              </a:spcBef>
              <a:buFontTx/>
              <a:buChar char="•"/>
            </a:pPr>
            <a:r>
              <a:rPr lang="en-US" sz="2200" dirty="0" smtClean="0">
                <a:latin typeface="Times New Roman" panose="02020603050405020304" pitchFamily="18" charset="0"/>
              </a:rPr>
              <a:t>DC drives can be classified, in general, into three types:</a:t>
            </a:r>
          </a:p>
          <a:p>
            <a:pPr algn="just">
              <a:spcBef>
                <a:spcPct val="20000"/>
              </a:spcBef>
              <a:buFontTx/>
              <a:buChar char="•"/>
            </a:pPr>
            <a:endParaRPr lang="en-US" sz="800" dirty="0" smtClean="0">
              <a:latin typeface="Times New Roman" panose="02020603050405020304" pitchFamily="18" charset="0"/>
            </a:endParaRPr>
          </a:p>
          <a:p>
            <a:pPr lvl="1" algn="just">
              <a:spcBef>
                <a:spcPct val="20000"/>
              </a:spcBef>
              <a:buFontTx/>
              <a:buChar char="–"/>
            </a:pPr>
            <a:r>
              <a:rPr lang="en-US" sz="2000" dirty="0" smtClean="0">
                <a:latin typeface="Times New Roman" panose="02020603050405020304" pitchFamily="18" charset="0"/>
              </a:rPr>
              <a:t>1. Single-phase drives</a:t>
            </a:r>
          </a:p>
          <a:p>
            <a:pPr lvl="1" algn="just">
              <a:spcBef>
                <a:spcPct val="20000"/>
              </a:spcBef>
              <a:buFontTx/>
              <a:buChar char="–"/>
            </a:pPr>
            <a:r>
              <a:rPr lang="en-US" sz="2000" dirty="0" smtClean="0">
                <a:latin typeface="Times New Roman" panose="02020603050405020304" pitchFamily="18" charset="0"/>
              </a:rPr>
              <a:t>2. Three-phase drives</a:t>
            </a:r>
          </a:p>
          <a:p>
            <a:pPr lvl="1" algn="just">
              <a:spcBef>
                <a:spcPct val="20000"/>
              </a:spcBef>
              <a:buFontTx/>
              <a:buChar char="–"/>
            </a:pPr>
            <a:r>
              <a:rPr lang="en-US" sz="2000" dirty="0" smtClean="0">
                <a:latin typeface="Times New Roman" panose="02020603050405020304" pitchFamily="18" charset="0"/>
              </a:rPr>
              <a:t>3. DC-DC converter drives</a:t>
            </a:r>
          </a:p>
          <a:p>
            <a:pPr algn="just" eaLnBrk="1" hangingPunct="1">
              <a:spcBef>
                <a:spcPct val="20000"/>
              </a:spcBef>
              <a:buFontTx/>
              <a:buChar char="•"/>
            </a:pPr>
            <a:endParaRPr lang="en-US" sz="2100" dirty="0">
              <a:latin typeface="Times New Roman" panose="02020603050405020304" pitchFamily="18" charset="0"/>
            </a:endParaRPr>
          </a:p>
        </p:txBody>
      </p:sp>
    </p:spTree>
    <p:extLst>
      <p:ext uri="{BB962C8B-B14F-4D97-AF65-F5344CB8AC3E}">
        <p14:creationId xmlns:p14="http://schemas.microsoft.com/office/powerpoint/2010/main" val="365846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Effect transition="in" filter="fade">
                                      <p:cBhvr>
                                        <p:cTn id="61" dur="1000"/>
                                        <p:tgtEl>
                                          <p:spTgt spid="7">
                                            <p:txEl>
                                              <p:pRg st="9" end="9"/>
                                            </p:txEl>
                                          </p:spTgt>
                                        </p:tgtEl>
                                      </p:cBhvr>
                                    </p:animEffect>
                                    <p:anim calcmode="lin" valueType="num">
                                      <p:cBhvr>
                                        <p:cTn id="62"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
                                            <p:txEl>
                                              <p:pRg st="10" end="10"/>
                                            </p:txEl>
                                          </p:spTgt>
                                        </p:tgtEl>
                                        <p:attrNameLst>
                                          <p:attrName>style.visibility</p:attrName>
                                        </p:attrNameLst>
                                      </p:cBhvr>
                                      <p:to>
                                        <p:strVal val="visible"/>
                                      </p:to>
                                    </p:set>
                                    <p:animEffect transition="in" filter="fade">
                                      <p:cBhvr>
                                        <p:cTn id="66" dur="1000"/>
                                        <p:tgtEl>
                                          <p:spTgt spid="7">
                                            <p:txEl>
                                              <p:pRg st="10" end="10"/>
                                            </p:txEl>
                                          </p:spTgt>
                                        </p:tgtEl>
                                      </p:cBhvr>
                                    </p:animEffect>
                                    <p:anim calcmode="lin" valueType="num">
                                      <p:cBhvr>
                                        <p:cTn id="67"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
                                            <p:txEl>
                                              <p:pRg st="11" end="11"/>
                                            </p:txEl>
                                          </p:spTgt>
                                        </p:tgtEl>
                                        <p:attrNameLst>
                                          <p:attrName>style.visibility</p:attrName>
                                        </p:attrNameLst>
                                      </p:cBhvr>
                                      <p:to>
                                        <p:strVal val="visible"/>
                                      </p:to>
                                    </p:set>
                                    <p:animEffect transition="in" filter="fade">
                                      <p:cBhvr>
                                        <p:cTn id="71" dur="1000"/>
                                        <p:tgtEl>
                                          <p:spTgt spid="7">
                                            <p:txEl>
                                              <p:pRg st="11" end="11"/>
                                            </p:txEl>
                                          </p:spTgt>
                                        </p:tgtEl>
                                      </p:cBhvr>
                                    </p:animEffect>
                                    <p:anim calcmode="lin" valueType="num">
                                      <p:cBhvr>
                                        <p:cTn id="72"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1750"/>
            <a:ext cx="8229600" cy="457200"/>
          </a:xfrm>
          <a:noFill/>
        </p:spPr>
        <p:txBody>
          <a:bodyPr>
            <a:noAutofit/>
          </a:bodyPr>
          <a:lstStyle/>
          <a:p>
            <a:pPr eaLnBrk="1" hangingPunct="1"/>
            <a:r>
              <a:rPr lang="en-US" sz="4000" b="1" dirty="0" smtClean="0">
                <a:solidFill>
                  <a:srgbClr val="C00000"/>
                </a:solidFill>
                <a:latin typeface="Times New Roman" panose="02020603050405020304" pitchFamily="18" charset="0"/>
              </a:rPr>
              <a:t>AC Motor</a:t>
            </a:r>
          </a:p>
        </p:txBody>
      </p:sp>
      <p:sp>
        <p:nvSpPr>
          <p:cNvPr id="6" name="Rectangle 5"/>
          <p:cNvSpPr>
            <a:spLocks noChangeArrowheads="1"/>
          </p:cNvSpPr>
          <p:nvPr/>
        </p:nvSpPr>
        <p:spPr bwMode="auto">
          <a:xfrm>
            <a:off x="457200" y="685800"/>
            <a:ext cx="1054135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FontTx/>
              <a:buChar char="•"/>
            </a:pPr>
            <a:r>
              <a:rPr lang="en-US" sz="2200" dirty="0">
                <a:latin typeface="Times New Roman" panose="02020603050405020304" pitchFamily="18" charset="0"/>
              </a:rPr>
              <a:t>Ac motors exhibit highly coupled, nonlinear, and multivariable structures as opposed to much simpler decoupled structures of separately excited dc motors. </a:t>
            </a:r>
          </a:p>
          <a:p>
            <a:pPr algn="just" eaLnBrk="1" hangingPunct="1">
              <a:spcBef>
                <a:spcPct val="20000"/>
              </a:spcBef>
              <a:buFontTx/>
              <a:buChar char="•"/>
            </a:pPr>
            <a:r>
              <a:rPr lang="en-US" sz="2200" dirty="0">
                <a:latin typeface="Times New Roman" panose="02020603050405020304" pitchFamily="18" charset="0"/>
              </a:rPr>
              <a:t>The control of ac drives generally requires complex control algorithms that can be performed by microprocessors or microcomputers along with fast-switching power converters.</a:t>
            </a:r>
          </a:p>
          <a:p>
            <a:pPr algn="just" eaLnBrk="1" hangingPunct="1">
              <a:spcBef>
                <a:spcPct val="20000"/>
              </a:spcBef>
              <a:buFontTx/>
              <a:buChar char="•"/>
            </a:pPr>
            <a:r>
              <a:rPr lang="en-US" sz="2200" dirty="0">
                <a:latin typeface="Times New Roman" panose="02020603050405020304" pitchFamily="18" charset="0"/>
              </a:rPr>
              <a:t>The ac motors have a number of advantages; they are lightweight (20 to 40% lighter than equivalent dc motors), are inexpensive, and have low maintenance compared with dc motors. </a:t>
            </a:r>
          </a:p>
          <a:p>
            <a:pPr algn="just" eaLnBrk="1" hangingPunct="1">
              <a:spcBef>
                <a:spcPct val="20000"/>
              </a:spcBef>
              <a:buFontTx/>
              <a:buChar char="•"/>
            </a:pPr>
            <a:r>
              <a:rPr lang="en-US" sz="2200" dirty="0">
                <a:latin typeface="Times New Roman" panose="02020603050405020304" pitchFamily="18" charset="0"/>
              </a:rPr>
              <a:t>They require control of frequency, voltage, and current for variable-speed applications. </a:t>
            </a:r>
          </a:p>
          <a:p>
            <a:pPr algn="just" eaLnBrk="1" hangingPunct="1">
              <a:spcBef>
                <a:spcPct val="20000"/>
              </a:spcBef>
              <a:buFontTx/>
              <a:buChar char="•"/>
            </a:pPr>
            <a:r>
              <a:rPr lang="en-US" sz="2200" dirty="0">
                <a:latin typeface="Times New Roman" panose="02020603050405020304" pitchFamily="18" charset="0"/>
              </a:rPr>
              <a:t>The power converters, inverters, and ac voltage controllers can control the frequency, voltage, or current to meet the drive requirements. </a:t>
            </a:r>
            <a:endParaRPr lang="en-US" sz="2200" dirty="0" smtClean="0">
              <a:latin typeface="Times New Roman" panose="02020603050405020304" pitchFamily="18" charset="0"/>
            </a:endParaRPr>
          </a:p>
          <a:p>
            <a:pPr algn="just">
              <a:spcBef>
                <a:spcPct val="20000"/>
              </a:spcBef>
              <a:buFontTx/>
              <a:buChar char="•"/>
            </a:pPr>
            <a:r>
              <a:rPr lang="en-US" sz="2200" dirty="0" smtClean="0">
                <a:latin typeface="Times New Roman" panose="02020603050405020304" pitchFamily="18" charset="0"/>
              </a:rPr>
              <a:t>There are two types of ac drives:</a:t>
            </a:r>
          </a:p>
          <a:p>
            <a:pPr algn="just">
              <a:spcBef>
                <a:spcPct val="20000"/>
              </a:spcBef>
              <a:buFontTx/>
              <a:buChar char="•"/>
            </a:pPr>
            <a:endParaRPr lang="en-US" sz="800" dirty="0" smtClean="0">
              <a:latin typeface="Times New Roman" panose="02020603050405020304" pitchFamily="18" charset="0"/>
            </a:endParaRPr>
          </a:p>
          <a:p>
            <a:pPr lvl="1" algn="just">
              <a:spcBef>
                <a:spcPct val="20000"/>
              </a:spcBef>
              <a:buFontTx/>
              <a:buChar char="–"/>
            </a:pPr>
            <a:r>
              <a:rPr lang="en-US" sz="2000" dirty="0" smtClean="0">
                <a:latin typeface="Times New Roman" panose="02020603050405020304" pitchFamily="18" charset="0"/>
              </a:rPr>
              <a:t>Induction motor drives</a:t>
            </a:r>
          </a:p>
          <a:p>
            <a:pPr lvl="1" algn="just">
              <a:spcBef>
                <a:spcPct val="20000"/>
              </a:spcBef>
              <a:buFontTx/>
              <a:buChar char="–"/>
            </a:pPr>
            <a:r>
              <a:rPr lang="en-US" sz="2000" dirty="0" smtClean="0">
                <a:latin typeface="Times New Roman" panose="02020603050405020304" pitchFamily="18" charset="0"/>
              </a:rPr>
              <a:t>Synchronous motor drives</a:t>
            </a:r>
          </a:p>
          <a:p>
            <a:pPr lvl="1" algn="just">
              <a:spcBef>
                <a:spcPct val="20000"/>
              </a:spcBef>
              <a:buFontTx/>
              <a:buChar char="–"/>
            </a:pPr>
            <a:endParaRPr lang="en-US" sz="2000" dirty="0" smtClean="0">
              <a:latin typeface="Times New Roman" panose="02020603050405020304" pitchFamily="18" charset="0"/>
            </a:endParaRPr>
          </a:p>
          <a:p>
            <a:pPr algn="just" eaLnBrk="1" hangingPunct="1">
              <a:spcBef>
                <a:spcPct val="20000"/>
              </a:spcBef>
              <a:buFontTx/>
              <a:buChar char="•"/>
            </a:pPr>
            <a:endParaRPr lang="en-US" sz="2200" dirty="0">
              <a:latin typeface="Times New Roman" panose="02020603050405020304" pitchFamily="18" charset="0"/>
            </a:endParaRPr>
          </a:p>
        </p:txBody>
      </p:sp>
    </p:spTree>
    <p:extLst>
      <p:ext uri="{BB962C8B-B14F-4D97-AF65-F5344CB8AC3E}">
        <p14:creationId xmlns:p14="http://schemas.microsoft.com/office/powerpoint/2010/main" val="270139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fade">
                                      <p:cBhvr>
                                        <p:cTn id="47" dur="1000"/>
                                        <p:tgtEl>
                                          <p:spTgt spid="6">
                                            <p:txEl>
                                              <p:pRg st="7" end="7"/>
                                            </p:txEl>
                                          </p:spTgt>
                                        </p:tgtEl>
                                      </p:cBhvr>
                                    </p:animEffect>
                                    <p:anim calcmode="lin" valueType="num">
                                      <p:cBhvr>
                                        <p:cTn id="48"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
                                            <p:txEl>
                                              <p:pRg st="8" end="8"/>
                                            </p:txEl>
                                          </p:spTgt>
                                        </p:tgtEl>
                                        <p:attrNameLst>
                                          <p:attrName>style.visibility</p:attrName>
                                        </p:attrNameLst>
                                      </p:cBhvr>
                                      <p:to>
                                        <p:strVal val="visible"/>
                                      </p:to>
                                    </p:set>
                                    <p:animEffect transition="in" filter="fade">
                                      <p:cBhvr>
                                        <p:cTn id="52" dur="1000"/>
                                        <p:tgtEl>
                                          <p:spTgt spid="6">
                                            <p:txEl>
                                              <p:pRg st="8" end="8"/>
                                            </p:txEl>
                                          </p:spTgt>
                                        </p:tgtEl>
                                      </p:cBhvr>
                                    </p:animEffect>
                                    <p:anim calcmode="lin" valueType="num">
                                      <p:cBhvr>
                                        <p:cTn id="53"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1615472" y="214094"/>
            <a:ext cx="63019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dirty="0">
                <a:solidFill>
                  <a:srgbClr val="C00000"/>
                </a:solidFill>
                <a:latin typeface="Times New Roman" panose="02020603050405020304" pitchFamily="18" charset="0"/>
                <a:cs typeface="Times New Roman" panose="02020603050405020304" pitchFamily="18" charset="0"/>
              </a:rPr>
              <a:t>Overview of AC and DC drives</a:t>
            </a:r>
          </a:p>
        </p:txBody>
      </p:sp>
      <p:sp>
        <p:nvSpPr>
          <p:cNvPr id="5" name="Text Box 14"/>
          <p:cNvSpPr txBox="1">
            <a:spLocks noChangeArrowheads="1"/>
          </p:cNvSpPr>
          <p:nvPr/>
        </p:nvSpPr>
        <p:spPr bwMode="auto">
          <a:xfrm>
            <a:off x="1004552" y="1066771"/>
            <a:ext cx="100124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7338" indent="-287338">
              <a:defRPr sz="2400">
                <a:solidFill>
                  <a:schemeClr val="tx1"/>
                </a:solidFill>
                <a:latin typeface="Times New Roman" panose="02020603050405020304" pitchFamily="18" charset="0"/>
              </a:defRPr>
            </a:lvl1pPr>
            <a:lvl2pPr marL="850900">
              <a:defRPr sz="2400">
                <a:solidFill>
                  <a:schemeClr val="tx1"/>
                </a:solidFill>
                <a:latin typeface="Times New Roman" panose="02020603050405020304" pitchFamily="18" charset="0"/>
              </a:defRPr>
            </a:lvl2pPr>
            <a:lvl3pPr marL="9652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just"/>
            <a:r>
              <a:rPr lang="en-US" sz="2800" b="1" dirty="0">
                <a:cs typeface="Times New Roman" panose="02020603050405020304" pitchFamily="18" charset="0"/>
              </a:rPr>
              <a:t>Before semiconductor devices were introduced (&lt;1950)</a:t>
            </a:r>
          </a:p>
        </p:txBody>
      </p:sp>
      <p:sp>
        <p:nvSpPr>
          <p:cNvPr id="6" name="Text Box 15"/>
          <p:cNvSpPr txBox="1">
            <a:spLocks noChangeArrowheads="1"/>
          </p:cNvSpPr>
          <p:nvPr/>
        </p:nvSpPr>
        <p:spPr bwMode="auto">
          <a:xfrm>
            <a:off x="1905000" y="1856581"/>
            <a:ext cx="708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850900">
              <a:defRPr sz="2400">
                <a:solidFill>
                  <a:schemeClr val="tx1"/>
                </a:solidFill>
                <a:latin typeface="Times New Roman" panose="02020603050405020304" pitchFamily="18" charset="0"/>
              </a:defRPr>
            </a:lvl2pPr>
            <a:lvl3pPr marL="9652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just">
              <a:buFontTx/>
              <a:buChar char="•"/>
            </a:pPr>
            <a:r>
              <a:rPr lang="en-US" dirty="0">
                <a:cs typeface="Times New Roman" panose="02020603050405020304" pitchFamily="18" charset="0"/>
              </a:rPr>
              <a:t>AC motors for fixed speed applications</a:t>
            </a:r>
          </a:p>
          <a:p>
            <a:pPr algn="just">
              <a:buFontTx/>
              <a:buChar char="•"/>
            </a:pPr>
            <a:r>
              <a:rPr lang="en-US" dirty="0">
                <a:cs typeface="Times New Roman" panose="02020603050405020304" pitchFamily="18" charset="0"/>
              </a:rPr>
              <a:t>DC motors for variable speed applications</a:t>
            </a:r>
          </a:p>
        </p:txBody>
      </p:sp>
      <p:sp>
        <p:nvSpPr>
          <p:cNvPr id="7" name="Text Box 16"/>
          <p:cNvSpPr txBox="1">
            <a:spLocks noChangeArrowheads="1"/>
          </p:cNvSpPr>
          <p:nvPr/>
        </p:nvSpPr>
        <p:spPr bwMode="auto">
          <a:xfrm>
            <a:off x="1004552" y="2876589"/>
            <a:ext cx="90667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7338" indent="-287338">
              <a:defRPr sz="2400">
                <a:solidFill>
                  <a:schemeClr val="tx1"/>
                </a:solidFill>
                <a:latin typeface="Times New Roman" panose="02020603050405020304" pitchFamily="18" charset="0"/>
              </a:defRPr>
            </a:lvl1pPr>
            <a:lvl2pPr marL="850900">
              <a:defRPr sz="2400">
                <a:solidFill>
                  <a:schemeClr val="tx1"/>
                </a:solidFill>
                <a:latin typeface="Times New Roman" panose="02020603050405020304" pitchFamily="18" charset="0"/>
              </a:defRPr>
            </a:lvl2pPr>
            <a:lvl3pPr marL="9652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just"/>
            <a:r>
              <a:rPr lang="en-US" sz="2800" b="1" dirty="0">
                <a:cs typeface="Times New Roman" panose="02020603050405020304" pitchFamily="18" charset="0"/>
              </a:rPr>
              <a:t>After semiconductor devices were introduced (1950s)</a:t>
            </a:r>
          </a:p>
        </p:txBody>
      </p:sp>
      <p:sp>
        <p:nvSpPr>
          <p:cNvPr id="8" name="Text Box 17"/>
          <p:cNvSpPr txBox="1">
            <a:spLocks noChangeArrowheads="1"/>
          </p:cNvSpPr>
          <p:nvPr/>
        </p:nvSpPr>
        <p:spPr bwMode="auto">
          <a:xfrm>
            <a:off x="1981200" y="3441705"/>
            <a:ext cx="708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850900">
              <a:defRPr sz="2400">
                <a:solidFill>
                  <a:schemeClr val="tx1"/>
                </a:solidFill>
                <a:latin typeface="Times New Roman" panose="02020603050405020304" pitchFamily="18" charset="0"/>
              </a:defRPr>
            </a:lvl2pPr>
            <a:lvl3pPr marL="9652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just">
              <a:buFontTx/>
              <a:buChar char="•"/>
            </a:pPr>
            <a:r>
              <a:rPr lang="en-US" dirty="0">
                <a:cs typeface="Times New Roman" panose="02020603050405020304" pitchFamily="18" charset="0"/>
              </a:rPr>
              <a:t>Variable frequency sources available – AC motors in variable speed applications </a:t>
            </a:r>
          </a:p>
        </p:txBody>
      </p:sp>
      <p:sp>
        <p:nvSpPr>
          <p:cNvPr id="9" name="Text Box 18"/>
          <p:cNvSpPr txBox="1">
            <a:spLocks noChangeArrowheads="1"/>
          </p:cNvSpPr>
          <p:nvPr/>
        </p:nvSpPr>
        <p:spPr bwMode="auto">
          <a:xfrm>
            <a:off x="1905000" y="4272702"/>
            <a:ext cx="7239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7338" indent="-287338">
              <a:defRPr sz="2400">
                <a:solidFill>
                  <a:schemeClr val="tx1"/>
                </a:solidFill>
                <a:latin typeface="Times New Roman" panose="02020603050405020304" pitchFamily="18" charset="0"/>
              </a:defRPr>
            </a:lvl1pPr>
            <a:lvl2pPr marL="850900">
              <a:defRPr sz="2400">
                <a:solidFill>
                  <a:schemeClr val="tx1"/>
                </a:solidFill>
                <a:latin typeface="Times New Roman" panose="02020603050405020304" pitchFamily="18" charset="0"/>
              </a:defRPr>
            </a:lvl2pPr>
            <a:lvl3pPr marL="9652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just">
              <a:buFontTx/>
              <a:buChar char="•"/>
            </a:pPr>
            <a:r>
              <a:rPr lang="en-US" dirty="0">
                <a:cs typeface="Times New Roman" panose="02020603050405020304" pitchFamily="18" charset="0"/>
              </a:rPr>
              <a:t>Coupling between flux and torque control</a:t>
            </a:r>
          </a:p>
          <a:p>
            <a:pPr algn="just">
              <a:buFontTx/>
              <a:buChar char="•"/>
            </a:pPr>
            <a:r>
              <a:rPr lang="en-US" dirty="0">
                <a:cs typeface="Times New Roman" panose="02020603050405020304" pitchFamily="18" charset="0"/>
              </a:rPr>
              <a:t>Application limited to medium performance applications – fans, blowers, compressors – scalar control </a:t>
            </a:r>
          </a:p>
        </p:txBody>
      </p:sp>
      <p:sp>
        <p:nvSpPr>
          <p:cNvPr id="10" name="Text Box 19"/>
          <p:cNvSpPr txBox="1">
            <a:spLocks noChangeArrowheads="1"/>
          </p:cNvSpPr>
          <p:nvPr/>
        </p:nvSpPr>
        <p:spPr bwMode="auto">
          <a:xfrm>
            <a:off x="1776211" y="5697165"/>
            <a:ext cx="708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850900">
              <a:defRPr sz="2400">
                <a:solidFill>
                  <a:schemeClr val="tx1"/>
                </a:solidFill>
                <a:latin typeface="Times New Roman" panose="02020603050405020304" pitchFamily="18" charset="0"/>
              </a:defRPr>
            </a:lvl2pPr>
            <a:lvl3pPr marL="9652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just">
              <a:buFontTx/>
              <a:buChar char="•"/>
            </a:pPr>
            <a:r>
              <a:rPr lang="en-US" dirty="0">
                <a:cs typeface="Times New Roman" panose="02020603050405020304" pitchFamily="18" charset="0"/>
              </a:rPr>
              <a:t>High performance applications dominated by DC motors – tractions, elevators, servos, </a:t>
            </a:r>
            <a:r>
              <a:rPr lang="en-US" dirty="0" err="1">
                <a:cs typeface="Times New Roman" panose="02020603050405020304" pitchFamily="18" charset="0"/>
              </a:rPr>
              <a:t>etc</a:t>
            </a:r>
            <a:r>
              <a:rPr lang="en-US" dirty="0">
                <a:cs typeface="Times New Roman" panose="02020603050405020304" pitchFamily="18" charset="0"/>
              </a:rPr>
              <a:t> </a:t>
            </a:r>
          </a:p>
        </p:txBody>
      </p:sp>
    </p:spTree>
    <p:extLst>
      <p:ext uri="{BB962C8B-B14F-4D97-AF65-F5344CB8AC3E}">
        <p14:creationId xmlns:p14="http://schemas.microsoft.com/office/powerpoint/2010/main" val="254592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01521" y="167131"/>
            <a:ext cx="85254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b="1" dirty="0">
                <a:latin typeface="Times New Roman" panose="02020603050405020304" pitchFamily="18" charset="0"/>
                <a:cs typeface="Times New Roman" panose="02020603050405020304" pitchFamily="18" charset="0"/>
              </a:rPr>
              <a:t>DC motors:  </a:t>
            </a:r>
            <a:r>
              <a:rPr lang="en-US" sz="2400" dirty="0">
                <a:latin typeface="Times New Roman" panose="02020603050405020304" pitchFamily="18" charset="0"/>
                <a:cs typeface="Times New Roman" panose="02020603050405020304" pitchFamily="18" charset="0"/>
              </a:rPr>
              <a:t>Regular maintenance, heavy, expensive, speed limit</a:t>
            </a:r>
          </a:p>
        </p:txBody>
      </p:sp>
      <p:sp>
        <p:nvSpPr>
          <p:cNvPr id="5" name="Text Box 15"/>
          <p:cNvSpPr txBox="1">
            <a:spLocks noChangeArrowheads="1"/>
          </p:cNvSpPr>
          <p:nvPr/>
        </p:nvSpPr>
        <p:spPr bwMode="auto">
          <a:xfrm>
            <a:off x="3232709" y="548131"/>
            <a:ext cx="61942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Easy control, decouple control of torque and flux</a:t>
            </a:r>
          </a:p>
        </p:txBody>
      </p:sp>
      <p:sp>
        <p:nvSpPr>
          <p:cNvPr id="6" name="Text Box 16"/>
          <p:cNvSpPr txBox="1">
            <a:spLocks noChangeArrowheads="1"/>
          </p:cNvSpPr>
          <p:nvPr/>
        </p:nvSpPr>
        <p:spPr bwMode="auto">
          <a:xfrm>
            <a:off x="901521" y="1425304"/>
            <a:ext cx="85963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AC motors:   </a:t>
            </a:r>
            <a:r>
              <a:rPr lang="en-US" sz="2400" dirty="0">
                <a:latin typeface="Times New Roman" panose="02020603050405020304" pitchFamily="18" charset="0"/>
                <a:cs typeface="Times New Roman" panose="02020603050405020304" pitchFamily="18" charset="0"/>
              </a:rPr>
              <a:t>Less maintenance, light, less expensive, high speed</a:t>
            </a:r>
          </a:p>
        </p:txBody>
      </p:sp>
      <p:sp>
        <p:nvSpPr>
          <p:cNvPr id="7" name="Text Box 17"/>
          <p:cNvSpPr txBox="1">
            <a:spLocks noChangeArrowheads="1"/>
          </p:cNvSpPr>
          <p:nvPr/>
        </p:nvSpPr>
        <p:spPr bwMode="auto">
          <a:xfrm>
            <a:off x="3026535" y="1846804"/>
            <a:ext cx="62333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400" dirty="0">
                <a:latin typeface="Times New Roman" panose="02020603050405020304" pitchFamily="18" charset="0"/>
                <a:cs typeface="Times New Roman" panose="02020603050405020304" pitchFamily="18" charset="0"/>
              </a:rPr>
              <a:t>Coupling between torque and flux – variable spatial angle between rotor and stator flux</a:t>
            </a:r>
          </a:p>
        </p:txBody>
      </p:sp>
      <p:sp>
        <p:nvSpPr>
          <p:cNvPr id="8" name="Text Box 9"/>
          <p:cNvSpPr txBox="1">
            <a:spLocks noChangeArrowheads="1"/>
          </p:cNvSpPr>
          <p:nvPr/>
        </p:nvSpPr>
        <p:spPr bwMode="auto">
          <a:xfrm>
            <a:off x="411937" y="2755075"/>
            <a:ext cx="475230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800" b="1" dirty="0" smtClean="0">
                <a:solidFill>
                  <a:srgbClr val="C00000"/>
                </a:solidFill>
                <a:cs typeface="Arial" panose="020B0604020202020204" pitchFamily="34" charset="0"/>
              </a:rPr>
              <a:t>Type of AC motors</a:t>
            </a:r>
          </a:p>
          <a:p>
            <a:pPr algn="ct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9" name="Text Box 12"/>
          <p:cNvSpPr txBox="1">
            <a:spLocks noChangeArrowheads="1"/>
          </p:cNvSpPr>
          <p:nvPr/>
        </p:nvSpPr>
        <p:spPr bwMode="auto">
          <a:xfrm>
            <a:off x="2902418" y="3579979"/>
            <a:ext cx="575218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dirty="0">
                <a:cs typeface="Times New Roman" panose="02020603050405020304" pitchFamily="18" charset="0"/>
              </a:rPr>
              <a:t>AC  motors can  be divided into :</a:t>
            </a:r>
          </a:p>
          <a:p>
            <a:pPr>
              <a:spcBef>
                <a:spcPct val="50000"/>
              </a:spcBef>
              <a:buFontTx/>
              <a:buAutoNum type="arabicParenBoth"/>
            </a:pPr>
            <a:r>
              <a:rPr lang="en-US" dirty="0">
                <a:cs typeface="Times New Roman" panose="02020603050405020304" pitchFamily="18" charset="0"/>
              </a:rPr>
              <a:t>series, </a:t>
            </a:r>
          </a:p>
          <a:p>
            <a:pPr>
              <a:spcBef>
                <a:spcPct val="50000"/>
              </a:spcBef>
              <a:buFontTx/>
              <a:buAutoNum type="arabicParenBoth"/>
            </a:pPr>
            <a:r>
              <a:rPr lang="en-US" dirty="0">
                <a:cs typeface="Times New Roman" panose="02020603050405020304" pitchFamily="18" charset="0"/>
              </a:rPr>
              <a:t>synchronous, and </a:t>
            </a:r>
          </a:p>
          <a:p>
            <a:pPr>
              <a:spcBef>
                <a:spcPct val="50000"/>
              </a:spcBef>
              <a:buFontTx/>
              <a:buAutoNum type="arabicParenBoth"/>
            </a:pPr>
            <a:r>
              <a:rPr lang="en-US" dirty="0">
                <a:cs typeface="Times New Roman" panose="02020603050405020304" pitchFamily="18" charset="0"/>
              </a:rPr>
              <a:t>induction motors </a:t>
            </a:r>
          </a:p>
        </p:txBody>
      </p:sp>
    </p:spTree>
    <p:extLst>
      <p:ext uri="{BB962C8B-B14F-4D97-AF65-F5344CB8AC3E}">
        <p14:creationId xmlns:p14="http://schemas.microsoft.com/office/powerpoint/2010/main" val="565381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528035" y="244787"/>
            <a:ext cx="36216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Series </a:t>
            </a:r>
            <a:r>
              <a:rPr lang="en-US" sz="3600" b="1" dirty="0">
                <a:solidFill>
                  <a:srgbClr val="C00000"/>
                </a:solidFill>
                <a:latin typeface="Times New Roman" panose="02020603050405020304" pitchFamily="18" charset="0"/>
                <a:cs typeface="Times New Roman" panose="02020603050405020304" pitchFamily="18" charset="0"/>
              </a:rPr>
              <a:t>AC motors</a:t>
            </a:r>
          </a:p>
        </p:txBody>
      </p:sp>
      <p:pic>
        <p:nvPicPr>
          <p:cNvPr id="13" name="Picture 10" descr="14177_86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9288" y="404813"/>
            <a:ext cx="2774569"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1"/>
          <p:cNvSpPr txBox="1">
            <a:spLocks noChangeArrowheads="1"/>
          </p:cNvSpPr>
          <p:nvPr/>
        </p:nvSpPr>
        <p:spPr bwMode="auto">
          <a:xfrm>
            <a:off x="8298221" y="6002338"/>
            <a:ext cx="2571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b="1" dirty="0">
                <a:latin typeface="Times New Roman" panose="02020603050405020304" pitchFamily="18" charset="0"/>
                <a:cs typeface="Times New Roman" panose="02020603050405020304" pitchFamily="18" charset="0"/>
              </a:rPr>
              <a:t>Series AC motor </a:t>
            </a:r>
          </a:p>
        </p:txBody>
      </p:sp>
      <p:sp>
        <p:nvSpPr>
          <p:cNvPr id="17" name="Text Box 13"/>
          <p:cNvSpPr txBox="1">
            <a:spLocks noChangeArrowheads="1"/>
          </p:cNvSpPr>
          <p:nvPr/>
        </p:nvSpPr>
        <p:spPr bwMode="auto">
          <a:xfrm>
            <a:off x="528035" y="891118"/>
            <a:ext cx="704685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sz="2400" b="1" dirty="0">
                <a:solidFill>
                  <a:schemeClr val="accent2"/>
                </a:solidFill>
                <a:latin typeface="Times New Roman" panose="02020603050405020304" pitchFamily="18" charset="0"/>
                <a:cs typeface="Times New Roman" panose="02020603050405020304" pitchFamily="18" charset="0"/>
              </a:rPr>
              <a:t>Applications</a:t>
            </a:r>
            <a:r>
              <a:rPr lang="en-US" sz="2400" dirty="0">
                <a:latin typeface="Times New Roman" panose="02020603050405020304" pitchFamily="18" charset="0"/>
                <a:cs typeface="Times New Roman" panose="02020603050405020304" pitchFamily="18" charset="0"/>
              </a:rPr>
              <a:t> …</a:t>
            </a:r>
          </a:p>
          <a:p>
            <a:pPr algn="just">
              <a:spcBef>
                <a:spcPct val="50000"/>
              </a:spcBef>
            </a:pPr>
            <a:r>
              <a:rPr lang="en-US" sz="2400" dirty="0">
                <a:latin typeface="Times New Roman" panose="02020603050405020304" pitchFamily="18" charset="0"/>
                <a:cs typeface="Times New Roman" panose="02020603050405020304" pitchFamily="18" charset="0"/>
              </a:rPr>
              <a:t> Series motors are used for driving fans, electric drills, and other small appliances. </a:t>
            </a:r>
          </a:p>
          <a:p>
            <a:pPr algn="just">
              <a:spcBef>
                <a:spcPct val="50000"/>
              </a:spcBef>
            </a:pPr>
            <a:r>
              <a:rPr lang="en-US" sz="2400" b="1" dirty="0">
                <a:solidFill>
                  <a:schemeClr val="accent2"/>
                </a:solidFill>
                <a:latin typeface="Times New Roman" panose="02020603050405020304" pitchFamily="18" charset="0"/>
                <a:cs typeface="Times New Roman" panose="02020603050405020304" pitchFamily="18" charset="0"/>
              </a:rPr>
              <a:t>Flexibility</a:t>
            </a:r>
            <a:r>
              <a:rPr lang="en-US" sz="2400" dirty="0">
                <a:latin typeface="Times New Roman" panose="02020603050405020304" pitchFamily="18" charset="0"/>
                <a:cs typeface="Times New Roman" panose="02020603050405020304" pitchFamily="18" charset="0"/>
              </a:rPr>
              <a:t> …</a:t>
            </a:r>
          </a:p>
          <a:p>
            <a:pPr algn="just">
              <a:spcBef>
                <a:spcPct val="50000"/>
              </a:spcBef>
            </a:pPr>
            <a:r>
              <a:rPr lang="en-US" sz="2400" dirty="0">
                <a:latin typeface="Times New Roman" panose="02020603050405020304" pitchFamily="18" charset="0"/>
                <a:cs typeface="Times New Roman" panose="02020603050405020304" pitchFamily="18" charset="0"/>
              </a:rPr>
              <a:t>Can be operated from DC source </a:t>
            </a:r>
          </a:p>
        </p:txBody>
      </p:sp>
      <p:sp>
        <p:nvSpPr>
          <p:cNvPr id="18" name="Rectangle 17"/>
          <p:cNvSpPr/>
          <p:nvPr/>
        </p:nvSpPr>
        <p:spPr>
          <a:xfrm>
            <a:off x="437882" y="3470508"/>
            <a:ext cx="7137007" cy="2492990"/>
          </a:xfrm>
          <a:prstGeom prst="rect">
            <a:avLst/>
          </a:prstGeom>
        </p:spPr>
        <p:txBody>
          <a:bodyPr wrap="square">
            <a:spAutoFit/>
          </a:bodyPr>
          <a:lstStyle/>
          <a:p>
            <a:pPr algn="just">
              <a:spcBef>
                <a:spcPct val="50000"/>
              </a:spcBef>
              <a:buFontTx/>
              <a:buChar char="•"/>
            </a:pPr>
            <a:r>
              <a:rPr lang="en-US" sz="2400" dirty="0" smtClean="0">
                <a:latin typeface="Times New Roman" panose="02020603050405020304" pitchFamily="18" charset="0"/>
                <a:cs typeface="Times New Roman" panose="02020603050405020304" pitchFamily="18" charset="0"/>
              </a:rPr>
              <a:t> A series ac motor is the same electrically as a dc   series motor.</a:t>
            </a:r>
          </a:p>
          <a:p>
            <a:pPr algn="just">
              <a:spcBef>
                <a:spcPct val="50000"/>
              </a:spcBef>
              <a:buFontTx/>
              <a:buChar char="•"/>
            </a:pPr>
            <a:r>
              <a:rPr lang="en-US" sz="2400" dirty="0" smtClean="0">
                <a:latin typeface="Times New Roman" panose="02020603050405020304" pitchFamily="18" charset="0"/>
                <a:cs typeface="Times New Roman" panose="02020603050405020304" pitchFamily="18" charset="0"/>
              </a:rPr>
              <a:t> Based on picture, by using the left- hand rule for the polarity of coils. You can see that the instantaneous magnetic polarities of the armature and field oppose each other, and motor action results.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3186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92</TotalTime>
  <Words>1554</Words>
  <Application>Microsoft Office PowerPoint</Application>
  <PresentationFormat>Widescreen</PresentationFormat>
  <Paragraphs>145</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SimSun</vt:lpstr>
      <vt:lpstr>Angsana New</vt:lpstr>
      <vt:lpstr>Arial</vt:lpstr>
      <vt:lpstr>Times New Roman</vt:lpstr>
      <vt:lpstr>Trebuchet MS</vt:lpstr>
      <vt:lpstr>Wingdings 3</vt:lpstr>
      <vt:lpstr>Facet</vt:lpstr>
      <vt:lpstr>Clip</vt:lpstr>
      <vt:lpstr>PowerPoint Presentation</vt:lpstr>
      <vt:lpstr>PowerPoint Presentation</vt:lpstr>
      <vt:lpstr>PowerPoint Presentation</vt:lpstr>
      <vt:lpstr>PowerPoint Presentation</vt:lpstr>
      <vt:lpstr>PowerPoint Presentation</vt:lpstr>
      <vt:lpstr>AC Motor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ASHISH</cp:lastModifiedBy>
  <cp:revision>31</cp:revision>
  <dcterms:created xsi:type="dcterms:W3CDTF">2018-05-02T06:16:31Z</dcterms:created>
  <dcterms:modified xsi:type="dcterms:W3CDTF">2018-05-02T12:54:44Z</dcterms:modified>
</cp:coreProperties>
</file>