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151025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83786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2506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201150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5171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294538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1393091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316618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363009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BB25E-DCD4-4119-832A-D4764AB23581}"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44948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1BB25E-DCD4-4119-832A-D4764AB23581}"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327953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1BB25E-DCD4-4119-832A-D4764AB23581}" type="datetimeFigureOut">
              <a:rPr lang="en-US" smtClean="0"/>
              <a:t>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26497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1BB25E-DCD4-4119-832A-D4764AB23581}" type="datetimeFigureOut">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327558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BB25E-DCD4-4119-832A-D4764AB23581}" type="datetimeFigureOut">
              <a:rPr lang="en-US" smtClean="0"/>
              <a:t>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137092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1BB25E-DCD4-4119-832A-D4764AB23581}"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C8253-280B-496F-A505-D998EA9B75C4}" type="slidenum">
              <a:rPr lang="en-US" smtClean="0"/>
              <a:t>‹#›</a:t>
            </a:fld>
            <a:endParaRPr lang="en-US"/>
          </a:p>
        </p:txBody>
      </p:sp>
    </p:spTree>
    <p:extLst>
      <p:ext uri="{BB962C8B-B14F-4D97-AF65-F5344CB8AC3E}">
        <p14:creationId xmlns:p14="http://schemas.microsoft.com/office/powerpoint/2010/main" val="365180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C8253-280B-496F-A505-D998EA9B75C4}" type="slidenum">
              <a:rPr lang="en-US" smtClean="0"/>
              <a:t>‹#›</a:t>
            </a:fld>
            <a:endParaRPr lang="en-US"/>
          </a:p>
        </p:txBody>
      </p:sp>
      <p:sp>
        <p:nvSpPr>
          <p:cNvPr id="5" name="Date Placeholder 4"/>
          <p:cNvSpPr>
            <a:spLocks noGrp="1"/>
          </p:cNvSpPr>
          <p:nvPr>
            <p:ph type="dt" sz="half" idx="10"/>
          </p:nvPr>
        </p:nvSpPr>
        <p:spPr/>
        <p:txBody>
          <a:bodyPr/>
          <a:lstStyle/>
          <a:p>
            <a:fld id="{031BB25E-DCD4-4119-832A-D4764AB23581}" type="datetimeFigureOut">
              <a:rPr lang="en-US" smtClean="0"/>
              <a:t>5/5/2018</a:t>
            </a:fld>
            <a:endParaRPr lang="en-US"/>
          </a:p>
        </p:txBody>
      </p:sp>
    </p:spTree>
    <p:extLst>
      <p:ext uri="{BB962C8B-B14F-4D97-AF65-F5344CB8AC3E}">
        <p14:creationId xmlns:p14="http://schemas.microsoft.com/office/powerpoint/2010/main" val="144743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1BB25E-DCD4-4119-832A-D4764AB23581}" type="datetimeFigureOut">
              <a:rPr lang="en-US" smtClean="0"/>
              <a:t>5/5/2018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8C8253-280B-496F-A505-D998EA9B75C4}" type="slidenum">
              <a:rPr lang="en-US" smtClean="0"/>
              <a:t>‹#›</a:t>
            </a:fld>
            <a:endParaRPr lang="en-US"/>
          </a:p>
        </p:txBody>
      </p:sp>
    </p:spTree>
    <p:extLst>
      <p:ext uri="{BB962C8B-B14F-4D97-AF65-F5344CB8AC3E}">
        <p14:creationId xmlns:p14="http://schemas.microsoft.com/office/powerpoint/2010/main" val="349373759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905000"/>
            <a:ext cx="9753600" cy="1323975"/>
          </a:xfrm>
          <a:prstGeom prst="rect">
            <a:avLst/>
          </a:prstGeom>
          <a:noFill/>
        </p:spPr>
        <p:txBody>
          <a:bodyPr>
            <a:spAutoFit/>
          </a:bodyPr>
          <a:lstStyle/>
          <a:p>
            <a:pPr algn="ctr">
              <a:defRPr/>
            </a:pPr>
            <a:r>
              <a:rPr lang="en-US" sz="4400" b="1" dirty="0">
                <a:solidFill>
                  <a:schemeClr val="accent3">
                    <a:lumMod val="50000"/>
                  </a:schemeClr>
                </a:solidFill>
                <a:latin typeface="Times New Roman" panose="02020603050405020304" pitchFamily="18" charset="0"/>
                <a:cs typeface="Times New Roman" panose="02020603050405020304" pitchFamily="18" charset="0"/>
              </a:rPr>
              <a:t>BHARTI INFOTECH AND SERVICES</a:t>
            </a:r>
          </a:p>
          <a:p>
            <a:pPr algn="ctr">
              <a:defRPr/>
            </a:pPr>
            <a:r>
              <a:rPr lang="en-US" sz="3600" b="1" dirty="0" err="1">
                <a:solidFill>
                  <a:schemeClr val="accent3">
                    <a:lumMod val="50000"/>
                  </a:schemeClr>
                </a:solidFill>
                <a:latin typeface="Times New Roman" panose="02020603050405020304" pitchFamily="18" charset="0"/>
                <a:cs typeface="Times New Roman" panose="02020603050405020304" pitchFamily="18" charset="0"/>
              </a:rPr>
              <a:t>Bilaspur</a:t>
            </a:r>
            <a:r>
              <a:rPr lang="en-US" sz="3600" b="1" dirty="0">
                <a:solidFill>
                  <a:schemeClr val="accent3">
                    <a:lumMod val="50000"/>
                  </a:schemeClr>
                </a:solidFill>
                <a:latin typeface="Times New Roman" panose="02020603050405020304" pitchFamily="18" charset="0"/>
                <a:cs typeface="Times New Roman" panose="02020603050405020304" pitchFamily="18" charset="0"/>
              </a:rPr>
              <a:t> , Chhattisgarh</a:t>
            </a:r>
          </a:p>
        </p:txBody>
      </p:sp>
      <p:sp>
        <p:nvSpPr>
          <p:cNvPr id="5" name="TextBox 5"/>
          <p:cNvSpPr txBox="1">
            <a:spLocks noChangeArrowheads="1"/>
          </p:cNvSpPr>
          <p:nvPr/>
        </p:nvSpPr>
        <p:spPr bwMode="auto">
          <a:xfrm>
            <a:off x="656820" y="3848637"/>
            <a:ext cx="1166825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4400" b="1" dirty="0">
                <a:solidFill>
                  <a:srgbClr val="C00000"/>
                </a:solidFill>
                <a:latin typeface="Times New Roman" panose="02020603050405020304" pitchFamily="18" charset="0"/>
                <a:cs typeface="Times New Roman" panose="02020603050405020304" pitchFamily="18" charset="0"/>
              </a:rPr>
              <a:t>     </a:t>
            </a:r>
            <a:r>
              <a:rPr lang="en-US" sz="4400" b="1" dirty="0" smtClean="0">
                <a:solidFill>
                  <a:srgbClr val="C00000"/>
                </a:solidFill>
                <a:latin typeface="Times New Roman" panose="02020603050405020304" pitchFamily="18" charset="0"/>
                <a:cs typeface="Times New Roman" panose="02020603050405020304" pitchFamily="18" charset="0"/>
              </a:rPr>
              <a:t>  </a:t>
            </a:r>
            <a:r>
              <a:rPr lang="en-US" sz="4400" b="1" dirty="0">
                <a:solidFill>
                  <a:srgbClr val="C00000"/>
                </a:solidFill>
                <a:latin typeface="Times New Roman" panose="02020603050405020304" pitchFamily="18" charset="0"/>
                <a:cs typeface="Times New Roman" panose="02020603050405020304" pitchFamily="18" charset="0"/>
              </a:rPr>
              <a:t>Introduction  to </a:t>
            </a:r>
            <a:r>
              <a:rPr lang="en-US" sz="4400" b="1" dirty="0" smtClean="0">
                <a:solidFill>
                  <a:srgbClr val="C00000"/>
                </a:solidFill>
                <a:latin typeface="Times New Roman" panose="02020603050405020304" pitchFamily="18" charset="0"/>
                <a:cs typeface="Times New Roman" panose="02020603050405020304" pitchFamily="18" charset="0"/>
              </a:rPr>
              <a:t>Bread Board</a:t>
            </a:r>
            <a:endParaRPr lang="en-US" sz="4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31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p:cNvSpPr txBox="1"/>
          <p:nvPr/>
        </p:nvSpPr>
        <p:spPr>
          <a:xfrm>
            <a:off x="759854" y="167424"/>
            <a:ext cx="9749307" cy="646331"/>
          </a:xfrm>
          <a:prstGeom prst="rect">
            <a:avLst/>
          </a:prstGeom>
          <a:noFill/>
        </p:spPr>
        <p:txBody>
          <a:bodyPr wrap="square" rtlCol="0">
            <a:sp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Introduction</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553792" y="1093211"/>
            <a:ext cx="1079249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A </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breadboard</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is a construction base for</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 prototyping</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of </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electronics</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Originally it was literally a bread board, a polished piece of wood used for slicing bread. In the 1970s the </a:t>
            </a:r>
            <a:r>
              <a:rPr kumimoji="0" lang="en-US" sz="2400" b="1" i="0" u="none" strike="noStrike" cap="none" normalizeH="0" baseline="0" dirty="0" err="1" smtClean="0">
                <a:ln>
                  <a:noFill/>
                </a:ln>
                <a:effectLst/>
                <a:latin typeface="Times New Roman" panose="02020603050405020304" pitchFamily="18" charset="0"/>
                <a:cs typeface="Times New Roman" panose="02020603050405020304" pitchFamily="18" charset="0"/>
              </a:rPr>
              <a:t>solderless</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 breadboard</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(a.k.a. </a:t>
            </a:r>
            <a:r>
              <a:rPr kumimoji="0" lang="en-US" sz="2400" b="1" i="0" u="none" strike="noStrike" cap="none" normalizeH="0" baseline="0" dirty="0" err="1" smtClean="0">
                <a:ln>
                  <a:noFill/>
                </a:ln>
                <a:effectLst/>
                <a:latin typeface="Times New Roman" panose="02020603050405020304" pitchFamily="18" charset="0"/>
                <a:cs typeface="Times New Roman" panose="02020603050405020304" pitchFamily="18" charset="0"/>
              </a:rPr>
              <a:t>plugboard</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a terminal array board) became available and nowadays the term "breadboard" is commonly used to refer to these.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Because the </a:t>
            </a:r>
            <a:r>
              <a:rPr kumimoji="0" lang="en-US"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solderless</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breadboard does not require</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 soldering</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it is reusable. This makes it easy to use for creating temporary prototypes and experimenting with circuit design. For this reason, </a:t>
            </a:r>
            <a:r>
              <a:rPr kumimoji="0" lang="en-US"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solderless</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breadboards are also popular with students and in technological education. Older breadboard types did not have this property. A </a:t>
            </a:r>
            <a:r>
              <a:rPr kumimoji="0" lang="en-US" sz="2400" b="1" i="0" u="none" strike="noStrike" cap="none" normalizeH="0" baseline="0" dirty="0" err="1" smtClean="0">
                <a:ln>
                  <a:noFill/>
                </a:ln>
                <a:effectLst/>
                <a:latin typeface="Times New Roman" panose="02020603050405020304" pitchFamily="18" charset="0"/>
                <a:cs typeface="Times New Roman" panose="02020603050405020304" pitchFamily="18" charset="0"/>
              </a:rPr>
              <a:t>stripboard</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2400" b="1" i="0" u="none" strike="noStrike" cap="none" normalizeH="0" baseline="0" dirty="0" err="1" smtClean="0">
                <a:ln>
                  <a:noFill/>
                </a:ln>
                <a:effectLst/>
                <a:latin typeface="Times New Roman" panose="02020603050405020304" pitchFamily="18" charset="0"/>
                <a:cs typeface="Times New Roman" panose="02020603050405020304" pitchFamily="18" charset="0"/>
              </a:rPr>
              <a:t>Veroboard</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and similar prototyping </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printed circuit boards</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which are used to build semi-permanent soldered prototypes or one-offs, cannot easily be reused. A variety of electronic systems may be prototyped by using breadboards, from small analog and digital circuits to complete </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central processing units </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(CPUs).</a:t>
            </a:r>
          </a:p>
        </p:txBody>
      </p:sp>
    </p:spTree>
    <p:extLst>
      <p:ext uri="{BB962C8B-B14F-4D97-AF65-F5344CB8AC3E}">
        <p14:creationId xmlns:p14="http://schemas.microsoft.com/office/powerpoint/2010/main" val="43625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636" y="399245"/>
            <a:ext cx="9975273" cy="5885645"/>
          </a:xfrm>
          <a:prstGeom prst="rect">
            <a:avLst/>
          </a:prstGeom>
        </p:spPr>
      </p:pic>
    </p:spTree>
    <p:extLst>
      <p:ext uri="{BB962C8B-B14F-4D97-AF65-F5344CB8AC3E}">
        <p14:creationId xmlns:p14="http://schemas.microsoft.com/office/powerpoint/2010/main" val="110762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9396" y="645558"/>
            <a:ext cx="11075831" cy="2677656"/>
          </a:xfrm>
          <a:prstGeom prst="rect">
            <a:avLst/>
          </a:prstGeom>
        </p:spPr>
        <p:txBody>
          <a:bodyPr wrap="square">
            <a:spAutoFit/>
          </a:bodyPr>
          <a:lstStyle/>
          <a:p>
            <a:pPr algn="just"/>
            <a:r>
              <a:rPr lang="en-US" sz="2400" b="0" i="0" dirty="0" smtClean="0">
                <a:effectLst/>
                <a:latin typeface="Times New Roman" panose="02020603050405020304" pitchFamily="18" charset="0"/>
                <a:cs typeface="Times New Roman" panose="02020603050405020304" pitchFamily="18" charset="0"/>
              </a:rPr>
              <a:t>A breadboard also known as </a:t>
            </a:r>
            <a:r>
              <a:rPr lang="en-US" sz="2400" b="0" i="0" dirty="0" err="1" smtClean="0">
                <a:effectLst/>
                <a:latin typeface="Times New Roman" panose="02020603050405020304" pitchFamily="18" charset="0"/>
                <a:cs typeface="Times New Roman" panose="02020603050405020304" pitchFamily="18" charset="0"/>
              </a:rPr>
              <a:t>protoboard</a:t>
            </a:r>
            <a:r>
              <a:rPr lang="en-US" sz="2400" b="0" i="0" dirty="0" smtClean="0">
                <a:effectLst/>
                <a:latin typeface="Times New Roman" panose="02020603050405020304" pitchFamily="18" charset="0"/>
                <a:cs typeface="Times New Roman" panose="02020603050405020304" pitchFamily="18" charset="0"/>
              </a:rPr>
              <a:t> is a type of </a:t>
            </a:r>
            <a:r>
              <a:rPr lang="en-US" sz="2400" b="0" i="0" dirty="0" err="1" smtClean="0">
                <a:effectLst/>
                <a:latin typeface="Times New Roman" panose="02020603050405020304" pitchFamily="18" charset="0"/>
                <a:cs typeface="Times New Roman" panose="02020603050405020304" pitchFamily="18" charset="0"/>
              </a:rPr>
              <a:t>solderless</a:t>
            </a:r>
            <a:r>
              <a:rPr lang="en-US" sz="2400" b="0" i="0" dirty="0" smtClean="0">
                <a:effectLst/>
                <a:latin typeface="Times New Roman" panose="02020603050405020304" pitchFamily="18" charset="0"/>
                <a:cs typeface="Times New Roman" panose="02020603050405020304" pitchFamily="18" charset="0"/>
              </a:rPr>
              <a:t> electronic circuit </a:t>
            </a:r>
            <a:r>
              <a:rPr lang="en-US" sz="2400" b="0" i="0" dirty="0" err="1" smtClean="0">
                <a:effectLst/>
                <a:latin typeface="Times New Roman" panose="02020603050405020304" pitchFamily="18" charset="0"/>
                <a:cs typeface="Times New Roman" panose="02020603050405020304" pitchFamily="18" charset="0"/>
              </a:rPr>
              <a:t>building.You</a:t>
            </a:r>
            <a:r>
              <a:rPr lang="en-US" sz="2400" b="0" i="0" dirty="0" smtClean="0">
                <a:effectLst/>
                <a:latin typeface="Times New Roman" panose="02020603050405020304" pitchFamily="18" charset="0"/>
                <a:cs typeface="Times New Roman" panose="02020603050405020304" pitchFamily="18" charset="0"/>
              </a:rPr>
              <a:t> can build a electronic circuit on a breadboard without any soldering ! Best of all it is reusable. It was designed by Ronald J Portugal of EI Instruments Inc. in 1971.</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0" i="0" dirty="0" smtClean="0">
                <a:effectLst/>
                <a:latin typeface="Times New Roman" panose="02020603050405020304" pitchFamily="18" charset="0"/>
                <a:cs typeface="Times New Roman" panose="02020603050405020304" pitchFamily="18" charset="0"/>
              </a:rPr>
              <a:t>Building or prototyping circuits on a breadboard is also known as </a:t>
            </a:r>
            <a:r>
              <a:rPr lang="en-US" sz="2400" b="1" i="0" dirty="0" smtClean="0">
                <a:effectLst/>
                <a:latin typeface="Times New Roman" panose="02020603050405020304" pitchFamily="18" charset="0"/>
                <a:cs typeface="Times New Roman" panose="02020603050405020304" pitchFamily="18" charset="0"/>
              </a:rPr>
              <a:t>'</a:t>
            </a:r>
            <a:r>
              <a:rPr lang="en-US" sz="2400" b="1" i="0" dirty="0" err="1" smtClean="0">
                <a:effectLst/>
                <a:latin typeface="Times New Roman" panose="02020603050405020304" pitchFamily="18" charset="0"/>
                <a:cs typeface="Times New Roman" panose="02020603050405020304" pitchFamily="18" charset="0"/>
              </a:rPr>
              <a:t>breadboarding</a:t>
            </a:r>
            <a:r>
              <a:rPr lang="en-US" sz="2400" b="0" i="0" dirty="0" smtClean="0">
                <a:effectLst/>
                <a:latin typeface="Times New Roman" panose="02020603050405020304" pitchFamily="18" charset="0"/>
                <a:cs typeface="Times New Roman" panose="02020603050405020304" pitchFamily="18" charset="0"/>
              </a:rPr>
              <a:t> '.In this </a:t>
            </a:r>
            <a:r>
              <a:rPr lang="en-US" sz="2400" b="0" i="0" dirty="0" err="1" smtClean="0">
                <a:effectLst/>
                <a:latin typeface="Times New Roman" panose="02020603050405020304" pitchFamily="18" charset="0"/>
                <a:cs typeface="Times New Roman" panose="02020603050405020304" pitchFamily="18" charset="0"/>
              </a:rPr>
              <a:t>instructable</a:t>
            </a:r>
            <a:r>
              <a:rPr lang="en-US" sz="2400" b="0" i="0" dirty="0" smtClean="0">
                <a:effectLst/>
                <a:latin typeface="Times New Roman" panose="02020603050405020304" pitchFamily="18" charset="0"/>
                <a:cs typeface="Times New Roman" panose="02020603050405020304" pitchFamily="18" charset="0"/>
              </a:rPr>
              <a:t> I will guide you how to use a modern breadboard to make simple circuits.</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669701" y="3683823"/>
            <a:ext cx="11075831"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H</a:t>
            </a:r>
            <a:r>
              <a:rPr lang="en-US" sz="2400" b="0" i="0" dirty="0" smtClean="0">
                <a:effectLst/>
                <a:latin typeface="Times New Roman" panose="02020603050405020304" pitchFamily="18" charset="0"/>
                <a:cs typeface="Times New Roman" panose="02020603050405020304" pitchFamily="18" charset="0"/>
              </a:rPr>
              <a:t>ere are various types of </a:t>
            </a:r>
            <a:r>
              <a:rPr lang="en-US" sz="2400" b="0" i="0" dirty="0" err="1" smtClean="0">
                <a:effectLst/>
                <a:latin typeface="Times New Roman" panose="02020603050405020304" pitchFamily="18" charset="0"/>
                <a:cs typeface="Times New Roman" panose="02020603050405020304" pitchFamily="18" charset="0"/>
              </a:rPr>
              <a:t>breadboard.Breadboard</a:t>
            </a:r>
            <a:r>
              <a:rPr lang="en-US" sz="2400" b="0" i="0" dirty="0" smtClean="0">
                <a:effectLst/>
                <a:latin typeface="Times New Roman" panose="02020603050405020304" pitchFamily="18" charset="0"/>
                <a:cs typeface="Times New Roman" panose="02020603050405020304" pitchFamily="18" charset="0"/>
              </a:rPr>
              <a:t> can be found in various sizes and </a:t>
            </a:r>
            <a:r>
              <a:rPr lang="en-US" sz="2400" b="0" i="0" dirty="0" err="1" smtClean="0">
                <a:effectLst/>
                <a:latin typeface="Times New Roman" panose="02020603050405020304" pitchFamily="18" charset="0"/>
                <a:cs typeface="Times New Roman" panose="02020603050405020304" pitchFamily="18" charset="0"/>
              </a:rPr>
              <a:t>functions.Early</a:t>
            </a:r>
            <a:r>
              <a:rPr lang="en-US" sz="2400" b="0" i="0" dirty="0" smtClean="0">
                <a:effectLst/>
                <a:latin typeface="Times New Roman" panose="02020603050405020304" pitchFamily="18" charset="0"/>
                <a:cs typeface="Times New Roman" panose="02020603050405020304" pitchFamily="18" charset="0"/>
              </a:rPr>
              <a:t> amateur radio </a:t>
            </a:r>
            <a:r>
              <a:rPr lang="en-US" sz="2400" b="0" i="0" dirty="0" err="1" smtClean="0">
                <a:effectLst/>
                <a:latin typeface="Times New Roman" panose="02020603050405020304" pitchFamily="18" charset="0"/>
                <a:cs typeface="Times New Roman" panose="02020603050405020304" pitchFamily="18" charset="0"/>
              </a:rPr>
              <a:t>hobbists</a:t>
            </a:r>
            <a:r>
              <a:rPr lang="en-US" sz="2400" b="0" i="0" dirty="0" smtClean="0">
                <a:effectLst/>
                <a:latin typeface="Times New Roman" panose="02020603050405020304" pitchFamily="18" charset="0"/>
                <a:cs typeface="Times New Roman" panose="02020603050405020304" pitchFamily="18" charset="0"/>
              </a:rPr>
              <a:t> used cutting board for bread to prototype there radios thus the name breadboard came.</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0" i="0" dirty="0" smtClean="0">
                <a:effectLst/>
                <a:latin typeface="Times New Roman" panose="02020603050405020304" pitchFamily="18" charset="0"/>
                <a:cs typeface="Times New Roman" panose="02020603050405020304" pitchFamily="18" charset="0"/>
              </a:rPr>
              <a:t>Some breadboards got built-in </a:t>
            </a:r>
            <a:r>
              <a:rPr lang="en-US" sz="2400" b="0" i="0" dirty="0" err="1" smtClean="0">
                <a:effectLst/>
                <a:latin typeface="Times New Roman" panose="02020603050405020304" pitchFamily="18" charset="0"/>
                <a:cs typeface="Times New Roman" panose="02020603050405020304" pitchFamily="18" charset="0"/>
              </a:rPr>
              <a:t>powersupply,some</a:t>
            </a:r>
            <a:r>
              <a:rPr lang="en-US" sz="2400" b="0" i="0" dirty="0" smtClean="0">
                <a:effectLst/>
                <a:latin typeface="Times New Roman" panose="02020603050405020304" pitchFamily="18" charset="0"/>
                <a:cs typeface="Times New Roman" panose="02020603050405020304" pitchFamily="18" charset="0"/>
              </a:rPr>
              <a:t> got power supply rail and some got only the prototyping section.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8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6974" y="774139"/>
            <a:ext cx="11062953" cy="3785652"/>
          </a:xfrm>
          <a:prstGeom prst="rect">
            <a:avLst/>
          </a:prstGeom>
        </p:spPr>
        <p:txBody>
          <a:bodyPr wrap="square">
            <a:spAutoFit/>
          </a:bodyPr>
          <a:lstStyle/>
          <a:p>
            <a:r>
              <a:rPr lang="en-US" sz="2400" b="0" i="0" dirty="0" smtClean="0">
                <a:effectLst/>
                <a:latin typeface="Times New Roman" panose="02020603050405020304" pitchFamily="18" charset="0"/>
                <a:cs typeface="Times New Roman" panose="02020603050405020304" pitchFamily="18" charset="0"/>
              </a:rPr>
              <a:t>Basically, a bread board is an array of conductive metal clips encased in a box made of white ABS plastic, where each clip is insulated with another clips. There are a number of holes on the plastic box, arranged in a particular fashion. A typical bread board layout consists of two types of region also called strips. Bus strips and socket strips. Bus strips are usually used to provide power supply to the circuit. It consists of two columns, one for power voltage and other for ground.</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0" i="0" dirty="0" smtClean="0">
                <a:effectLst/>
                <a:latin typeface="Times New Roman" panose="02020603050405020304" pitchFamily="18" charset="0"/>
                <a:cs typeface="Times New Roman" panose="02020603050405020304" pitchFamily="18" charset="0"/>
              </a:rPr>
              <a:t>Socket strips are used to hold most of the components in a circuit. Generally it consists of two sections each with 5 rows and 64 columns. Every column is electrically connected from inside.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40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457" y="198377"/>
            <a:ext cx="11088709" cy="1569660"/>
          </a:xfrm>
          <a:prstGeom prst="rect">
            <a:avLst/>
          </a:prstGeom>
        </p:spPr>
        <p:txBody>
          <a:bodyPr wrap="square">
            <a:spAutoFit/>
          </a:bodyPr>
          <a:lstStyle/>
          <a:p>
            <a:r>
              <a:rPr lang="en-US" sz="3200" b="1" i="0" dirty="0" smtClean="0">
                <a:solidFill>
                  <a:srgbClr val="C00000"/>
                </a:solidFill>
                <a:effectLst/>
                <a:latin typeface="Times New Roman" panose="02020603050405020304" pitchFamily="18" charset="0"/>
                <a:cs typeface="Times New Roman" panose="02020603050405020304" pitchFamily="18" charset="0"/>
              </a:rPr>
              <a:t>We will built some circuits and learn how a bread board practically works :-</a:t>
            </a: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70457" y="1366981"/>
            <a:ext cx="9465971" cy="2277547"/>
          </a:xfrm>
          <a:prstGeom prst="rect">
            <a:avLst/>
          </a:prstGeom>
        </p:spPr>
        <p:txBody>
          <a:bodyPr wrap="square">
            <a:spAutoFit/>
          </a:bodyPr>
          <a:lstStyle/>
          <a:p>
            <a:r>
              <a:rPr lang="en-US" sz="2400" b="1" i="0" dirty="0" smtClean="0">
                <a:solidFill>
                  <a:srgbClr val="555555"/>
                </a:solidFill>
                <a:effectLst/>
                <a:latin typeface="Times New Roman" panose="02020603050405020304" pitchFamily="18" charset="0"/>
                <a:cs typeface="Times New Roman" panose="02020603050405020304" pitchFamily="18" charset="0"/>
              </a:rPr>
              <a:t>For our first circuit we will be using resistor networks.</a:t>
            </a:r>
            <a:r>
              <a:rPr lang="en-US" dirty="0" smtClean="0"/>
              <a:t/>
            </a:r>
            <a:br>
              <a:rPr lang="en-US" dirty="0" smtClean="0"/>
            </a:br>
            <a:r>
              <a:rPr lang="en-US" dirty="0" smtClean="0"/>
              <a:t/>
            </a:r>
            <a:br>
              <a:rPr lang="en-US" dirty="0" smtClean="0"/>
            </a:br>
            <a:r>
              <a:rPr lang="en-US" sz="2800" b="1" i="0" dirty="0" smtClean="0">
                <a:solidFill>
                  <a:srgbClr val="C00000"/>
                </a:solidFill>
                <a:effectLst/>
                <a:latin typeface="Times New Roman" panose="02020603050405020304" pitchFamily="18" charset="0"/>
                <a:cs typeface="Times New Roman" panose="02020603050405020304" pitchFamily="18" charset="0"/>
              </a:rPr>
              <a:t>Things we will need:</a:t>
            </a:r>
            <a:r>
              <a:rPr lang="en-US" sz="2800" dirty="0" smtClean="0">
                <a:solidFill>
                  <a:srgbClr val="C00000"/>
                </a:solidFill>
                <a:latin typeface="Times New Roman" panose="02020603050405020304" pitchFamily="18" charset="0"/>
                <a:cs typeface="Times New Roman" panose="02020603050405020304" pitchFamily="18" charset="0"/>
              </a:rPr>
              <a:t/>
            </a:r>
            <a:br>
              <a:rPr lang="en-US" sz="2800" dirty="0" smtClean="0">
                <a:solidFill>
                  <a:srgbClr val="C00000"/>
                </a:solidFill>
                <a:latin typeface="Times New Roman" panose="02020603050405020304" pitchFamily="18" charset="0"/>
                <a:cs typeface="Times New Roman" panose="02020603050405020304" pitchFamily="18" charset="0"/>
              </a:rPr>
            </a:br>
            <a:r>
              <a:rPr lang="en-US" sz="2400" b="0" i="0" dirty="0" smtClean="0">
                <a:effectLst/>
                <a:latin typeface="Times New Roman" panose="02020603050405020304" pitchFamily="18" charset="0"/>
                <a:cs typeface="Times New Roman" panose="02020603050405020304" pitchFamily="18" charset="0"/>
              </a:rPr>
              <a:t>1.Breadboard</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0" i="0" dirty="0" smtClean="0">
                <a:effectLst/>
                <a:latin typeface="Times New Roman" panose="02020603050405020304" pitchFamily="18" charset="0"/>
                <a:cs typeface="Times New Roman" panose="02020603050405020304" pitchFamily="18" charset="0"/>
              </a:rPr>
              <a:t>2.resistors 4x100ohm (</a:t>
            </a:r>
            <a:r>
              <a:rPr lang="en-US" sz="2400" b="0" i="0" dirty="0" err="1" smtClean="0">
                <a:effectLst/>
                <a:latin typeface="Times New Roman" panose="02020603050405020304" pitchFamily="18" charset="0"/>
                <a:cs typeface="Times New Roman" panose="02020603050405020304" pitchFamily="18" charset="0"/>
              </a:rPr>
              <a:t>brown,black,brown</a:t>
            </a:r>
            <a:r>
              <a:rPr lang="en-US" sz="2400" b="0" i="0" dirty="0" smtClean="0">
                <a:effectLst/>
                <a:latin typeface="Times New Roman" panose="02020603050405020304" pitchFamily="18" charset="0"/>
                <a:cs typeface="Times New Roman" panose="02020603050405020304" pitchFamily="18" charset="0"/>
              </a:rPr>
              <a:t>)(R1,R2,R3,R4)</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0" i="0" dirty="0" smtClean="0">
                <a:effectLst/>
                <a:latin typeface="Times New Roman" panose="02020603050405020304" pitchFamily="18" charset="0"/>
                <a:cs typeface="Times New Roman" panose="02020603050405020304" pitchFamily="18" charset="0"/>
              </a:rPr>
              <a:t>3.Multimeter</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270457" y="3644528"/>
            <a:ext cx="11518005" cy="3046988"/>
          </a:xfrm>
          <a:prstGeom prst="rect">
            <a:avLst/>
          </a:prstGeom>
        </p:spPr>
        <p:txBody>
          <a:bodyPr wrap="square">
            <a:spAutoFit/>
          </a:bodyPr>
          <a:lstStyle/>
          <a:p>
            <a:r>
              <a:rPr lang="en-US" sz="2400" b="1" i="0" dirty="0" smtClean="0">
                <a:solidFill>
                  <a:srgbClr val="7030A0"/>
                </a:solidFill>
                <a:effectLst/>
                <a:latin typeface="Times New Roman" panose="02020603050405020304" pitchFamily="18" charset="0"/>
                <a:cs typeface="Times New Roman" panose="02020603050405020304" pitchFamily="18" charset="0"/>
              </a:rPr>
              <a:t>Step 1:</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0" i="0" dirty="0" smtClean="0">
                <a:effectLst/>
                <a:latin typeface="Times New Roman" panose="02020603050405020304" pitchFamily="18" charset="0"/>
                <a:cs typeface="Times New Roman" panose="02020603050405020304" pitchFamily="18" charset="0"/>
              </a:rPr>
              <a:t>Take R1 and put one lead in </a:t>
            </a:r>
            <a:r>
              <a:rPr lang="en-US" sz="2400" b="1" i="0" dirty="0" smtClean="0">
                <a:effectLst/>
                <a:latin typeface="Times New Roman" panose="02020603050405020304" pitchFamily="18" charset="0"/>
                <a:cs typeface="Times New Roman" panose="02020603050405020304" pitchFamily="18" charset="0"/>
              </a:rPr>
              <a:t>A5</a:t>
            </a:r>
            <a:r>
              <a:rPr lang="en-US" sz="2400" b="0" i="0" dirty="0" smtClean="0">
                <a:effectLst/>
                <a:latin typeface="Times New Roman" panose="02020603050405020304" pitchFamily="18" charset="0"/>
                <a:cs typeface="Times New Roman" panose="02020603050405020304" pitchFamily="18" charset="0"/>
              </a:rPr>
              <a:t> and another lead in </a:t>
            </a:r>
            <a:r>
              <a:rPr lang="en-US" sz="2400" b="1" i="0" dirty="0" smtClean="0">
                <a:effectLst/>
                <a:latin typeface="Times New Roman" panose="02020603050405020304" pitchFamily="18" charset="0"/>
                <a:cs typeface="Times New Roman" panose="02020603050405020304" pitchFamily="18" charset="0"/>
              </a:rPr>
              <a:t>A15</a:t>
            </a:r>
            <a:r>
              <a:rPr lang="en-US" sz="2400" b="0" i="0" dirty="0" smtClean="0">
                <a:effectLst/>
                <a:latin typeface="Times New Roman" panose="02020603050405020304" pitchFamily="18" charset="0"/>
                <a:cs typeface="Times New Roman" panose="02020603050405020304" pitchFamily="18" charset="0"/>
              </a:rPr>
              <a:t> .Take R2 and put its leads to</a:t>
            </a:r>
            <a:r>
              <a:rPr lang="en-US" sz="2400" b="1" i="0" dirty="0" smtClean="0">
                <a:effectLst/>
                <a:latin typeface="Times New Roman" panose="02020603050405020304" pitchFamily="18" charset="0"/>
                <a:cs typeface="Times New Roman" panose="02020603050405020304" pitchFamily="18" charset="0"/>
              </a:rPr>
              <a:t> B15</a:t>
            </a:r>
            <a:r>
              <a:rPr lang="en-US" sz="2400" b="0" i="0" dirty="0" smtClean="0">
                <a:effectLst/>
                <a:latin typeface="Times New Roman" panose="02020603050405020304" pitchFamily="18" charset="0"/>
                <a:cs typeface="Times New Roman" panose="02020603050405020304" pitchFamily="18" charset="0"/>
              </a:rPr>
              <a:t>and</a:t>
            </a:r>
            <a:r>
              <a:rPr lang="en-US" sz="2400" b="1" i="0" dirty="0" smtClean="0">
                <a:effectLst/>
                <a:latin typeface="Times New Roman" panose="02020603050405020304" pitchFamily="18" charset="0"/>
                <a:cs typeface="Times New Roman" panose="02020603050405020304" pitchFamily="18" charset="0"/>
              </a:rPr>
              <a:t> B25.</a:t>
            </a:r>
            <a:r>
              <a:rPr lang="en-US" sz="2400" b="0" i="0" dirty="0" smtClean="0">
                <a:effectLst/>
                <a:latin typeface="Times New Roman" panose="02020603050405020304" pitchFamily="18" charset="0"/>
                <a:cs typeface="Times New Roman" panose="02020603050405020304" pitchFamily="18" charset="0"/>
              </a:rPr>
              <a:t> Now two resistors are in series mode</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i="0" dirty="0" smtClean="0">
                <a:solidFill>
                  <a:srgbClr val="7030A0"/>
                </a:solidFill>
                <a:effectLst/>
                <a:latin typeface="Times New Roman" panose="02020603050405020304" pitchFamily="18" charset="0"/>
                <a:cs typeface="Times New Roman" panose="02020603050405020304" pitchFamily="18" charset="0"/>
              </a:rPr>
              <a:t>Step 2:</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0" i="0" dirty="0" smtClean="0">
                <a:effectLst/>
                <a:latin typeface="Times New Roman" panose="02020603050405020304" pitchFamily="18" charset="0"/>
                <a:cs typeface="Times New Roman" panose="02020603050405020304" pitchFamily="18" charset="0"/>
              </a:rPr>
              <a:t>Now take your </a:t>
            </a:r>
            <a:r>
              <a:rPr lang="en-US" sz="2400" b="0" i="0" dirty="0" err="1" smtClean="0">
                <a:effectLst/>
                <a:latin typeface="Times New Roman" panose="02020603050405020304" pitchFamily="18" charset="0"/>
                <a:cs typeface="Times New Roman" panose="02020603050405020304" pitchFamily="18" charset="0"/>
              </a:rPr>
              <a:t>multimeter</a:t>
            </a:r>
            <a:r>
              <a:rPr lang="en-US" sz="2400" b="0" i="0" dirty="0" smtClean="0">
                <a:effectLst/>
                <a:latin typeface="Times New Roman" panose="02020603050405020304" pitchFamily="18" charset="0"/>
                <a:cs typeface="Times New Roman" panose="02020603050405020304" pitchFamily="18" charset="0"/>
              </a:rPr>
              <a:t> and set to measure </a:t>
            </a:r>
            <a:r>
              <a:rPr lang="en-US" sz="2400" b="0" i="0" dirty="0" err="1" smtClean="0">
                <a:effectLst/>
                <a:latin typeface="Times New Roman" panose="02020603050405020304" pitchFamily="18" charset="0"/>
                <a:cs typeface="Times New Roman" panose="02020603050405020304" pitchFamily="18" charset="0"/>
              </a:rPr>
              <a:t>resistence</a:t>
            </a:r>
            <a:r>
              <a:rPr lang="en-US" sz="2400" b="0" i="0" dirty="0" smtClean="0">
                <a:effectLst/>
                <a:latin typeface="Times New Roman" panose="02020603050405020304" pitchFamily="18" charset="0"/>
                <a:cs typeface="Times New Roman" panose="02020603050405020304" pitchFamily="18" charset="0"/>
              </a:rPr>
              <a:t> .Then put one lead on A5 another on A15.It should measure 100ohm.Now move the lead on A15 to A25 it should measure 200ohm.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24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213" y="246313"/>
            <a:ext cx="10637949" cy="2677656"/>
          </a:xfrm>
          <a:prstGeom prst="rect">
            <a:avLst/>
          </a:prstGeom>
        </p:spPr>
        <p:txBody>
          <a:bodyPr wrap="square">
            <a:spAutoFit/>
          </a:bodyPr>
          <a:lstStyle/>
          <a:p>
            <a:r>
              <a:rPr lang="en-US" sz="2400" b="1" i="0" dirty="0" smtClean="0">
                <a:solidFill>
                  <a:srgbClr val="7030A0"/>
                </a:solidFill>
                <a:effectLst/>
                <a:latin typeface="Times New Roman" panose="02020603050405020304" pitchFamily="18" charset="0"/>
                <a:cs typeface="Times New Roman" panose="02020603050405020304" pitchFamily="18" charset="0"/>
              </a:rPr>
              <a:t>Step 3</a:t>
            </a:r>
            <a:r>
              <a:rPr lang="en-US" sz="2400" b="0" i="0" dirty="0" smtClean="0">
                <a:solidFill>
                  <a:srgbClr val="7030A0"/>
                </a:solidFill>
                <a:effectLst/>
                <a:latin typeface="Times New Roman" panose="02020603050405020304" pitchFamily="18" charset="0"/>
                <a:cs typeface="Times New Roman" panose="02020603050405020304" pitchFamily="18" charset="0"/>
              </a:rPr>
              <a:t> :</a:t>
            </a:r>
            <a:r>
              <a:rPr lang="en-US" sz="2400" b="0" i="0" dirty="0" smtClean="0">
                <a:solidFill>
                  <a:srgbClr val="555555"/>
                </a:solidFill>
                <a:effectLst/>
                <a:latin typeface="Times New Roman" panose="02020603050405020304" pitchFamily="18" charset="0"/>
                <a:cs typeface="Times New Roman" panose="02020603050405020304" pitchFamily="18" charset="0"/>
              </a:rPr>
              <a:t>Take</a:t>
            </a:r>
            <a:r>
              <a:rPr lang="en-US" sz="2400" b="1" i="0" dirty="0" smtClean="0">
                <a:solidFill>
                  <a:srgbClr val="555555"/>
                </a:solidFill>
                <a:effectLst/>
                <a:latin typeface="Times New Roman" panose="02020603050405020304" pitchFamily="18" charset="0"/>
                <a:cs typeface="Times New Roman" panose="02020603050405020304" pitchFamily="18" charset="0"/>
              </a:rPr>
              <a:t> R3</a:t>
            </a:r>
            <a:r>
              <a:rPr lang="en-US" sz="2400" b="0" i="0" dirty="0" smtClean="0">
                <a:solidFill>
                  <a:srgbClr val="555555"/>
                </a:solidFill>
                <a:effectLst/>
                <a:latin typeface="Times New Roman" panose="02020603050405020304" pitchFamily="18" charset="0"/>
                <a:cs typeface="Times New Roman" panose="02020603050405020304" pitchFamily="18" charset="0"/>
              </a:rPr>
              <a:t> and put one lead in</a:t>
            </a:r>
            <a:r>
              <a:rPr lang="en-US" sz="2400" b="1" i="0" dirty="0" smtClean="0">
                <a:solidFill>
                  <a:srgbClr val="555555"/>
                </a:solidFill>
                <a:effectLst/>
                <a:latin typeface="Times New Roman" panose="02020603050405020304" pitchFamily="18" charset="0"/>
                <a:cs typeface="Times New Roman" panose="02020603050405020304" pitchFamily="18" charset="0"/>
              </a:rPr>
              <a:t> D5</a:t>
            </a:r>
            <a:r>
              <a:rPr lang="en-US" sz="2400" b="0" i="0" dirty="0" smtClean="0">
                <a:solidFill>
                  <a:srgbClr val="555555"/>
                </a:solidFill>
                <a:effectLst/>
                <a:latin typeface="Times New Roman" panose="02020603050405020304" pitchFamily="18" charset="0"/>
                <a:cs typeface="Times New Roman" panose="02020603050405020304" pitchFamily="18" charset="0"/>
              </a:rPr>
              <a:t> another in</a:t>
            </a:r>
            <a:r>
              <a:rPr lang="en-US" sz="2400" b="1" i="0" dirty="0" smtClean="0">
                <a:solidFill>
                  <a:srgbClr val="555555"/>
                </a:solidFill>
                <a:effectLst/>
                <a:latin typeface="Times New Roman" panose="02020603050405020304" pitchFamily="18" charset="0"/>
                <a:cs typeface="Times New Roman" panose="02020603050405020304" pitchFamily="18" charset="0"/>
              </a:rPr>
              <a:t> D15</a:t>
            </a:r>
            <a:r>
              <a:rPr lang="en-US" sz="2400" b="0" i="0" dirty="0" smtClean="0">
                <a:solidFill>
                  <a:srgbClr val="555555"/>
                </a:solidFill>
                <a:effectLst/>
                <a:latin typeface="Times New Roman" panose="02020603050405020304" pitchFamily="18" charset="0"/>
                <a:cs typeface="Times New Roman" panose="02020603050405020304" pitchFamily="18" charset="0"/>
              </a:rPr>
              <a:t> and put</a:t>
            </a:r>
            <a:r>
              <a:rPr lang="en-US" sz="2400" b="1" i="0" dirty="0" smtClean="0">
                <a:solidFill>
                  <a:srgbClr val="555555"/>
                </a:solidFill>
                <a:effectLst/>
                <a:latin typeface="Times New Roman" panose="02020603050405020304" pitchFamily="18" charset="0"/>
                <a:cs typeface="Times New Roman" panose="02020603050405020304" pitchFamily="18" charset="0"/>
              </a:rPr>
              <a:t> R4</a:t>
            </a:r>
            <a:r>
              <a:rPr lang="en-US" sz="2400" b="0" i="0" dirty="0" smtClean="0">
                <a:solidFill>
                  <a:srgbClr val="555555"/>
                </a:solidFill>
                <a:effectLst/>
                <a:latin typeface="Times New Roman" panose="02020603050405020304" pitchFamily="18" charset="0"/>
                <a:cs typeface="Times New Roman" panose="02020603050405020304" pitchFamily="18" charset="0"/>
              </a:rPr>
              <a:t> in</a:t>
            </a:r>
            <a:r>
              <a:rPr lang="en-US" sz="2400" b="1" i="0" dirty="0" smtClean="0">
                <a:solidFill>
                  <a:srgbClr val="555555"/>
                </a:solidFill>
                <a:effectLst/>
                <a:latin typeface="Times New Roman" panose="02020603050405020304" pitchFamily="18" charset="0"/>
                <a:cs typeface="Times New Roman" panose="02020603050405020304" pitchFamily="18" charset="0"/>
              </a:rPr>
              <a:t> E15</a:t>
            </a:r>
            <a:r>
              <a:rPr lang="en-US" sz="2400" b="0" i="0" dirty="0" smtClean="0">
                <a:solidFill>
                  <a:srgbClr val="555555"/>
                </a:solidFill>
                <a:effectLst/>
                <a:latin typeface="Times New Roman" panose="02020603050405020304" pitchFamily="18" charset="0"/>
                <a:cs typeface="Times New Roman" panose="02020603050405020304" pitchFamily="18" charset="0"/>
              </a:rPr>
              <a:t> and</a:t>
            </a:r>
            <a:r>
              <a:rPr lang="en-US" sz="2400" b="1" i="0" dirty="0" smtClean="0">
                <a:solidFill>
                  <a:srgbClr val="555555"/>
                </a:solidFill>
                <a:effectLst/>
                <a:latin typeface="Times New Roman" panose="02020603050405020304" pitchFamily="18" charset="0"/>
                <a:cs typeface="Times New Roman" panose="02020603050405020304" pitchFamily="18" charset="0"/>
              </a:rPr>
              <a:t> E25.</a:t>
            </a:r>
            <a:br>
              <a:rPr lang="en-US" sz="2400" b="1" i="0" dirty="0" smtClean="0">
                <a:solidFill>
                  <a:srgbClr val="555555"/>
                </a:solidFill>
                <a:effectLst/>
                <a:latin typeface="Times New Roman" panose="02020603050405020304" pitchFamily="18" charset="0"/>
                <a:cs typeface="Times New Roman" panose="02020603050405020304" pitchFamily="18" charset="0"/>
              </a:rPr>
            </a:br>
            <a:r>
              <a:rPr lang="en-US" sz="2400" b="1" i="0" dirty="0" smtClean="0">
                <a:solidFill>
                  <a:srgbClr val="555555"/>
                </a:solidFill>
                <a:effectLst/>
                <a:latin typeface="Times New Roman" panose="02020603050405020304" pitchFamily="18" charset="0"/>
                <a:cs typeface="Times New Roman" panose="02020603050405020304" pitchFamily="18" charset="0"/>
              </a:rPr>
              <a:t/>
            </a:r>
            <a:br>
              <a:rPr lang="en-US" sz="2400" b="1" i="0" dirty="0" smtClean="0">
                <a:solidFill>
                  <a:srgbClr val="555555"/>
                </a:solidFill>
                <a:effectLst/>
                <a:latin typeface="Times New Roman" panose="02020603050405020304" pitchFamily="18" charset="0"/>
                <a:cs typeface="Times New Roman" panose="02020603050405020304" pitchFamily="18" charset="0"/>
              </a:rPr>
            </a:br>
            <a:r>
              <a:rPr lang="en-US" sz="2400" b="1" i="0" dirty="0" smtClean="0">
                <a:solidFill>
                  <a:srgbClr val="7030A0"/>
                </a:solidFill>
                <a:effectLst/>
                <a:latin typeface="Times New Roman" panose="02020603050405020304" pitchFamily="18" charset="0"/>
                <a:cs typeface="Times New Roman" panose="02020603050405020304" pitchFamily="18" charset="0"/>
              </a:rPr>
              <a:t>Step 4:</a:t>
            </a:r>
            <a:r>
              <a:rPr lang="en-US" sz="2400" b="0" i="0" dirty="0" smtClean="0">
                <a:solidFill>
                  <a:srgbClr val="555555"/>
                </a:solidFill>
                <a:effectLst/>
                <a:latin typeface="Times New Roman" panose="02020603050405020304" pitchFamily="18" charset="0"/>
                <a:cs typeface="Times New Roman" panose="02020603050405020304" pitchFamily="18" charset="0"/>
              </a:rPr>
              <a:t> Now measure from</a:t>
            </a:r>
            <a:r>
              <a:rPr lang="en-US" sz="2400" b="1" i="0" dirty="0" smtClean="0">
                <a:solidFill>
                  <a:srgbClr val="555555"/>
                </a:solidFill>
                <a:effectLst/>
                <a:latin typeface="Times New Roman" panose="02020603050405020304" pitchFamily="18" charset="0"/>
                <a:cs typeface="Times New Roman" panose="02020603050405020304" pitchFamily="18" charset="0"/>
              </a:rPr>
              <a:t> D5 </a:t>
            </a:r>
            <a:r>
              <a:rPr lang="en-US" sz="2400" b="0" i="0" dirty="0" smtClean="0">
                <a:solidFill>
                  <a:srgbClr val="555555"/>
                </a:solidFill>
                <a:effectLst/>
                <a:latin typeface="Times New Roman" panose="02020603050405020304" pitchFamily="18" charset="0"/>
                <a:cs typeface="Times New Roman" panose="02020603050405020304" pitchFamily="18" charset="0"/>
              </a:rPr>
              <a:t>and</a:t>
            </a:r>
            <a:r>
              <a:rPr lang="en-US" sz="2400" b="1" i="0" dirty="0" smtClean="0">
                <a:solidFill>
                  <a:srgbClr val="555555"/>
                </a:solidFill>
                <a:effectLst/>
                <a:latin typeface="Times New Roman" panose="02020603050405020304" pitchFamily="18" charset="0"/>
                <a:cs typeface="Times New Roman" panose="02020603050405020304" pitchFamily="18" charset="0"/>
              </a:rPr>
              <a:t> D15</a:t>
            </a:r>
            <a:r>
              <a:rPr lang="en-US" sz="2400" b="0" i="0" dirty="0" smtClean="0">
                <a:solidFill>
                  <a:srgbClr val="555555"/>
                </a:solidFill>
                <a:effectLst/>
                <a:latin typeface="Times New Roman" panose="02020603050405020304" pitchFamily="18" charset="0"/>
                <a:cs typeface="Times New Roman" panose="02020603050405020304" pitchFamily="18" charset="0"/>
              </a:rPr>
              <a:t> .It will be</a:t>
            </a:r>
            <a:r>
              <a:rPr lang="en-US" sz="2400" b="1" i="0" dirty="0" smtClean="0">
                <a:solidFill>
                  <a:srgbClr val="555555"/>
                </a:solidFill>
                <a:effectLst/>
                <a:latin typeface="Times New Roman" panose="02020603050405020304" pitchFamily="18" charset="0"/>
                <a:cs typeface="Times New Roman" panose="02020603050405020304" pitchFamily="18" charset="0"/>
              </a:rPr>
              <a:t> 50ohm </a:t>
            </a:r>
            <a:r>
              <a:rPr lang="en-US" sz="2400" b="0" i="0" dirty="0" smtClean="0">
                <a:solidFill>
                  <a:srgbClr val="555555"/>
                </a:solidFill>
                <a:effectLst/>
                <a:latin typeface="Times New Roman" panose="02020603050405020304" pitchFamily="18" charset="0"/>
                <a:cs typeface="Times New Roman" panose="02020603050405020304" pitchFamily="18" charset="0"/>
              </a:rPr>
              <a:t>and measure</a:t>
            </a:r>
            <a:r>
              <a:rPr lang="en-US" sz="2400" b="1" i="0" dirty="0" smtClean="0">
                <a:solidFill>
                  <a:srgbClr val="555555"/>
                </a:solidFill>
                <a:effectLst/>
                <a:latin typeface="Times New Roman" panose="02020603050405020304" pitchFamily="18" charset="0"/>
                <a:cs typeface="Times New Roman" panose="02020603050405020304" pitchFamily="18" charset="0"/>
              </a:rPr>
              <a:t> D5 </a:t>
            </a:r>
            <a:r>
              <a:rPr lang="en-US" sz="2400" b="0" i="0" dirty="0" smtClean="0">
                <a:solidFill>
                  <a:srgbClr val="555555"/>
                </a:solidFill>
                <a:effectLst/>
                <a:latin typeface="Times New Roman" panose="02020603050405020304" pitchFamily="18" charset="0"/>
                <a:cs typeface="Times New Roman" panose="02020603050405020304" pitchFamily="18" charset="0"/>
              </a:rPr>
              <a:t>and</a:t>
            </a:r>
            <a:r>
              <a:rPr lang="en-US" sz="2400" b="1" i="0" dirty="0" smtClean="0">
                <a:solidFill>
                  <a:srgbClr val="555555"/>
                </a:solidFill>
                <a:effectLst/>
                <a:latin typeface="Times New Roman" panose="02020603050405020304" pitchFamily="18" charset="0"/>
                <a:cs typeface="Times New Roman" panose="02020603050405020304" pitchFamily="18" charset="0"/>
              </a:rPr>
              <a:t> E25 </a:t>
            </a:r>
            <a:r>
              <a:rPr lang="en-US" sz="2400" b="0" i="0" dirty="0" smtClean="0">
                <a:solidFill>
                  <a:srgbClr val="555555"/>
                </a:solidFill>
                <a:effectLst/>
                <a:latin typeface="Times New Roman" panose="02020603050405020304" pitchFamily="18" charset="0"/>
                <a:cs typeface="Times New Roman" panose="02020603050405020304" pitchFamily="18" charset="0"/>
              </a:rPr>
              <a:t>.It should measure</a:t>
            </a:r>
            <a:r>
              <a:rPr lang="en-US" sz="2400" b="1" i="0" dirty="0" smtClean="0">
                <a:solidFill>
                  <a:srgbClr val="555555"/>
                </a:solidFill>
                <a:effectLst/>
                <a:latin typeface="Times New Roman" panose="02020603050405020304" pitchFamily="18" charset="0"/>
                <a:cs typeface="Times New Roman" panose="02020603050405020304" pitchFamily="18" charset="0"/>
              </a:rPr>
              <a:t> 100ohm</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0" i="0" dirty="0" smtClean="0">
                <a:solidFill>
                  <a:srgbClr val="555555"/>
                </a:solidFill>
                <a:effectLst/>
                <a:latin typeface="Times New Roman" panose="02020603050405020304" pitchFamily="18" charset="0"/>
                <a:cs typeface="Times New Roman" panose="02020603050405020304" pitchFamily="18" charset="0"/>
              </a:rPr>
              <a:t>SO what does it mean ?? It means</a:t>
            </a:r>
            <a:r>
              <a:rPr lang="en-US" sz="2400" b="1" i="0" dirty="0" smtClean="0">
                <a:solidFill>
                  <a:srgbClr val="555555"/>
                </a:solidFill>
                <a:effectLst/>
                <a:latin typeface="Times New Roman" panose="02020603050405020304" pitchFamily="18" charset="0"/>
                <a:cs typeface="Times New Roman" panose="02020603050405020304" pitchFamily="18" charset="0"/>
              </a:rPr>
              <a:t> R1</a:t>
            </a:r>
            <a:r>
              <a:rPr lang="en-US" sz="2400" b="0" i="0" dirty="0" smtClean="0">
                <a:solidFill>
                  <a:srgbClr val="555555"/>
                </a:solidFill>
                <a:effectLst/>
                <a:latin typeface="Times New Roman" panose="02020603050405020304" pitchFamily="18" charset="0"/>
                <a:cs typeface="Times New Roman" panose="02020603050405020304" pitchFamily="18" charset="0"/>
              </a:rPr>
              <a:t> and </a:t>
            </a:r>
            <a:r>
              <a:rPr lang="en-US" sz="2400" b="1" i="0" dirty="0" smtClean="0">
                <a:solidFill>
                  <a:srgbClr val="555555"/>
                </a:solidFill>
                <a:effectLst/>
                <a:latin typeface="Times New Roman" panose="02020603050405020304" pitchFamily="18" charset="0"/>
                <a:cs typeface="Times New Roman" panose="02020603050405020304" pitchFamily="18" charset="0"/>
              </a:rPr>
              <a:t>R2</a:t>
            </a:r>
            <a:r>
              <a:rPr lang="en-US" sz="2400" b="0" i="0" dirty="0" smtClean="0">
                <a:solidFill>
                  <a:srgbClr val="555555"/>
                </a:solidFill>
                <a:effectLst/>
                <a:latin typeface="Times New Roman" panose="02020603050405020304" pitchFamily="18" charset="0"/>
                <a:cs typeface="Times New Roman" panose="02020603050405020304" pitchFamily="18" charset="0"/>
              </a:rPr>
              <a:t> are series because they </a:t>
            </a:r>
            <a:r>
              <a:rPr lang="en-US" sz="2400" b="0" i="0" dirty="0" err="1" smtClean="0">
                <a:solidFill>
                  <a:srgbClr val="555555"/>
                </a:solidFill>
                <a:effectLst/>
                <a:latin typeface="Times New Roman" panose="02020603050405020304" pitchFamily="18" charset="0"/>
                <a:cs typeface="Times New Roman" panose="02020603050405020304" pitchFamily="18" charset="0"/>
              </a:rPr>
              <a:t>arent</a:t>
            </a:r>
            <a:r>
              <a:rPr lang="en-US" sz="2400" b="0" i="0" dirty="0" smtClean="0">
                <a:solidFill>
                  <a:srgbClr val="555555"/>
                </a:solidFill>
                <a:effectLst/>
                <a:latin typeface="Times New Roman" panose="02020603050405020304" pitchFamily="18" charset="0"/>
                <a:cs typeface="Times New Roman" panose="02020603050405020304" pitchFamily="18" charset="0"/>
              </a:rPr>
              <a:t> in the same lane and </a:t>
            </a:r>
            <a:r>
              <a:rPr lang="en-US" sz="2400" b="1" i="0" dirty="0" smtClean="0">
                <a:solidFill>
                  <a:srgbClr val="555555"/>
                </a:solidFill>
                <a:effectLst/>
                <a:latin typeface="Times New Roman" panose="02020603050405020304" pitchFamily="18" charset="0"/>
                <a:cs typeface="Times New Roman" panose="02020603050405020304" pitchFamily="18" charset="0"/>
              </a:rPr>
              <a:t>R1</a:t>
            </a:r>
            <a:r>
              <a:rPr lang="en-US" sz="2400" b="0" i="0" dirty="0" smtClean="0">
                <a:solidFill>
                  <a:srgbClr val="555555"/>
                </a:solidFill>
                <a:effectLst/>
                <a:latin typeface="Times New Roman" panose="02020603050405020304" pitchFamily="18" charset="0"/>
                <a:cs typeface="Times New Roman" panose="02020603050405020304" pitchFamily="18" charset="0"/>
              </a:rPr>
              <a:t> and </a:t>
            </a:r>
            <a:r>
              <a:rPr lang="en-US" sz="2400" b="1" i="0" dirty="0" smtClean="0">
                <a:solidFill>
                  <a:srgbClr val="555555"/>
                </a:solidFill>
                <a:effectLst/>
                <a:latin typeface="Times New Roman" panose="02020603050405020304" pitchFamily="18" charset="0"/>
                <a:cs typeface="Times New Roman" panose="02020603050405020304" pitchFamily="18" charset="0"/>
              </a:rPr>
              <a:t>R3</a:t>
            </a:r>
            <a:r>
              <a:rPr lang="en-US" sz="2400" b="0" i="0" dirty="0" smtClean="0">
                <a:solidFill>
                  <a:srgbClr val="555555"/>
                </a:solidFill>
                <a:effectLst/>
                <a:latin typeface="Times New Roman" panose="02020603050405020304" pitchFamily="18" charset="0"/>
                <a:cs typeface="Times New Roman" panose="02020603050405020304" pitchFamily="18" charset="0"/>
              </a:rPr>
              <a:t> are parallel because they are in the same lane.</a:t>
            </a: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147" y="3206839"/>
            <a:ext cx="5323441" cy="305229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2772" y="3206839"/>
            <a:ext cx="4958366" cy="2999060"/>
          </a:xfrm>
          <a:prstGeom prst="rect">
            <a:avLst/>
          </a:prstGeom>
        </p:spPr>
      </p:pic>
    </p:spTree>
    <p:extLst>
      <p:ext uri="{BB962C8B-B14F-4D97-AF65-F5344CB8AC3E}">
        <p14:creationId xmlns:p14="http://schemas.microsoft.com/office/powerpoint/2010/main" val="132487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8490" y="732128"/>
            <a:ext cx="10612192" cy="4339650"/>
          </a:xfrm>
          <a:prstGeom prst="rect">
            <a:avLst/>
          </a:prstGeom>
        </p:spPr>
        <p:txBody>
          <a:bodyPr wrap="square">
            <a:spAutoFit/>
          </a:bodyPr>
          <a:lstStyle/>
          <a:p>
            <a:r>
              <a:rPr lang="en-US" sz="3200" b="1" i="0" dirty="0" smtClean="0">
                <a:solidFill>
                  <a:srgbClr val="C00000"/>
                </a:solidFill>
                <a:effectLst/>
                <a:latin typeface="Times New Roman" panose="02020603050405020304" pitchFamily="18" charset="0"/>
                <a:cs typeface="Times New Roman" panose="02020603050405020304" pitchFamily="18" charset="0"/>
              </a:rPr>
              <a:t>Now with LEDs !!!</a:t>
            </a:r>
            <a:r>
              <a:rPr lang="en-US" dirty="0" smtClean="0"/>
              <a:t/>
            </a:r>
            <a:br>
              <a:rPr lang="en-US" dirty="0" smtClean="0"/>
            </a:br>
            <a:r>
              <a:rPr lang="en-US" dirty="0" smtClean="0"/>
              <a:t/>
            </a:r>
            <a:br>
              <a:rPr lang="en-US" dirty="0" smtClean="0"/>
            </a:br>
            <a:r>
              <a:rPr lang="en-US" sz="2800" b="1" i="0" dirty="0" smtClean="0">
                <a:solidFill>
                  <a:srgbClr val="555555"/>
                </a:solidFill>
                <a:effectLst/>
                <a:latin typeface="Times New Roman" panose="02020603050405020304" pitchFamily="18" charset="0"/>
                <a:cs typeface="Times New Roman" panose="02020603050405020304" pitchFamily="18" charset="0"/>
              </a:rPr>
              <a:t>What we will need:</a:t>
            </a:r>
            <a:r>
              <a:rPr lang="en-US" b="1" i="0" dirty="0" smtClean="0">
                <a:solidFill>
                  <a:srgbClr val="555555"/>
                </a:solidFill>
                <a:effectLst/>
                <a:latin typeface="Nunito"/>
              </a:rPr>
              <a:t/>
            </a:r>
            <a:br>
              <a:rPr lang="en-US" b="1" i="0" dirty="0" smtClean="0">
                <a:solidFill>
                  <a:srgbClr val="555555"/>
                </a:solidFill>
                <a:effectLst/>
                <a:latin typeface="Nunito"/>
              </a:rPr>
            </a:br>
            <a:r>
              <a:rPr lang="en-US" b="1" i="0" dirty="0" smtClean="0">
                <a:effectLst/>
                <a:latin typeface="Nunito"/>
              </a:rPr>
              <a:t>1.</a:t>
            </a:r>
            <a:r>
              <a:rPr lang="en-US" b="0" i="0" dirty="0" smtClean="0">
                <a:effectLst/>
                <a:latin typeface="Nunito"/>
              </a:rPr>
              <a:t>LED (white)</a:t>
            </a:r>
            <a:r>
              <a:rPr lang="en-US" dirty="0" smtClean="0"/>
              <a:t/>
            </a:r>
            <a:br>
              <a:rPr lang="en-US" dirty="0" smtClean="0"/>
            </a:br>
            <a:r>
              <a:rPr lang="en-US" b="1" i="0" dirty="0" smtClean="0">
                <a:effectLst/>
                <a:latin typeface="Nunito"/>
              </a:rPr>
              <a:t>2.</a:t>
            </a:r>
            <a:r>
              <a:rPr lang="en-US" b="0" i="0" dirty="0" smtClean="0">
                <a:effectLst/>
                <a:latin typeface="Nunito"/>
              </a:rPr>
              <a:t>300 ohm resistor (orange-black-brown)</a:t>
            </a:r>
            <a:r>
              <a:rPr lang="en-US" dirty="0" smtClean="0"/>
              <a:t/>
            </a:r>
            <a:br>
              <a:rPr lang="en-US" dirty="0" smtClean="0"/>
            </a:br>
            <a:r>
              <a:rPr lang="en-US" b="1" i="0" dirty="0" smtClean="0">
                <a:effectLst/>
                <a:latin typeface="Nunito"/>
              </a:rPr>
              <a:t>3.</a:t>
            </a:r>
            <a:r>
              <a:rPr lang="en-US" b="0" i="0" dirty="0" smtClean="0">
                <a:effectLst/>
                <a:latin typeface="Nunito"/>
              </a:rPr>
              <a:t>solid copper jumper wire</a:t>
            </a:r>
            <a:r>
              <a:rPr lang="en-US" dirty="0" smtClean="0"/>
              <a:t/>
            </a:r>
            <a:br>
              <a:rPr lang="en-US" dirty="0" smtClean="0"/>
            </a:br>
            <a:r>
              <a:rPr lang="en-US" b="1" i="0" dirty="0" smtClean="0">
                <a:effectLst/>
                <a:latin typeface="Nunito"/>
              </a:rPr>
              <a:t>4.</a:t>
            </a:r>
            <a:r>
              <a:rPr lang="en-US" b="0" i="0" dirty="0" smtClean="0">
                <a:effectLst/>
                <a:latin typeface="Nunito"/>
              </a:rPr>
              <a:t>9volt power supply/battery</a:t>
            </a:r>
            <a:r>
              <a:rPr lang="en-US" dirty="0" smtClean="0"/>
              <a:t/>
            </a:r>
            <a:br>
              <a:rPr lang="en-US" dirty="0" smtClean="0"/>
            </a:br>
            <a:r>
              <a:rPr lang="en-US" dirty="0" smtClean="0"/>
              <a:t/>
            </a:r>
            <a:br>
              <a:rPr lang="en-US" dirty="0" smtClean="0"/>
            </a:br>
            <a:r>
              <a:rPr lang="en-US" b="1" i="0" dirty="0" smtClean="0">
                <a:solidFill>
                  <a:srgbClr val="7030A0"/>
                </a:solidFill>
                <a:effectLst/>
                <a:latin typeface="Nunito"/>
              </a:rPr>
              <a:t>STEPS</a:t>
            </a:r>
            <a:endParaRPr lang="en-US" b="1" dirty="0">
              <a:solidFill>
                <a:srgbClr val="555555"/>
              </a:solidFill>
              <a:latin typeface="Nunito"/>
            </a:endParaRPr>
          </a:p>
          <a:p>
            <a:r>
              <a:rPr lang="en-US" b="1" i="0" dirty="0" smtClean="0">
                <a:solidFill>
                  <a:srgbClr val="555555"/>
                </a:solidFill>
                <a:effectLst/>
                <a:latin typeface="Nunito"/>
              </a:rPr>
              <a:t/>
            </a:r>
            <a:br>
              <a:rPr lang="en-US" b="1" i="0" dirty="0" smtClean="0">
                <a:solidFill>
                  <a:srgbClr val="555555"/>
                </a:solidFill>
                <a:effectLst/>
                <a:latin typeface="Nunito"/>
              </a:rPr>
            </a:br>
            <a:r>
              <a:rPr lang="en-US" b="1" i="0" dirty="0" smtClean="0">
                <a:effectLst/>
                <a:latin typeface="Nunito"/>
              </a:rPr>
              <a:t>1.</a:t>
            </a:r>
            <a:r>
              <a:rPr lang="en-US" b="0" i="0" dirty="0" smtClean="0">
                <a:effectLst/>
                <a:latin typeface="Nunito"/>
              </a:rPr>
              <a:t>Put the LED on the breadboard</a:t>
            </a:r>
            <a:r>
              <a:rPr lang="en-US" dirty="0" smtClean="0"/>
              <a:t/>
            </a:r>
            <a:br>
              <a:rPr lang="en-US" dirty="0" smtClean="0"/>
            </a:br>
            <a:r>
              <a:rPr lang="en-US" b="1" i="0" dirty="0" smtClean="0">
                <a:effectLst/>
                <a:latin typeface="Nunito"/>
              </a:rPr>
              <a:t>2.</a:t>
            </a:r>
            <a:r>
              <a:rPr lang="en-US" b="0" i="0" dirty="0" smtClean="0">
                <a:effectLst/>
                <a:latin typeface="Nunito"/>
              </a:rPr>
              <a:t>Put a </a:t>
            </a:r>
            <a:r>
              <a:rPr lang="en-US" b="0" i="0" dirty="0" err="1" smtClean="0">
                <a:effectLst/>
                <a:latin typeface="Nunito"/>
              </a:rPr>
              <a:t>jumber</a:t>
            </a:r>
            <a:r>
              <a:rPr lang="en-US" b="0" i="0" dirty="0" smtClean="0">
                <a:effectLst/>
                <a:latin typeface="Nunito"/>
              </a:rPr>
              <a:t> wire on the anode side and one leg of the resistor on the cathode side of LED</a:t>
            </a:r>
            <a:r>
              <a:rPr lang="en-US" dirty="0" smtClean="0"/>
              <a:t/>
            </a:r>
            <a:br>
              <a:rPr lang="en-US" dirty="0" smtClean="0"/>
            </a:br>
            <a:r>
              <a:rPr lang="en-US" b="1" i="0" dirty="0" smtClean="0">
                <a:effectLst/>
                <a:latin typeface="Nunito"/>
              </a:rPr>
              <a:t>3.</a:t>
            </a:r>
            <a:r>
              <a:rPr lang="en-US" b="0" i="0" dirty="0" smtClean="0">
                <a:effectLst/>
                <a:latin typeface="Nunito"/>
              </a:rPr>
              <a:t>Insert the wire on the positive power bus and other leg of the resistor on the negative power bus.</a:t>
            </a:r>
            <a:r>
              <a:rPr lang="en-US" dirty="0" smtClean="0"/>
              <a:t/>
            </a:r>
            <a:br>
              <a:rPr lang="en-US" dirty="0" smtClean="0"/>
            </a:br>
            <a:endParaRPr lang="en-US" dirty="0"/>
          </a:p>
        </p:txBody>
      </p:sp>
    </p:spTree>
    <p:extLst>
      <p:ext uri="{BB962C8B-B14F-4D97-AF65-F5344CB8AC3E}">
        <p14:creationId xmlns:p14="http://schemas.microsoft.com/office/powerpoint/2010/main" val="175161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9491" y="376921"/>
            <a:ext cx="4363877" cy="36172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368" y="375204"/>
            <a:ext cx="3960790" cy="352187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3368" y="3994168"/>
            <a:ext cx="3960790" cy="2522542"/>
          </a:xfrm>
          <a:prstGeom prst="rect">
            <a:avLst/>
          </a:prstGeom>
        </p:spPr>
      </p:pic>
    </p:spTree>
    <p:extLst>
      <p:ext uri="{BB962C8B-B14F-4D97-AF65-F5344CB8AC3E}">
        <p14:creationId xmlns:p14="http://schemas.microsoft.com/office/powerpoint/2010/main" val="15401993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287</TotalTime>
  <Words>225</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Nunito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ASHISH</cp:lastModifiedBy>
  <cp:revision>20</cp:revision>
  <dcterms:created xsi:type="dcterms:W3CDTF">2018-05-05T08:36:10Z</dcterms:created>
  <dcterms:modified xsi:type="dcterms:W3CDTF">2018-05-05T13:24:01Z</dcterms:modified>
</cp:coreProperties>
</file>