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C58774-004C-4CFB-B434-7BE4B5485980}"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A09FE-EF9F-4B51-91F8-45A3E41CDC7F}" type="slidenum">
              <a:rPr lang="en-US" smtClean="0"/>
              <a:t>‹#›</a:t>
            </a:fld>
            <a:endParaRPr lang="en-US"/>
          </a:p>
        </p:txBody>
      </p:sp>
    </p:spTree>
    <p:extLst>
      <p:ext uri="{BB962C8B-B14F-4D97-AF65-F5344CB8AC3E}">
        <p14:creationId xmlns:p14="http://schemas.microsoft.com/office/powerpoint/2010/main" val="996444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C58774-004C-4CFB-B434-7BE4B5485980}"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A09FE-EF9F-4B51-91F8-45A3E41CDC7F}" type="slidenum">
              <a:rPr lang="en-US" smtClean="0"/>
              <a:t>‹#›</a:t>
            </a:fld>
            <a:endParaRPr lang="en-US"/>
          </a:p>
        </p:txBody>
      </p:sp>
    </p:spTree>
    <p:extLst>
      <p:ext uri="{BB962C8B-B14F-4D97-AF65-F5344CB8AC3E}">
        <p14:creationId xmlns:p14="http://schemas.microsoft.com/office/powerpoint/2010/main" val="305459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C58774-004C-4CFB-B434-7BE4B5485980}"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A09FE-EF9F-4B51-91F8-45A3E41CDC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5812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C58774-004C-4CFB-B434-7BE4B5485980}"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A09FE-EF9F-4B51-91F8-45A3E41CDC7F}" type="slidenum">
              <a:rPr lang="en-US" smtClean="0"/>
              <a:t>‹#›</a:t>
            </a:fld>
            <a:endParaRPr lang="en-US"/>
          </a:p>
        </p:txBody>
      </p:sp>
    </p:spTree>
    <p:extLst>
      <p:ext uri="{BB962C8B-B14F-4D97-AF65-F5344CB8AC3E}">
        <p14:creationId xmlns:p14="http://schemas.microsoft.com/office/powerpoint/2010/main" val="719294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C58774-004C-4CFB-B434-7BE4B5485980}"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A09FE-EF9F-4B51-91F8-45A3E41CDC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1557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C58774-004C-4CFB-B434-7BE4B5485980}"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A09FE-EF9F-4B51-91F8-45A3E41CDC7F}" type="slidenum">
              <a:rPr lang="en-US" smtClean="0"/>
              <a:t>‹#›</a:t>
            </a:fld>
            <a:endParaRPr lang="en-US"/>
          </a:p>
        </p:txBody>
      </p:sp>
    </p:spTree>
    <p:extLst>
      <p:ext uri="{BB962C8B-B14F-4D97-AF65-F5344CB8AC3E}">
        <p14:creationId xmlns:p14="http://schemas.microsoft.com/office/powerpoint/2010/main" val="199079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58774-004C-4CFB-B434-7BE4B5485980}"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A09FE-EF9F-4B51-91F8-45A3E41CDC7F}" type="slidenum">
              <a:rPr lang="en-US" smtClean="0"/>
              <a:t>‹#›</a:t>
            </a:fld>
            <a:endParaRPr lang="en-US"/>
          </a:p>
        </p:txBody>
      </p:sp>
    </p:spTree>
    <p:extLst>
      <p:ext uri="{BB962C8B-B14F-4D97-AF65-F5344CB8AC3E}">
        <p14:creationId xmlns:p14="http://schemas.microsoft.com/office/powerpoint/2010/main" val="2967199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58774-004C-4CFB-B434-7BE4B5485980}"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A09FE-EF9F-4B51-91F8-45A3E41CDC7F}" type="slidenum">
              <a:rPr lang="en-US" smtClean="0"/>
              <a:t>‹#›</a:t>
            </a:fld>
            <a:endParaRPr lang="en-US"/>
          </a:p>
        </p:txBody>
      </p:sp>
    </p:spTree>
    <p:extLst>
      <p:ext uri="{BB962C8B-B14F-4D97-AF65-F5344CB8AC3E}">
        <p14:creationId xmlns:p14="http://schemas.microsoft.com/office/powerpoint/2010/main" val="767380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58774-004C-4CFB-B434-7BE4B5485980}"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A09FE-EF9F-4B51-91F8-45A3E41CDC7F}" type="slidenum">
              <a:rPr lang="en-US" smtClean="0"/>
              <a:t>‹#›</a:t>
            </a:fld>
            <a:endParaRPr lang="en-US"/>
          </a:p>
        </p:txBody>
      </p:sp>
    </p:spTree>
    <p:extLst>
      <p:ext uri="{BB962C8B-B14F-4D97-AF65-F5344CB8AC3E}">
        <p14:creationId xmlns:p14="http://schemas.microsoft.com/office/powerpoint/2010/main" val="40001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C58774-004C-4CFB-B434-7BE4B5485980}"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A09FE-EF9F-4B51-91F8-45A3E41CDC7F}" type="slidenum">
              <a:rPr lang="en-US" smtClean="0"/>
              <a:t>‹#›</a:t>
            </a:fld>
            <a:endParaRPr lang="en-US"/>
          </a:p>
        </p:txBody>
      </p:sp>
    </p:spTree>
    <p:extLst>
      <p:ext uri="{BB962C8B-B14F-4D97-AF65-F5344CB8AC3E}">
        <p14:creationId xmlns:p14="http://schemas.microsoft.com/office/powerpoint/2010/main" val="2762513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C58774-004C-4CFB-B434-7BE4B5485980}" type="datetimeFigureOut">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A09FE-EF9F-4B51-91F8-45A3E41CDC7F}" type="slidenum">
              <a:rPr lang="en-US" smtClean="0"/>
              <a:t>‹#›</a:t>
            </a:fld>
            <a:endParaRPr lang="en-US"/>
          </a:p>
        </p:txBody>
      </p:sp>
    </p:spTree>
    <p:extLst>
      <p:ext uri="{BB962C8B-B14F-4D97-AF65-F5344CB8AC3E}">
        <p14:creationId xmlns:p14="http://schemas.microsoft.com/office/powerpoint/2010/main" val="32301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C58774-004C-4CFB-B434-7BE4B5485980}" type="datetimeFigureOut">
              <a:rPr lang="en-US" smtClean="0"/>
              <a:t>5/5/2018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4A09FE-EF9F-4B51-91F8-45A3E41CDC7F}" type="slidenum">
              <a:rPr lang="en-US" smtClean="0"/>
              <a:t>‹#›</a:t>
            </a:fld>
            <a:endParaRPr lang="en-US"/>
          </a:p>
        </p:txBody>
      </p:sp>
    </p:spTree>
    <p:extLst>
      <p:ext uri="{BB962C8B-B14F-4D97-AF65-F5344CB8AC3E}">
        <p14:creationId xmlns:p14="http://schemas.microsoft.com/office/powerpoint/2010/main" val="3623232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C58774-004C-4CFB-B434-7BE4B5485980}" type="datetimeFigureOut">
              <a:rPr lang="en-US" smtClean="0"/>
              <a:t>5/5/2018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4A09FE-EF9F-4B51-91F8-45A3E41CDC7F}" type="slidenum">
              <a:rPr lang="en-US" smtClean="0"/>
              <a:t>‹#›</a:t>
            </a:fld>
            <a:endParaRPr lang="en-US"/>
          </a:p>
        </p:txBody>
      </p:sp>
    </p:spTree>
    <p:extLst>
      <p:ext uri="{BB962C8B-B14F-4D97-AF65-F5344CB8AC3E}">
        <p14:creationId xmlns:p14="http://schemas.microsoft.com/office/powerpoint/2010/main" val="76424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C58774-004C-4CFB-B434-7BE4B5485980}" type="datetimeFigureOut">
              <a:rPr lang="en-US" smtClean="0"/>
              <a:t>5/5/2018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4A09FE-EF9F-4B51-91F8-45A3E41CDC7F}" type="slidenum">
              <a:rPr lang="en-US" smtClean="0"/>
              <a:t>‹#›</a:t>
            </a:fld>
            <a:endParaRPr lang="en-US"/>
          </a:p>
        </p:txBody>
      </p:sp>
    </p:spTree>
    <p:extLst>
      <p:ext uri="{BB962C8B-B14F-4D97-AF65-F5344CB8AC3E}">
        <p14:creationId xmlns:p14="http://schemas.microsoft.com/office/powerpoint/2010/main" val="3218960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C58774-004C-4CFB-B434-7BE4B5485980}" type="datetimeFigureOut">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A09FE-EF9F-4B51-91F8-45A3E41CDC7F}" type="slidenum">
              <a:rPr lang="en-US" smtClean="0"/>
              <a:t>‹#›</a:t>
            </a:fld>
            <a:endParaRPr lang="en-US"/>
          </a:p>
        </p:txBody>
      </p:sp>
    </p:spTree>
    <p:extLst>
      <p:ext uri="{BB962C8B-B14F-4D97-AF65-F5344CB8AC3E}">
        <p14:creationId xmlns:p14="http://schemas.microsoft.com/office/powerpoint/2010/main" val="347484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A09FE-EF9F-4B51-91F8-45A3E41CDC7F}" type="slidenum">
              <a:rPr lang="en-US" smtClean="0"/>
              <a:t>‹#›</a:t>
            </a:fld>
            <a:endParaRPr lang="en-US"/>
          </a:p>
        </p:txBody>
      </p:sp>
      <p:sp>
        <p:nvSpPr>
          <p:cNvPr id="5" name="Date Placeholder 4"/>
          <p:cNvSpPr>
            <a:spLocks noGrp="1"/>
          </p:cNvSpPr>
          <p:nvPr>
            <p:ph type="dt" sz="half" idx="10"/>
          </p:nvPr>
        </p:nvSpPr>
        <p:spPr/>
        <p:txBody>
          <a:bodyPr/>
          <a:lstStyle/>
          <a:p>
            <a:fld id="{C5C58774-004C-4CFB-B434-7BE4B5485980}" type="datetimeFigureOut">
              <a:rPr lang="en-US" smtClean="0"/>
              <a:t>5/5/2018</a:t>
            </a:fld>
            <a:endParaRPr lang="en-US"/>
          </a:p>
        </p:txBody>
      </p:sp>
    </p:spTree>
    <p:extLst>
      <p:ext uri="{BB962C8B-B14F-4D97-AF65-F5344CB8AC3E}">
        <p14:creationId xmlns:p14="http://schemas.microsoft.com/office/powerpoint/2010/main" val="2220570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C58774-004C-4CFB-B434-7BE4B5485980}" type="datetimeFigureOut">
              <a:rPr lang="en-US" smtClean="0"/>
              <a:t>5/5/2018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4A09FE-EF9F-4B51-91F8-45A3E41CDC7F}" type="slidenum">
              <a:rPr lang="en-US" smtClean="0"/>
              <a:t>‹#›</a:t>
            </a:fld>
            <a:endParaRPr lang="en-US"/>
          </a:p>
        </p:txBody>
      </p:sp>
    </p:spTree>
    <p:extLst>
      <p:ext uri="{BB962C8B-B14F-4D97-AF65-F5344CB8AC3E}">
        <p14:creationId xmlns:p14="http://schemas.microsoft.com/office/powerpoint/2010/main" val="265116597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0208" y="1892122"/>
            <a:ext cx="9753600" cy="1323975"/>
          </a:xfrm>
          <a:prstGeom prst="rect">
            <a:avLst/>
          </a:prstGeom>
          <a:noFill/>
        </p:spPr>
        <p:txBody>
          <a:bodyPr>
            <a:spAutoFit/>
          </a:bodyPr>
          <a:lstStyle/>
          <a:p>
            <a:pPr algn="ctr">
              <a:defRPr/>
            </a:pPr>
            <a:r>
              <a:rPr lang="en-US" sz="4400" b="1" dirty="0">
                <a:solidFill>
                  <a:schemeClr val="accent3">
                    <a:lumMod val="50000"/>
                  </a:schemeClr>
                </a:solidFill>
                <a:latin typeface="Times New Roman" panose="02020603050405020304" pitchFamily="18" charset="0"/>
                <a:cs typeface="Times New Roman" panose="02020603050405020304" pitchFamily="18" charset="0"/>
              </a:rPr>
              <a:t>BHARTI INFOTECH AND SERVICES</a:t>
            </a:r>
          </a:p>
          <a:p>
            <a:pPr algn="ctr">
              <a:defRPr/>
            </a:pPr>
            <a:r>
              <a:rPr lang="en-US" sz="3600" b="1" dirty="0" err="1">
                <a:solidFill>
                  <a:schemeClr val="accent3">
                    <a:lumMod val="50000"/>
                  </a:schemeClr>
                </a:solidFill>
                <a:latin typeface="Times New Roman" panose="02020603050405020304" pitchFamily="18" charset="0"/>
                <a:cs typeface="Times New Roman" panose="02020603050405020304" pitchFamily="18" charset="0"/>
              </a:rPr>
              <a:t>Bilaspur</a:t>
            </a:r>
            <a:r>
              <a:rPr lang="en-US" sz="3600" b="1" dirty="0">
                <a:solidFill>
                  <a:schemeClr val="accent3">
                    <a:lumMod val="50000"/>
                  </a:schemeClr>
                </a:solidFill>
                <a:latin typeface="Times New Roman" panose="02020603050405020304" pitchFamily="18" charset="0"/>
                <a:cs typeface="Times New Roman" panose="02020603050405020304" pitchFamily="18" charset="0"/>
              </a:rPr>
              <a:t> , Chhattisgarh</a:t>
            </a:r>
          </a:p>
        </p:txBody>
      </p:sp>
      <p:sp>
        <p:nvSpPr>
          <p:cNvPr id="5" name="TextBox 5"/>
          <p:cNvSpPr txBox="1">
            <a:spLocks noChangeArrowheads="1"/>
          </p:cNvSpPr>
          <p:nvPr/>
        </p:nvSpPr>
        <p:spPr bwMode="auto">
          <a:xfrm>
            <a:off x="1507766" y="3797121"/>
            <a:ext cx="951654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sz="4400" b="1" dirty="0">
                <a:solidFill>
                  <a:srgbClr val="C00000"/>
                </a:solidFill>
                <a:latin typeface="Times New Roman" panose="02020603050405020304" pitchFamily="18" charset="0"/>
                <a:cs typeface="Times New Roman" panose="02020603050405020304" pitchFamily="18" charset="0"/>
              </a:rPr>
              <a:t>      </a:t>
            </a:r>
            <a:r>
              <a:rPr lang="en-US" sz="4400" b="1" dirty="0" smtClean="0">
                <a:solidFill>
                  <a:srgbClr val="C00000"/>
                </a:solidFill>
                <a:latin typeface="Times New Roman" panose="02020603050405020304" pitchFamily="18" charset="0"/>
                <a:cs typeface="Times New Roman" panose="02020603050405020304" pitchFamily="18" charset="0"/>
              </a:rPr>
              <a:t>Introduction  to DPDT switch</a:t>
            </a:r>
            <a:endParaRPr lang="en-US" sz="4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951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sparkfun.com/assets/6/e/d/9/0/517edbabce395fd51d000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032" y="706537"/>
            <a:ext cx="6747499" cy="43751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7020" y="984430"/>
            <a:ext cx="4365937" cy="3819390"/>
          </a:xfrm>
          <a:prstGeom prst="rect">
            <a:avLst/>
          </a:prstGeom>
        </p:spPr>
      </p:pic>
    </p:spTree>
    <p:extLst>
      <p:ext uri="{BB962C8B-B14F-4D97-AF65-F5344CB8AC3E}">
        <p14:creationId xmlns:p14="http://schemas.microsoft.com/office/powerpoint/2010/main" val="355436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5309" y="1304150"/>
            <a:ext cx="10921285" cy="1569660"/>
          </a:xfrm>
          <a:prstGeom prst="rect">
            <a:avLst/>
          </a:prstGeom>
        </p:spPr>
        <p:txBody>
          <a:bodyPr wrap="square">
            <a:spAutoFit/>
          </a:bodyPr>
          <a:lstStyle/>
          <a:p>
            <a:pPr algn="just"/>
            <a:r>
              <a:rPr lang="en-US" sz="2400" b="0" i="0" dirty="0" smtClean="0">
                <a:solidFill>
                  <a:srgbClr val="222222"/>
                </a:solidFill>
                <a:effectLst/>
                <a:latin typeface="Times New Roman" panose="02020603050405020304" pitchFamily="18" charset="0"/>
                <a:cs typeface="Times New Roman" panose="02020603050405020304" pitchFamily="18" charset="0"/>
              </a:rPr>
              <a:t>Adding another pole to the </a:t>
            </a:r>
            <a:r>
              <a:rPr lang="en-US" sz="2400" b="1" i="0" dirty="0" smtClean="0">
                <a:solidFill>
                  <a:srgbClr val="222222"/>
                </a:solidFill>
                <a:effectLst/>
                <a:latin typeface="Times New Roman" panose="02020603050405020304" pitchFamily="18" charset="0"/>
                <a:cs typeface="Times New Roman" panose="02020603050405020304" pitchFamily="18" charset="0"/>
              </a:rPr>
              <a:t>SPDT</a:t>
            </a:r>
            <a:r>
              <a:rPr lang="en-US" sz="2400" b="0" i="0" dirty="0" smtClean="0">
                <a:solidFill>
                  <a:srgbClr val="222222"/>
                </a:solidFill>
                <a:effectLst/>
                <a:latin typeface="Times New Roman" panose="02020603050405020304" pitchFamily="18" charset="0"/>
                <a:cs typeface="Times New Roman" panose="02020603050405020304" pitchFamily="18" charset="0"/>
              </a:rPr>
              <a:t> creates a double-pole, double-throw (</a:t>
            </a:r>
            <a:r>
              <a:rPr lang="en-US" sz="2400" b="1" i="0" dirty="0" smtClean="0">
                <a:solidFill>
                  <a:srgbClr val="222222"/>
                </a:solidFill>
                <a:effectLst/>
                <a:latin typeface="Times New Roman" panose="02020603050405020304" pitchFamily="18" charset="0"/>
                <a:cs typeface="Times New Roman" panose="02020603050405020304" pitchFamily="18" charset="0"/>
              </a:rPr>
              <a:t>DPDT</a:t>
            </a:r>
            <a:r>
              <a:rPr lang="en-US" sz="2400" b="0" i="0" dirty="0" smtClean="0">
                <a:solidFill>
                  <a:srgbClr val="222222"/>
                </a:solidFill>
                <a:effectLst/>
                <a:latin typeface="Times New Roman" panose="02020603050405020304" pitchFamily="18" charset="0"/>
                <a:cs typeface="Times New Roman" panose="02020603050405020304" pitchFamily="18" charset="0"/>
              </a:rPr>
              <a:t>)</a:t>
            </a:r>
            <a:r>
              <a:rPr lang="en-US" sz="2400" b="1" i="0" dirty="0" smtClean="0">
                <a:solidFill>
                  <a:srgbClr val="222222"/>
                </a:solidFill>
                <a:effectLst/>
                <a:latin typeface="Times New Roman" panose="02020603050405020304" pitchFamily="18" charset="0"/>
                <a:cs typeface="Times New Roman" panose="02020603050405020304" pitchFamily="18" charset="0"/>
              </a:rPr>
              <a:t>switch</a:t>
            </a:r>
            <a:r>
              <a:rPr lang="en-US" sz="2400" b="0" i="0" dirty="0" smtClean="0">
                <a:solidFill>
                  <a:srgbClr val="222222"/>
                </a:solidFill>
                <a:effectLst/>
                <a:latin typeface="Times New Roman" panose="02020603050405020304" pitchFamily="18" charset="0"/>
                <a:cs typeface="Times New Roman" panose="02020603050405020304" pitchFamily="18" charset="0"/>
              </a:rPr>
              <a:t>. Basically two </a:t>
            </a:r>
            <a:r>
              <a:rPr lang="en-US" sz="2400" b="1" i="0" dirty="0" smtClean="0">
                <a:solidFill>
                  <a:srgbClr val="222222"/>
                </a:solidFill>
                <a:effectLst/>
                <a:latin typeface="Times New Roman" panose="02020603050405020304" pitchFamily="18" charset="0"/>
                <a:cs typeface="Times New Roman" panose="02020603050405020304" pitchFamily="18" charset="0"/>
              </a:rPr>
              <a:t>SPDT switches</a:t>
            </a:r>
            <a:r>
              <a:rPr lang="en-US" sz="2400" b="0" i="0" dirty="0" smtClean="0">
                <a:solidFill>
                  <a:srgbClr val="222222"/>
                </a:solidFill>
                <a:effectLst/>
                <a:latin typeface="Times New Roman" panose="02020603050405020304" pitchFamily="18" charset="0"/>
                <a:cs typeface="Times New Roman" panose="02020603050405020304" pitchFamily="18" charset="0"/>
              </a:rPr>
              <a:t>, which can control two separate circuits, but are always </a:t>
            </a:r>
            <a:r>
              <a:rPr lang="en-US" sz="2400" b="1" i="0" dirty="0" smtClean="0">
                <a:solidFill>
                  <a:srgbClr val="222222"/>
                </a:solidFill>
                <a:effectLst/>
                <a:latin typeface="Times New Roman" panose="02020603050405020304" pitchFamily="18" charset="0"/>
                <a:cs typeface="Times New Roman" panose="02020603050405020304" pitchFamily="18" charset="0"/>
              </a:rPr>
              <a:t>switched</a:t>
            </a:r>
            <a:r>
              <a:rPr lang="en-US" sz="2400" b="0" i="0" dirty="0" smtClean="0">
                <a:solidFill>
                  <a:srgbClr val="222222"/>
                </a:solidFill>
                <a:effectLst/>
                <a:latin typeface="Times New Roman" panose="02020603050405020304" pitchFamily="18" charset="0"/>
                <a:cs typeface="Times New Roman" panose="02020603050405020304" pitchFamily="18" charset="0"/>
              </a:rPr>
              <a:t> together by a single actuator. DPDTs should have six terminals. A </a:t>
            </a:r>
            <a:r>
              <a:rPr lang="en-US" sz="2400" b="1" i="0" dirty="0" smtClean="0">
                <a:solidFill>
                  <a:srgbClr val="222222"/>
                </a:solidFill>
                <a:effectLst/>
                <a:latin typeface="Times New Roman" panose="02020603050405020304" pitchFamily="18" charset="0"/>
                <a:cs typeface="Times New Roman" panose="02020603050405020304" pitchFamily="18" charset="0"/>
              </a:rPr>
              <a:t>DPDT</a:t>
            </a:r>
            <a:r>
              <a:rPr lang="en-US" sz="2400" b="0" i="0" dirty="0" smtClean="0">
                <a:solidFill>
                  <a:srgbClr val="222222"/>
                </a:solidFill>
                <a:effectLst/>
                <a:latin typeface="Times New Roman" panose="02020603050405020304" pitchFamily="18" charset="0"/>
                <a:cs typeface="Times New Roman" panose="02020603050405020304" pitchFamily="18" charset="0"/>
              </a:rPr>
              <a:t> circuit symbol, and a 6-terminal </a:t>
            </a:r>
            <a:r>
              <a:rPr lang="en-US" sz="2400" b="1" i="0" dirty="0" smtClean="0">
                <a:solidFill>
                  <a:srgbClr val="222222"/>
                </a:solidFill>
                <a:effectLst/>
                <a:latin typeface="Times New Roman" panose="02020603050405020304" pitchFamily="18" charset="0"/>
                <a:cs typeface="Times New Roman" panose="02020603050405020304" pitchFamily="18" charset="0"/>
              </a:rPr>
              <a:t>DPDT</a:t>
            </a:r>
            <a:r>
              <a:rPr lang="en-US" sz="2400" b="0" i="0" dirty="0" smtClean="0">
                <a:solidFill>
                  <a:srgbClr val="222222"/>
                </a:solidFill>
                <a:effectLst/>
                <a:latin typeface="Times New Roman" panose="02020603050405020304" pitchFamily="18" charset="0"/>
                <a:cs typeface="Times New Roman" panose="02020603050405020304" pitchFamily="18" charset="0"/>
              </a:rPr>
              <a:t> rocker </a:t>
            </a:r>
            <a:r>
              <a:rPr lang="en-US" sz="2400" b="1" i="0" dirty="0" smtClean="0">
                <a:solidFill>
                  <a:srgbClr val="222222"/>
                </a:solidFill>
                <a:effectLst/>
                <a:latin typeface="Times New Roman" panose="02020603050405020304" pitchFamily="18" charset="0"/>
                <a:cs typeface="Times New Roman" panose="02020603050405020304" pitchFamily="18" charset="0"/>
              </a:rPr>
              <a:t>switch</a:t>
            </a:r>
            <a:r>
              <a:rPr lang="en-US" sz="2400" b="0" i="0" dirty="0" smtClean="0">
                <a:solidFill>
                  <a:srgbClr val="222222"/>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472743" y="342286"/>
            <a:ext cx="7740202" cy="646331"/>
          </a:xfrm>
          <a:prstGeom prst="rect">
            <a:avLst/>
          </a:prstGeom>
          <a:noFill/>
        </p:spPr>
        <p:txBody>
          <a:bodyPr wrap="square" rtlCol="0">
            <a:spAutoFit/>
          </a:bodyPr>
          <a:lstStyle/>
          <a:p>
            <a:r>
              <a:rPr lang="en-US" sz="3600" b="1" dirty="0" smtClean="0">
                <a:solidFill>
                  <a:srgbClr val="C00000"/>
                </a:solidFill>
                <a:latin typeface="Times New Roman" panose="02020603050405020304" pitchFamily="18" charset="0"/>
                <a:cs typeface="Times New Roman" panose="02020603050405020304" pitchFamily="18" charset="0"/>
              </a:rPr>
              <a:t>What is DPDT switch  ?</a:t>
            </a:r>
            <a:endParaRPr lang="en-US" sz="3600" b="1" dirty="0">
              <a:solidFill>
                <a:srgbClr val="C000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618189" y="3504875"/>
            <a:ext cx="10908405" cy="1631216"/>
          </a:xfrm>
          <a:prstGeom prst="rect">
            <a:avLst/>
          </a:prstGeom>
        </p:spPr>
        <p:txBody>
          <a:bodyPr wrap="square">
            <a:spAutoFit/>
          </a:bodyPr>
          <a:lstStyle/>
          <a:p>
            <a:pPr algn="just"/>
            <a:r>
              <a:rPr lang="en-US" sz="2800" b="1" i="0" dirty="0" smtClean="0">
                <a:solidFill>
                  <a:srgbClr val="222222"/>
                </a:solidFill>
                <a:effectLst/>
                <a:latin typeface="Times New Roman" panose="02020603050405020304" pitchFamily="18" charset="0"/>
                <a:cs typeface="Times New Roman" panose="02020603050405020304" pitchFamily="18" charset="0"/>
              </a:rPr>
              <a:t>double pole double throw</a:t>
            </a:r>
          </a:p>
          <a:p>
            <a:pPr algn="just"/>
            <a:r>
              <a:rPr lang="en-US" sz="2400" b="0" i="0" dirty="0" smtClean="0">
                <a:solidFill>
                  <a:srgbClr val="222222"/>
                </a:solidFill>
                <a:effectLst/>
                <a:latin typeface="Times New Roman" panose="02020603050405020304" pitchFamily="18" charset="0"/>
                <a:cs typeface="Times New Roman" panose="02020603050405020304" pitchFamily="18" charset="0"/>
              </a:rPr>
              <a:t>SPST stands for single pole single throw and DPDT stands for </a:t>
            </a:r>
            <a:r>
              <a:rPr lang="en-US" sz="2400" b="1" i="0" dirty="0" smtClean="0">
                <a:solidFill>
                  <a:srgbClr val="222222"/>
                </a:solidFill>
                <a:effectLst/>
                <a:latin typeface="Times New Roman" panose="02020603050405020304" pitchFamily="18" charset="0"/>
                <a:cs typeface="Times New Roman" panose="02020603050405020304" pitchFamily="18" charset="0"/>
              </a:rPr>
              <a:t>double pole double throw</a:t>
            </a:r>
            <a:r>
              <a:rPr lang="en-US" sz="2400" b="0" i="0" dirty="0" smtClean="0">
                <a:solidFill>
                  <a:srgbClr val="222222"/>
                </a:solidFill>
                <a:effectLst/>
                <a:latin typeface="Times New Roman" panose="02020603050405020304" pitchFamily="18" charset="0"/>
                <a:cs typeface="Times New Roman" panose="02020603050405020304" pitchFamily="18" charset="0"/>
              </a:rPr>
              <a:t>. A SPST switch is a simple on/off type switch and can be used for coil splitting and as a kill switch for the guitar. DPDT switches typically have a total of 6 terminals.</a:t>
            </a:r>
            <a:endParaRPr lang="en-US" sz="2400"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79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7730" y="103031"/>
            <a:ext cx="6941712" cy="4616648"/>
          </a:xfrm>
          <a:prstGeom prst="rect">
            <a:avLst/>
          </a:prstGeom>
        </p:spPr>
        <p:txBody>
          <a:bodyPr wrap="square">
            <a:spAutoFit/>
          </a:bodyPr>
          <a:lstStyle/>
          <a:p>
            <a:r>
              <a:rPr lang="en-US" sz="3600" b="1" dirty="0" smtClean="0">
                <a:solidFill>
                  <a:srgbClr val="C00000"/>
                </a:solidFill>
                <a:latin typeface="Times New Roman" panose="02020603050405020304" pitchFamily="18" charset="0"/>
                <a:cs typeface="Times New Roman" panose="02020603050405020304" pitchFamily="18" charset="0"/>
              </a:rPr>
              <a:t>               Analog Operations</a:t>
            </a:r>
            <a:r>
              <a:rPr lang="en-US" dirty="0"/>
              <a:t/>
            </a:r>
            <a:br>
              <a:rPr lang="en-US" dirty="0"/>
            </a:br>
            <a:r>
              <a:rPr lang="en-US" dirty="0"/>
              <a:t/>
            </a:r>
            <a:br>
              <a:rPr lang="en-US" dirty="0"/>
            </a:br>
            <a:r>
              <a:rPr lang="en-US" sz="2400" dirty="0">
                <a:latin typeface="Times New Roman" panose="02020603050405020304" pitchFamily="18" charset="0"/>
                <a:cs typeface="Times New Roman" panose="02020603050405020304" pitchFamily="18" charset="0"/>
              </a:rPr>
              <a:t>In the early days of Direct Current model railroading, reverse loops had to be controlled by hand, and the</a:t>
            </a:r>
            <a:r>
              <a:rPr lang="en-US" sz="2400" b="1" dirty="0">
                <a:latin typeface="Times New Roman" panose="02020603050405020304" pitchFamily="18" charset="0"/>
                <a:cs typeface="Times New Roman" panose="02020603050405020304" pitchFamily="18" charset="0"/>
              </a:rPr>
              <a:t> DPDT</a:t>
            </a:r>
            <a:r>
              <a:rPr lang="en-US" sz="2400" dirty="0">
                <a:latin typeface="Times New Roman" panose="02020603050405020304" pitchFamily="18" charset="0"/>
                <a:cs typeface="Times New Roman" panose="02020603050405020304" pitchFamily="18" charset="0"/>
              </a:rPr>
              <a:t> was perfect for the job.  The </a:t>
            </a:r>
            <a:r>
              <a:rPr lang="en-US" sz="2400" b="1" dirty="0">
                <a:latin typeface="Times New Roman" panose="02020603050405020304" pitchFamily="18" charset="0"/>
                <a:cs typeface="Times New Roman" panose="02020603050405020304" pitchFamily="18" charset="0"/>
              </a:rPr>
              <a:t>DPDT</a:t>
            </a:r>
            <a:r>
              <a:rPr lang="en-US" sz="2400" dirty="0">
                <a:latin typeface="Times New Roman" panose="02020603050405020304" pitchFamily="18" charset="0"/>
                <a:cs typeface="Times New Roman" panose="02020603050405020304" pitchFamily="18" charset="0"/>
              </a:rPr>
              <a:t> was wired in such a way that power was fed into the switch from the transformer and then the track polarity could be changed by throwing the </a:t>
            </a:r>
            <a:r>
              <a:rPr lang="en-US" sz="2400" b="1" dirty="0">
                <a:latin typeface="Times New Roman" panose="02020603050405020304" pitchFamily="18" charset="0"/>
                <a:cs typeface="Times New Roman" panose="02020603050405020304" pitchFamily="18" charset="0"/>
              </a:rPr>
              <a:t>DPDT</a:t>
            </a:r>
            <a:r>
              <a:rPr lang="en-US" sz="2400" dirty="0">
                <a:latin typeface="Times New Roman" panose="02020603050405020304" pitchFamily="18" charset="0"/>
                <a:cs typeface="Times New Roman" panose="02020603050405020304" pitchFamily="18" charset="0"/>
              </a:rPr>
              <a:t>.  While the train was moving through the reverse loop, the track polarity of the main line was changed with </a:t>
            </a:r>
            <a:r>
              <a:rPr lang="en-US" sz="2400" dirty="0" smtClean="0">
                <a:latin typeface="Times New Roman" panose="02020603050405020304" pitchFamily="18" charset="0"/>
                <a:cs typeface="Times New Roman" panose="02020603050405020304" pitchFamily="18" charset="0"/>
              </a:rPr>
              <a:t>a </a:t>
            </a:r>
            <a:r>
              <a:rPr lang="en-US" sz="2400" dirty="0" err="1" smtClean="0">
                <a:latin typeface="Times New Roman" panose="02020603050405020304" pitchFamily="18" charset="0"/>
                <a:cs typeface="Times New Roman" panose="02020603050405020304" pitchFamily="18" charset="0"/>
              </a:rPr>
              <a:t>second</a:t>
            </a:r>
            <a:r>
              <a:rPr lang="en-US" sz="2400" b="1" dirty="0" err="1" smtClean="0">
                <a:latin typeface="Times New Roman" panose="02020603050405020304" pitchFamily="18" charset="0"/>
                <a:cs typeface="Times New Roman" panose="02020603050405020304" pitchFamily="18" charset="0"/>
              </a:rPr>
              <a:t>DPDT</a:t>
            </a:r>
            <a:r>
              <a:rPr lang="en-US" sz="2400" b="1" dirty="0" smtClean="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1026" name="Picture 2" descr="Image result for DPDT swi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860" y="1166367"/>
            <a:ext cx="4787140" cy="42942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47730" y="4549676"/>
            <a:ext cx="7057129" cy="2308324"/>
          </a:xfrm>
          <a:prstGeom prst="rect">
            <a:avLst/>
          </a:prstGeom>
        </p:spPr>
        <p:txBody>
          <a:bodyPr wrap="square">
            <a:spAutoFit/>
          </a:bodyPr>
          <a:lstStyle/>
          <a:p>
            <a:pPr algn="just"/>
            <a:r>
              <a:rPr lang="en-US" sz="2400" dirty="0">
                <a:solidFill>
                  <a:srgbClr val="000000"/>
                </a:solidFill>
                <a:latin typeface="Times New Roman" panose="02020603050405020304" pitchFamily="18" charset="0"/>
                <a:cs typeface="Times New Roman" panose="02020603050405020304" pitchFamily="18" charset="0"/>
              </a:rPr>
              <a:t>The reverse switch inside the DC train transformer was also a </a:t>
            </a:r>
            <a:r>
              <a:rPr lang="en-US" sz="2400" b="1" dirty="0">
                <a:latin typeface="Times New Roman" panose="02020603050405020304" pitchFamily="18" charset="0"/>
                <a:cs typeface="Times New Roman" panose="02020603050405020304" pitchFamily="18" charset="0"/>
              </a:rPr>
              <a:t>DPDT</a:t>
            </a:r>
            <a:r>
              <a:rPr lang="en-US" sz="2400" dirty="0">
                <a:solidFill>
                  <a:srgbClr val="000000"/>
                </a:solidFill>
                <a:latin typeface="Times New Roman" panose="02020603050405020304" pitchFamily="18" charset="0"/>
                <a:cs typeface="Times New Roman" panose="02020603050405020304" pitchFamily="18" charset="0"/>
              </a:rPr>
              <a:t>, wired in the same fashion but could not be used since the train was in motion.  So, the main line and the reverse loop had to be controlled in this manner.</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477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548" y="285156"/>
            <a:ext cx="10444767" cy="1569660"/>
          </a:xfrm>
          <a:prstGeom prst="rect">
            <a:avLst/>
          </a:prstGeom>
        </p:spPr>
        <p:txBody>
          <a:bodyPr wrap="square">
            <a:spAutoFit/>
          </a:bodyPr>
          <a:lstStyle/>
          <a:p>
            <a:pPr algn="just"/>
            <a:r>
              <a:rPr lang="en-US" sz="2400" dirty="0">
                <a:solidFill>
                  <a:srgbClr val="333333"/>
                </a:solidFill>
                <a:latin typeface="Times New Roman" panose="02020603050405020304" pitchFamily="18" charset="0"/>
                <a:cs typeface="Times New Roman" panose="02020603050405020304" pitchFamily="18" charset="0"/>
              </a:rPr>
              <a:t>DPDT switches typically have a total of 6 terminals. There are two isolated common terminals, usually located side by side in the center of the switch. Each of the common terminals can be switched between making contact with one of two other terminals, usually located in two rows on either end of the switch.</a:t>
            </a:r>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579548" y="2062440"/>
            <a:ext cx="10238704" cy="156966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DPDT relay (Double Pole Double Throw) is quite interesting and can be used in various </a:t>
            </a:r>
            <a:r>
              <a:rPr lang="en-US" sz="2400" dirty="0" err="1">
                <a:latin typeface="Times New Roman" panose="02020603050405020304" pitchFamily="18" charset="0"/>
                <a:cs typeface="Times New Roman" panose="02020603050405020304" pitchFamily="18" charset="0"/>
              </a:rPr>
              <a:t>scenarious</a:t>
            </a:r>
            <a:r>
              <a:rPr lang="en-US" sz="2400" dirty="0">
                <a:latin typeface="Times New Roman" panose="02020603050405020304" pitchFamily="18" charset="0"/>
                <a:cs typeface="Times New Roman" panose="02020603050405020304" pitchFamily="18" charset="0"/>
              </a:rPr>
              <a:t>, including for changing the direction of a motor as you can see in the picture below. It has 2 terminals and 4 connectors and you can look at the DPDT </a:t>
            </a:r>
            <a:r>
              <a:rPr lang="en-US" sz="2400" b="1" dirty="0">
                <a:latin typeface="Times New Roman" panose="02020603050405020304" pitchFamily="18" charset="0"/>
                <a:cs typeface="Times New Roman" panose="02020603050405020304" pitchFamily="18" charset="0"/>
              </a:rPr>
              <a:t>relay</a:t>
            </a:r>
            <a:r>
              <a:rPr lang="en-US" sz="2400" dirty="0">
                <a:latin typeface="Times New Roman" panose="02020603050405020304" pitchFamily="18" charset="0"/>
                <a:cs typeface="Times New Roman" panose="02020603050405020304" pitchFamily="18" charset="0"/>
              </a:rPr>
              <a:t> as the equivalent of 2 Single Pole Double Throw </a:t>
            </a:r>
            <a:r>
              <a:rPr lang="en-US" sz="2400" b="1" dirty="0">
                <a:latin typeface="Times New Roman" panose="02020603050405020304" pitchFamily="18" charset="0"/>
                <a:cs typeface="Times New Roman" panose="02020603050405020304" pitchFamily="18" charset="0"/>
              </a:rPr>
              <a:t>SPDT relays</a:t>
            </a:r>
            <a:r>
              <a:rPr lang="en-US" sz="2400" dirty="0">
                <a:latin typeface="Times New Roman" panose="02020603050405020304" pitchFamily="18" charset="0"/>
                <a:cs typeface="Times New Roman" panose="02020603050405020304" pitchFamily="18" charset="0"/>
              </a:rPr>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090" y="3515931"/>
            <a:ext cx="6647619" cy="3168204"/>
          </a:xfrm>
          <a:prstGeom prst="rect">
            <a:avLst/>
          </a:prstGeom>
        </p:spPr>
      </p:pic>
    </p:spTree>
    <p:extLst>
      <p:ext uri="{BB962C8B-B14F-4D97-AF65-F5344CB8AC3E}">
        <p14:creationId xmlns:p14="http://schemas.microsoft.com/office/powerpoint/2010/main" val="292958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5155" y="545695"/>
            <a:ext cx="11011436" cy="3046988"/>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As you can see in the schematic the 12V battery (or use other voltages) is connected with the plus at terminal T1 and minus at terminal T2. The contact 1 and 4 are connected together as 2 and 3 are too.</a:t>
            </a:r>
          </a:p>
          <a:p>
            <a:pPr algn="just"/>
            <a:r>
              <a:rPr lang="en-US" sz="2400" dirty="0">
                <a:latin typeface="Times New Roman" panose="02020603050405020304" pitchFamily="18" charset="0"/>
                <a:cs typeface="Times New Roman" panose="02020603050405020304" pitchFamily="18" charset="0"/>
              </a:rPr>
              <a:t>Without voltage applied to the coil the battery plus is connected to contact 1 (and 4) and minus to 3 (and 2) therefore the motor is turning in one direction (let’s say clockwise). When voltage is applied to the coil then the relay switches and now T1 (plus) is connected to contact 2 (and 3) and T2 (minus) is connected to 4 (and 1) therefore the motor is changing the direction of rotation.</a:t>
            </a:r>
            <a:endParaRPr lang="en-US" sz="2400" b="0" i="0" dirty="0">
              <a:effectLst/>
              <a:latin typeface="Times New Roman" panose="02020603050405020304" pitchFamily="18" charset="0"/>
              <a:cs typeface="Times New Roman" panose="02020603050405020304" pitchFamily="18" charset="0"/>
            </a:endParaRPr>
          </a:p>
        </p:txBody>
      </p:sp>
      <p:sp>
        <p:nvSpPr>
          <p:cNvPr id="2" name="Rectangle 1"/>
          <p:cNvSpPr/>
          <p:nvPr/>
        </p:nvSpPr>
        <p:spPr>
          <a:xfrm>
            <a:off x="321501" y="3638004"/>
            <a:ext cx="10060703" cy="584775"/>
          </a:xfrm>
          <a:prstGeom prst="rect">
            <a:avLst/>
          </a:prstGeom>
        </p:spPr>
        <p:txBody>
          <a:bodyPr wrap="none">
            <a:spAutoFit/>
          </a:bodyPr>
          <a:lstStyle/>
          <a:p>
            <a:r>
              <a:rPr lang="en-US" sz="3200" b="1" u="sng" dirty="0">
                <a:solidFill>
                  <a:srgbClr val="C00000"/>
                </a:solidFill>
                <a:latin typeface="Times New Roman" panose="02020603050405020304" pitchFamily="18" charset="0"/>
                <a:cs typeface="Times New Roman" panose="02020603050405020304" pitchFamily="18" charset="0"/>
              </a:rPr>
              <a:t>TO CONTROL DC MOTOR USING DPDT SWITCH </a:t>
            </a:r>
            <a:r>
              <a:rPr lang="en-US" sz="3200" b="1" dirty="0">
                <a:solidFill>
                  <a:srgbClr val="C00000"/>
                </a:solidFill>
                <a:latin typeface="Times New Roman" panose="02020603050405020304" pitchFamily="18" charset="0"/>
                <a:cs typeface="Times New Roman" panose="02020603050405020304" pitchFamily="18" charset="0"/>
              </a:rPr>
              <a:t> </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15155" y="4268101"/>
            <a:ext cx="8761927" cy="830997"/>
          </a:xfrm>
          <a:prstGeom prst="rect">
            <a:avLst/>
          </a:prstGeom>
        </p:spPr>
        <p:txBody>
          <a:bodyPr wrap="square">
            <a:spAutoFit/>
          </a:bodyPr>
          <a:lstStyle/>
          <a:p>
            <a:pPr algn="just"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dc motor has 2 terminals and a </a:t>
            </a:r>
            <a:r>
              <a:rPr lang="en-US" sz="2400" dirty="0" err="1">
                <a:latin typeface="Times New Roman" panose="02020603050405020304" pitchFamily="18" charset="0"/>
                <a:cs typeface="Times New Roman" panose="02020603050405020304" pitchFamily="18" charset="0"/>
              </a:rPr>
              <a:t>dpdt</a:t>
            </a:r>
            <a:r>
              <a:rPr lang="en-US" sz="2400" dirty="0">
                <a:latin typeface="Times New Roman" panose="02020603050405020304" pitchFamily="18" charset="0"/>
                <a:cs typeface="Times New Roman" panose="02020603050405020304" pitchFamily="18" charset="0"/>
              </a:rPr>
              <a:t> switch has 6 terminals.</a:t>
            </a:r>
          </a:p>
          <a:p>
            <a:pPr algn="just"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Let us name them A,B,C,D,E,F </a:t>
            </a:r>
            <a:r>
              <a:rPr lang="en-US" sz="2400" dirty="0" smtClean="0">
                <a:latin typeface="Times New Roman" panose="02020603050405020304" pitchFamily="18" charset="0"/>
                <a:cs typeface="Times New Roman" panose="02020603050405020304" pitchFamily="18" charset="0"/>
              </a:rPr>
              <a:t>.</a:t>
            </a:r>
          </a:p>
        </p:txBody>
      </p:sp>
      <p:pic>
        <p:nvPicPr>
          <p:cNvPr id="1026" name="Picture 2" descr="https://electroconcepts.files.wordpress.com/2015/07/dpdt-switch-terminal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5262" y="4268100"/>
            <a:ext cx="2297357" cy="2483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702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155" y="265733"/>
            <a:ext cx="10831131" cy="1938992"/>
          </a:xfrm>
          <a:prstGeom prst="rect">
            <a:avLst/>
          </a:prstGeom>
        </p:spPr>
        <p:txBody>
          <a:bodyPr wrap="square">
            <a:spAutoFit/>
          </a:bodyPr>
          <a:lstStyle/>
          <a:p>
            <a:pPr algn="just" fontAlgn="base">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step 1</a:t>
            </a:r>
            <a:r>
              <a:rPr lang="en-US" sz="2400" dirty="0">
                <a:latin typeface="Times New Roman" panose="02020603050405020304" pitchFamily="18" charset="0"/>
                <a:cs typeface="Times New Roman" panose="02020603050405020304" pitchFamily="18" charset="0"/>
              </a:rPr>
              <a:t>: Connect a wire between ‘A’ and ‘F’ terminals.</a:t>
            </a:r>
          </a:p>
          <a:p>
            <a:pPr algn="just" fontAlgn="base">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step 2</a:t>
            </a:r>
            <a:r>
              <a:rPr lang="en-US" sz="2400" dirty="0">
                <a:latin typeface="Times New Roman" panose="02020603050405020304" pitchFamily="18" charset="0"/>
                <a:cs typeface="Times New Roman" panose="02020603050405020304" pitchFamily="18" charset="0"/>
              </a:rPr>
              <a:t>: Connect a wire between ‘B’ and ‘E’ terminals. (you can permanently solder </a:t>
            </a: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wire as shown in fig below)</a:t>
            </a:r>
          </a:p>
          <a:p>
            <a:pPr algn="just" fontAlgn="base">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step 3</a:t>
            </a:r>
            <a:r>
              <a:rPr lang="en-US" sz="2400" dirty="0">
                <a:latin typeface="Times New Roman" panose="02020603050405020304" pitchFamily="18" charset="0"/>
                <a:cs typeface="Times New Roman" panose="02020603050405020304" pitchFamily="18" charset="0"/>
              </a:rPr>
              <a:t>: Connect the dc motor between terminals ‘A’ and ‘B’         </a:t>
            </a:r>
          </a:p>
          <a:p>
            <a:pPr algn="just" fontAlgn="base">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step 4</a:t>
            </a:r>
            <a:r>
              <a:rPr lang="en-US" sz="2400" dirty="0">
                <a:latin typeface="Times New Roman" panose="02020603050405020304" pitchFamily="18" charset="0"/>
                <a:cs typeface="Times New Roman" panose="02020603050405020304" pitchFamily="18" charset="0"/>
              </a:rPr>
              <a:t>: Connect a battery source between terminals ‘C’ and ‘D’</a:t>
            </a:r>
            <a:endParaRPr lang="en-US" sz="2400" b="0" dirty="0">
              <a:effectLst/>
              <a:latin typeface="Times New Roman" panose="02020603050405020304" pitchFamily="18" charset="0"/>
              <a:cs typeface="Times New Roman" panose="02020603050405020304" pitchFamily="18" charset="0"/>
            </a:endParaRPr>
          </a:p>
        </p:txBody>
      </p:sp>
      <p:pic>
        <p:nvPicPr>
          <p:cNvPr id="2050" name="Picture 2" descr="https://electroconcepts.files.wordpress.com/2015/07/dpdt-to-motor-connection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0448" y="2378187"/>
            <a:ext cx="3657600" cy="3886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2128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345</TotalTime>
  <Words>305</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dc:creator>
  <cp:lastModifiedBy>ASHISH</cp:lastModifiedBy>
  <cp:revision>22</cp:revision>
  <dcterms:created xsi:type="dcterms:W3CDTF">2018-05-03T13:25:37Z</dcterms:created>
  <dcterms:modified xsi:type="dcterms:W3CDTF">2018-05-05T07:13:31Z</dcterms:modified>
</cp:coreProperties>
</file>