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55CDE2-A178-4379-8A85-EB6EC34B9506}"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E67708-26AD-435A-AB99-8DAE052FF97A}" type="slidenum">
              <a:rPr lang="en-US" smtClean="0"/>
              <a:t>‹#›</a:t>
            </a:fld>
            <a:endParaRPr lang="en-US"/>
          </a:p>
        </p:txBody>
      </p:sp>
    </p:spTree>
    <p:extLst>
      <p:ext uri="{BB962C8B-B14F-4D97-AF65-F5344CB8AC3E}">
        <p14:creationId xmlns:p14="http://schemas.microsoft.com/office/powerpoint/2010/main" val="32079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55CDE2-A178-4379-8A85-EB6EC34B9506}"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E67708-26AD-435A-AB99-8DAE052FF97A}" type="slidenum">
              <a:rPr lang="en-US" smtClean="0"/>
              <a:t>‹#›</a:t>
            </a:fld>
            <a:endParaRPr lang="en-US"/>
          </a:p>
        </p:txBody>
      </p:sp>
    </p:spTree>
    <p:extLst>
      <p:ext uri="{BB962C8B-B14F-4D97-AF65-F5344CB8AC3E}">
        <p14:creationId xmlns:p14="http://schemas.microsoft.com/office/powerpoint/2010/main" val="687005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55CDE2-A178-4379-8A85-EB6EC34B9506}"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E67708-26AD-435A-AB99-8DAE052FF97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78208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55CDE2-A178-4379-8A85-EB6EC34B9506}"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E67708-26AD-435A-AB99-8DAE052FF97A}" type="slidenum">
              <a:rPr lang="en-US" smtClean="0"/>
              <a:t>‹#›</a:t>
            </a:fld>
            <a:endParaRPr lang="en-US"/>
          </a:p>
        </p:txBody>
      </p:sp>
    </p:spTree>
    <p:extLst>
      <p:ext uri="{BB962C8B-B14F-4D97-AF65-F5344CB8AC3E}">
        <p14:creationId xmlns:p14="http://schemas.microsoft.com/office/powerpoint/2010/main" val="38742943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55CDE2-A178-4379-8A85-EB6EC34B9506}"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E67708-26AD-435A-AB99-8DAE052FF97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96662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55CDE2-A178-4379-8A85-EB6EC34B9506}"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E67708-26AD-435A-AB99-8DAE052FF97A}" type="slidenum">
              <a:rPr lang="en-US" smtClean="0"/>
              <a:t>‹#›</a:t>
            </a:fld>
            <a:endParaRPr lang="en-US"/>
          </a:p>
        </p:txBody>
      </p:sp>
    </p:spTree>
    <p:extLst>
      <p:ext uri="{BB962C8B-B14F-4D97-AF65-F5344CB8AC3E}">
        <p14:creationId xmlns:p14="http://schemas.microsoft.com/office/powerpoint/2010/main" val="1299441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55CDE2-A178-4379-8A85-EB6EC34B9506}"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E67708-26AD-435A-AB99-8DAE052FF97A}" type="slidenum">
              <a:rPr lang="en-US" smtClean="0"/>
              <a:t>‹#›</a:t>
            </a:fld>
            <a:endParaRPr lang="en-US"/>
          </a:p>
        </p:txBody>
      </p:sp>
    </p:spTree>
    <p:extLst>
      <p:ext uri="{BB962C8B-B14F-4D97-AF65-F5344CB8AC3E}">
        <p14:creationId xmlns:p14="http://schemas.microsoft.com/office/powerpoint/2010/main" val="4158347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55CDE2-A178-4379-8A85-EB6EC34B9506}"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E67708-26AD-435A-AB99-8DAE052FF97A}" type="slidenum">
              <a:rPr lang="en-US" smtClean="0"/>
              <a:t>‹#›</a:t>
            </a:fld>
            <a:endParaRPr lang="en-US"/>
          </a:p>
        </p:txBody>
      </p:sp>
    </p:spTree>
    <p:extLst>
      <p:ext uri="{BB962C8B-B14F-4D97-AF65-F5344CB8AC3E}">
        <p14:creationId xmlns:p14="http://schemas.microsoft.com/office/powerpoint/2010/main" val="1749208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55CDE2-A178-4379-8A85-EB6EC34B9506}"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E67708-26AD-435A-AB99-8DAE052FF97A}" type="slidenum">
              <a:rPr lang="en-US" smtClean="0"/>
              <a:t>‹#›</a:t>
            </a:fld>
            <a:endParaRPr lang="en-US"/>
          </a:p>
        </p:txBody>
      </p:sp>
    </p:spTree>
    <p:extLst>
      <p:ext uri="{BB962C8B-B14F-4D97-AF65-F5344CB8AC3E}">
        <p14:creationId xmlns:p14="http://schemas.microsoft.com/office/powerpoint/2010/main" val="1975056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55CDE2-A178-4379-8A85-EB6EC34B9506}"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E67708-26AD-435A-AB99-8DAE052FF97A}" type="slidenum">
              <a:rPr lang="en-US" smtClean="0"/>
              <a:t>‹#›</a:t>
            </a:fld>
            <a:endParaRPr lang="en-US"/>
          </a:p>
        </p:txBody>
      </p:sp>
    </p:spTree>
    <p:extLst>
      <p:ext uri="{BB962C8B-B14F-4D97-AF65-F5344CB8AC3E}">
        <p14:creationId xmlns:p14="http://schemas.microsoft.com/office/powerpoint/2010/main" val="1590917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55CDE2-A178-4379-8A85-EB6EC34B9506}" type="datetimeFigureOut">
              <a:rPr lang="en-US" smtClean="0"/>
              <a:t>5/3/2018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E67708-26AD-435A-AB99-8DAE052FF97A}" type="slidenum">
              <a:rPr lang="en-US" smtClean="0"/>
              <a:t>‹#›</a:t>
            </a:fld>
            <a:endParaRPr lang="en-US"/>
          </a:p>
        </p:txBody>
      </p:sp>
    </p:spTree>
    <p:extLst>
      <p:ext uri="{BB962C8B-B14F-4D97-AF65-F5344CB8AC3E}">
        <p14:creationId xmlns:p14="http://schemas.microsoft.com/office/powerpoint/2010/main" val="97433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D55CDE2-A178-4379-8A85-EB6EC34B9506}" type="datetimeFigureOut">
              <a:rPr lang="en-US" smtClean="0"/>
              <a:t>5/3/2018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E67708-26AD-435A-AB99-8DAE052FF97A}" type="slidenum">
              <a:rPr lang="en-US" smtClean="0"/>
              <a:t>‹#›</a:t>
            </a:fld>
            <a:endParaRPr lang="en-US"/>
          </a:p>
        </p:txBody>
      </p:sp>
    </p:spTree>
    <p:extLst>
      <p:ext uri="{BB962C8B-B14F-4D97-AF65-F5344CB8AC3E}">
        <p14:creationId xmlns:p14="http://schemas.microsoft.com/office/powerpoint/2010/main" val="1018514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D55CDE2-A178-4379-8A85-EB6EC34B9506}" type="datetimeFigureOut">
              <a:rPr lang="en-US" smtClean="0"/>
              <a:t>5/3/2018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E67708-26AD-435A-AB99-8DAE052FF97A}" type="slidenum">
              <a:rPr lang="en-US" smtClean="0"/>
              <a:t>‹#›</a:t>
            </a:fld>
            <a:endParaRPr lang="en-US"/>
          </a:p>
        </p:txBody>
      </p:sp>
    </p:spTree>
    <p:extLst>
      <p:ext uri="{BB962C8B-B14F-4D97-AF65-F5344CB8AC3E}">
        <p14:creationId xmlns:p14="http://schemas.microsoft.com/office/powerpoint/2010/main" val="925033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55CDE2-A178-4379-8A85-EB6EC34B9506}" type="datetimeFigureOut">
              <a:rPr lang="en-US" smtClean="0"/>
              <a:t>5/3/2018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E67708-26AD-435A-AB99-8DAE052FF97A}" type="slidenum">
              <a:rPr lang="en-US" smtClean="0"/>
              <a:t>‹#›</a:t>
            </a:fld>
            <a:endParaRPr lang="en-US"/>
          </a:p>
        </p:txBody>
      </p:sp>
    </p:spTree>
    <p:extLst>
      <p:ext uri="{BB962C8B-B14F-4D97-AF65-F5344CB8AC3E}">
        <p14:creationId xmlns:p14="http://schemas.microsoft.com/office/powerpoint/2010/main" val="1098794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55CDE2-A178-4379-8A85-EB6EC34B9506}" type="datetimeFigureOut">
              <a:rPr lang="en-US" smtClean="0"/>
              <a:t>5/3/2018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E67708-26AD-435A-AB99-8DAE052FF97A}" type="slidenum">
              <a:rPr lang="en-US" smtClean="0"/>
              <a:t>‹#›</a:t>
            </a:fld>
            <a:endParaRPr lang="en-US"/>
          </a:p>
        </p:txBody>
      </p:sp>
    </p:spTree>
    <p:extLst>
      <p:ext uri="{BB962C8B-B14F-4D97-AF65-F5344CB8AC3E}">
        <p14:creationId xmlns:p14="http://schemas.microsoft.com/office/powerpoint/2010/main" val="228410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E67708-26AD-435A-AB99-8DAE052FF97A}" type="slidenum">
              <a:rPr lang="en-US" smtClean="0"/>
              <a:t>‹#›</a:t>
            </a:fld>
            <a:endParaRPr lang="en-US"/>
          </a:p>
        </p:txBody>
      </p:sp>
      <p:sp>
        <p:nvSpPr>
          <p:cNvPr id="5" name="Date Placeholder 4"/>
          <p:cNvSpPr>
            <a:spLocks noGrp="1"/>
          </p:cNvSpPr>
          <p:nvPr>
            <p:ph type="dt" sz="half" idx="10"/>
          </p:nvPr>
        </p:nvSpPr>
        <p:spPr/>
        <p:txBody>
          <a:bodyPr/>
          <a:lstStyle/>
          <a:p>
            <a:fld id="{7D55CDE2-A178-4379-8A85-EB6EC34B9506}" type="datetimeFigureOut">
              <a:rPr lang="en-US" smtClean="0"/>
              <a:t>5/3/2018</a:t>
            </a:fld>
            <a:endParaRPr lang="en-US"/>
          </a:p>
        </p:txBody>
      </p:sp>
    </p:spTree>
    <p:extLst>
      <p:ext uri="{BB962C8B-B14F-4D97-AF65-F5344CB8AC3E}">
        <p14:creationId xmlns:p14="http://schemas.microsoft.com/office/powerpoint/2010/main" val="1925219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D55CDE2-A178-4379-8A85-EB6EC34B9506}" type="datetimeFigureOut">
              <a:rPr lang="en-US" smtClean="0"/>
              <a:t>5/3/2018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BE67708-26AD-435A-AB99-8DAE052FF97A}" type="slidenum">
              <a:rPr lang="en-US" smtClean="0"/>
              <a:t>‹#›</a:t>
            </a:fld>
            <a:endParaRPr lang="en-US"/>
          </a:p>
        </p:txBody>
      </p:sp>
    </p:spTree>
    <p:extLst>
      <p:ext uri="{BB962C8B-B14F-4D97-AF65-F5344CB8AC3E}">
        <p14:creationId xmlns:p14="http://schemas.microsoft.com/office/powerpoint/2010/main" val="228814549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circuitdigest.com/arduino-project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0208" y="1892122"/>
            <a:ext cx="9753600" cy="1323975"/>
          </a:xfrm>
          <a:prstGeom prst="rect">
            <a:avLst/>
          </a:prstGeom>
          <a:noFill/>
        </p:spPr>
        <p:txBody>
          <a:bodyPr>
            <a:spAutoFit/>
          </a:bodyPr>
          <a:lstStyle/>
          <a:p>
            <a:pPr algn="ctr">
              <a:defRPr/>
            </a:pPr>
            <a:r>
              <a:rPr lang="en-US" sz="4400" b="1" dirty="0">
                <a:solidFill>
                  <a:schemeClr val="accent3">
                    <a:lumMod val="50000"/>
                  </a:schemeClr>
                </a:solidFill>
                <a:latin typeface="Times New Roman" panose="02020603050405020304" pitchFamily="18" charset="0"/>
                <a:cs typeface="Times New Roman" panose="02020603050405020304" pitchFamily="18" charset="0"/>
              </a:rPr>
              <a:t>BHARTI INFOTECH AND SERVICES</a:t>
            </a:r>
          </a:p>
          <a:p>
            <a:pPr algn="ctr">
              <a:defRPr/>
            </a:pPr>
            <a:r>
              <a:rPr lang="en-US" sz="3600" b="1" dirty="0" err="1">
                <a:solidFill>
                  <a:schemeClr val="accent3">
                    <a:lumMod val="50000"/>
                  </a:schemeClr>
                </a:solidFill>
                <a:latin typeface="Times New Roman" panose="02020603050405020304" pitchFamily="18" charset="0"/>
                <a:cs typeface="Times New Roman" panose="02020603050405020304" pitchFamily="18" charset="0"/>
              </a:rPr>
              <a:t>Bilaspur</a:t>
            </a:r>
            <a:r>
              <a:rPr lang="en-US" sz="3600" b="1" dirty="0">
                <a:solidFill>
                  <a:schemeClr val="accent3">
                    <a:lumMod val="50000"/>
                  </a:schemeClr>
                </a:solidFill>
                <a:latin typeface="Times New Roman" panose="02020603050405020304" pitchFamily="18" charset="0"/>
                <a:cs typeface="Times New Roman" panose="02020603050405020304" pitchFamily="18" charset="0"/>
              </a:rPr>
              <a:t> , Chhattisgarh</a:t>
            </a:r>
          </a:p>
        </p:txBody>
      </p:sp>
      <p:sp>
        <p:nvSpPr>
          <p:cNvPr id="5" name="TextBox 5"/>
          <p:cNvSpPr txBox="1">
            <a:spLocks noChangeArrowheads="1"/>
          </p:cNvSpPr>
          <p:nvPr/>
        </p:nvSpPr>
        <p:spPr bwMode="auto">
          <a:xfrm>
            <a:off x="979732" y="3797121"/>
            <a:ext cx="951654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sz="4400" b="1" dirty="0">
                <a:solidFill>
                  <a:srgbClr val="C00000"/>
                </a:solidFill>
                <a:latin typeface="Times New Roman" panose="02020603050405020304" pitchFamily="18" charset="0"/>
                <a:cs typeface="Times New Roman" panose="02020603050405020304" pitchFamily="18" charset="0"/>
              </a:rPr>
              <a:t>      </a:t>
            </a:r>
            <a:r>
              <a:rPr lang="en-US" sz="4400" b="1" dirty="0" smtClean="0">
                <a:solidFill>
                  <a:srgbClr val="C00000"/>
                </a:solidFill>
                <a:latin typeface="Times New Roman" panose="02020603050405020304" pitchFamily="18" charset="0"/>
                <a:cs typeface="Times New Roman" panose="02020603050405020304" pitchFamily="18" charset="0"/>
              </a:rPr>
              <a:t>Introduction  to </a:t>
            </a:r>
            <a:r>
              <a:rPr lang="en-US" sz="4400" b="1" smtClean="0">
                <a:solidFill>
                  <a:srgbClr val="C00000"/>
                </a:solidFill>
                <a:latin typeface="Times New Roman" panose="02020603050405020304" pitchFamily="18" charset="0"/>
                <a:cs typeface="Times New Roman" panose="02020603050405020304" pitchFamily="18" charset="0"/>
              </a:rPr>
              <a:t>LCD Screen</a:t>
            </a:r>
            <a:endParaRPr lang="en-US" sz="44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8427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3166" y="243557"/>
            <a:ext cx="7938968" cy="707886"/>
          </a:xfrm>
          <a:prstGeom prst="rect">
            <a:avLst/>
          </a:prstGeom>
        </p:spPr>
        <p:txBody>
          <a:bodyPr wrap="none">
            <a:spAutoFit/>
          </a:bodyPr>
          <a:lstStyle/>
          <a:p>
            <a:r>
              <a:rPr lang="en-US" sz="4000" b="1" dirty="0">
                <a:solidFill>
                  <a:srgbClr val="C00000"/>
                </a:solidFill>
                <a:latin typeface="Times New Roman" panose="02020603050405020304" pitchFamily="18" charset="0"/>
                <a:cs typeface="Times New Roman" panose="02020603050405020304" pitchFamily="18" charset="0"/>
              </a:rPr>
              <a:t>Interfacing LCD with Arduino Uno</a:t>
            </a:r>
            <a:endParaRPr lang="en-US" sz="4000" b="1" i="0" dirty="0">
              <a:solidFill>
                <a:srgbClr val="C00000"/>
              </a:solidFill>
              <a:effectLst/>
              <a:latin typeface="Times New Roman" panose="02020603050405020304" pitchFamily="18" charset="0"/>
              <a:cs typeface="Times New Roman" panose="02020603050405020304" pitchFamily="18" charset="0"/>
            </a:endParaRPr>
          </a:p>
        </p:txBody>
      </p:sp>
      <p:sp>
        <p:nvSpPr>
          <p:cNvPr id="5" name="Rectangle 4"/>
          <p:cNvSpPr/>
          <p:nvPr/>
        </p:nvSpPr>
        <p:spPr>
          <a:xfrm>
            <a:off x="425004" y="951443"/>
            <a:ext cx="11513712" cy="2308324"/>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16×2 character </a:t>
            </a:r>
            <a:r>
              <a:rPr lang="en-US" sz="2400" b="1" dirty="0">
                <a:latin typeface="Times New Roman" panose="02020603050405020304" pitchFamily="18" charset="0"/>
                <a:cs typeface="Times New Roman" panose="02020603050405020304" pitchFamily="18" charset="0"/>
              </a:rPr>
              <a:t>LCD</a:t>
            </a:r>
            <a:r>
              <a:rPr lang="en-US" sz="2400" dirty="0">
                <a:latin typeface="Times New Roman" panose="02020603050405020304" pitchFamily="18" charset="0"/>
                <a:cs typeface="Times New Roman" panose="02020603050405020304" pitchFamily="18" charset="0"/>
              </a:rPr>
              <a:t> display is a very basic LCD module which is commonly used in electronic projects. 16×2 means it can display 2 rows of 16 characters (columns). Its other variants such as 16×1, 16×4 </a:t>
            </a:r>
            <a:r>
              <a:rPr lang="en-US" sz="2400" dirty="0" err="1">
                <a:latin typeface="Times New Roman" panose="02020603050405020304" pitchFamily="18" charset="0"/>
                <a:cs typeface="Times New Roman" panose="02020603050405020304" pitchFamily="18" charset="0"/>
              </a:rPr>
              <a:t>etc</a:t>
            </a:r>
            <a:r>
              <a:rPr lang="en-US" sz="2400" dirty="0">
                <a:latin typeface="Times New Roman" panose="02020603050405020304" pitchFamily="18" charset="0"/>
                <a:cs typeface="Times New Roman" panose="02020603050405020304" pitchFamily="18" charset="0"/>
              </a:rPr>
              <a:t> are also available. These LCDs are usually made using HD44870 compatible controllers. In this tutorial we will see how to interface a 16×2 Character LCD display with </a:t>
            </a:r>
            <a:r>
              <a:rPr lang="en-US" sz="2400" b="1" dirty="0">
                <a:latin typeface="Times New Roman" panose="02020603050405020304" pitchFamily="18" charset="0"/>
                <a:cs typeface="Times New Roman" panose="02020603050405020304" pitchFamily="18" charset="0"/>
              </a:rPr>
              <a:t>Arduino </a:t>
            </a:r>
            <a:r>
              <a:rPr lang="en-US" sz="2400" b="1" dirty="0" smtClean="0">
                <a:latin typeface="Times New Roman" panose="02020603050405020304" pitchFamily="18" charset="0"/>
                <a:cs typeface="Times New Roman" panose="02020603050405020304" pitchFamily="18" charset="0"/>
              </a:rPr>
              <a:t>UNO  </a:t>
            </a:r>
            <a:r>
              <a:rPr lang="en-US" sz="2400" dirty="0" smtClean="0">
                <a:latin typeface="Times New Roman" panose="02020603050405020304" pitchFamily="18" charset="0"/>
                <a:cs typeface="Times New Roman" panose="02020603050405020304" pitchFamily="18" charset="0"/>
              </a:rPr>
              <a:t>development </a:t>
            </a:r>
            <a:r>
              <a:rPr lang="en-US" sz="2400" dirty="0">
                <a:latin typeface="Times New Roman" panose="02020603050405020304" pitchFamily="18" charset="0"/>
                <a:cs typeface="Times New Roman" panose="02020603050405020304" pitchFamily="18" charset="0"/>
              </a:rPr>
              <a:t>board. </a:t>
            </a:r>
            <a:r>
              <a:rPr lang="en-US" sz="2400" b="1" dirty="0">
                <a:latin typeface="Times New Roman" panose="02020603050405020304" pitchFamily="18" charset="0"/>
                <a:cs typeface="Times New Roman" panose="02020603050405020304" pitchFamily="18" charset="0"/>
              </a:rPr>
              <a:t>Arduino</a:t>
            </a:r>
            <a:r>
              <a:rPr lang="en-US" sz="2400" dirty="0">
                <a:latin typeface="Times New Roman" panose="02020603050405020304" pitchFamily="18" charset="0"/>
                <a:cs typeface="Times New Roman" panose="02020603050405020304" pitchFamily="18" charset="0"/>
              </a:rPr>
              <a:t> provides built in libraries for interfacing HD44870 compatible LCDs.</a:t>
            </a:r>
          </a:p>
        </p:txBody>
      </p:sp>
      <p:pic>
        <p:nvPicPr>
          <p:cNvPr id="1026" name="Picture 2" descr="https://electrosome.com/wp-content/uploads/2013/07/16x2-LCD-Pin-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7412" y="3259767"/>
            <a:ext cx="6010275" cy="3286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987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0456" y="258780"/>
            <a:ext cx="11346287" cy="4893647"/>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interface between this LCD and Arduino can be 8 bit or 4 bit and the difference between them is in how the data or commands are send to LCD. In the 8 bit mode, 8 bit data and commands are send through the data lines DB0 – DB7 and data strobe is given through E input of the LCD. But 4 bit mode uses only 4 data lines. In this 8 bit data and commands are </a:t>
            </a:r>
            <a:r>
              <a:rPr lang="en-US" sz="2400" dirty="0" err="1">
                <a:latin typeface="Times New Roman" panose="02020603050405020304" pitchFamily="18" charset="0"/>
                <a:cs typeface="Times New Roman" panose="02020603050405020304" pitchFamily="18" charset="0"/>
              </a:rPr>
              <a:t>splitted</a:t>
            </a:r>
            <a:r>
              <a:rPr lang="en-US" sz="2400" dirty="0">
                <a:latin typeface="Times New Roman" panose="02020603050405020304" pitchFamily="18" charset="0"/>
                <a:cs typeface="Times New Roman" panose="02020603050405020304" pitchFamily="18" charset="0"/>
              </a:rPr>
              <a:t> into 2 parts (4 bits each) and are sent sequentially through data lines DB4 – DB7 with its own data strobe through E input. The idea of 4 bit communication is introduced to save pins of the controller. You may think that 4 bit mode will be slower than 8 bit. But the speed difference is only minimal. As LCDs are slow speed devices, the tiny speed difference between these modes is not significant. Just remember that Arduino Uno is operating at high speed in the range of 16MHz and we are viewing LCD with our eyes. Due to Persistence of Vision of our eyes we will not even feel the speed difference</a:t>
            </a:r>
            <a:r>
              <a:rPr lang="en-US" sz="2400" dirty="0" smtClean="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
        <p:nvSpPr>
          <p:cNvPr id="5" name="Rectangle 4"/>
          <p:cNvSpPr/>
          <p:nvPr/>
        </p:nvSpPr>
        <p:spPr>
          <a:xfrm>
            <a:off x="154546" y="4215032"/>
            <a:ext cx="11462197" cy="2077492"/>
          </a:xfrm>
          <a:prstGeom prst="rect">
            <a:avLst/>
          </a:prstGeom>
        </p:spPr>
        <p:txBody>
          <a:bodyPr wrap="square">
            <a:spAutoFit/>
          </a:bodyPr>
          <a:lstStyle/>
          <a:p>
            <a:endParaRPr lang="en-US" sz="1200" b="1" dirty="0" smtClean="0">
              <a:solidFill>
                <a:srgbClr val="C00000"/>
              </a:solidFill>
              <a:latin typeface="Times New Roman" panose="02020603050405020304" pitchFamily="18" charset="0"/>
              <a:cs typeface="Times New Roman" panose="02020603050405020304" pitchFamily="18" charset="0"/>
            </a:endParaRPr>
          </a:p>
          <a:p>
            <a:r>
              <a:rPr lang="en-US" sz="3600" b="1" dirty="0" smtClean="0">
                <a:solidFill>
                  <a:srgbClr val="C00000"/>
                </a:solidFill>
                <a:latin typeface="Times New Roman" panose="02020603050405020304" pitchFamily="18" charset="0"/>
                <a:cs typeface="Times New Roman" panose="02020603050405020304" pitchFamily="18" charset="0"/>
              </a:rPr>
              <a:t>Arduino </a:t>
            </a:r>
            <a:r>
              <a:rPr lang="en-US" sz="3600" b="1" dirty="0" err="1">
                <a:solidFill>
                  <a:srgbClr val="C00000"/>
                </a:solidFill>
                <a:latin typeface="Times New Roman" panose="02020603050405020304" pitchFamily="18" charset="0"/>
                <a:cs typeface="Times New Roman" panose="02020603050405020304" pitchFamily="18" charset="0"/>
              </a:rPr>
              <a:t>LiquidCrystal</a:t>
            </a:r>
            <a:r>
              <a:rPr lang="en-US" sz="3600" b="1" dirty="0">
                <a:solidFill>
                  <a:srgbClr val="C00000"/>
                </a:solidFill>
                <a:latin typeface="Times New Roman" panose="02020603050405020304" pitchFamily="18" charset="0"/>
                <a:cs typeface="Times New Roman" panose="02020603050405020304" pitchFamily="18" charset="0"/>
              </a:rPr>
              <a:t> </a:t>
            </a:r>
            <a:r>
              <a:rPr lang="en-US" sz="3600" b="1" dirty="0" smtClean="0">
                <a:solidFill>
                  <a:srgbClr val="C00000"/>
                </a:solidFill>
                <a:latin typeface="Times New Roman" panose="02020603050405020304" pitchFamily="18" charset="0"/>
                <a:cs typeface="Times New Roman" panose="02020603050405020304" pitchFamily="18" charset="0"/>
              </a:rPr>
              <a:t>Library</a:t>
            </a:r>
          </a:p>
          <a:p>
            <a:endParaRPr lang="en-US" sz="900" b="1" dirty="0">
              <a:solidFill>
                <a:srgbClr val="C00000"/>
              </a:solidFill>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Arduino </a:t>
            </a:r>
            <a:r>
              <a:rPr lang="en-US" sz="2400" dirty="0" smtClean="0">
                <a:latin typeface="Times New Roman" panose="02020603050405020304" pitchFamily="18" charset="0"/>
                <a:cs typeface="Times New Roman" panose="02020603050405020304" pitchFamily="18" charset="0"/>
              </a:rPr>
              <a:t>Liquid Crystal </a:t>
            </a:r>
            <a:r>
              <a:rPr lang="en-US" sz="2400" dirty="0">
                <a:latin typeface="Times New Roman" panose="02020603050405020304" pitchFamily="18" charset="0"/>
                <a:cs typeface="Times New Roman" panose="02020603050405020304" pitchFamily="18" charset="0"/>
              </a:rPr>
              <a:t>library enables us to interface LCDs having Hitachi HD44780 or compatible controllers with Arduino Boards. This library can work either in 8-bit or 4-bit mode depending upon how we initialize LCD connections.</a:t>
            </a:r>
            <a:endParaRPr lang="en-US"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1898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4699" y="0"/>
            <a:ext cx="11603865" cy="3877985"/>
          </a:xfrm>
          <a:prstGeom prst="rect">
            <a:avLst/>
          </a:prstGeom>
        </p:spPr>
        <p:txBody>
          <a:bodyPr wrap="square">
            <a:spAutoFit/>
          </a:bodyPr>
          <a:lstStyle/>
          <a:p>
            <a:r>
              <a:rPr lang="en-US" sz="3600" b="1" dirty="0" smtClean="0">
                <a:solidFill>
                  <a:srgbClr val="C00000"/>
                </a:solidFill>
                <a:latin typeface="Times New Roman" panose="02020603050405020304" pitchFamily="18" charset="0"/>
                <a:cs typeface="Times New Roman" panose="02020603050405020304" pitchFamily="18" charset="0"/>
              </a:rPr>
              <a:t>Description</a:t>
            </a:r>
          </a:p>
          <a:p>
            <a:endParaRPr lang="en-US" sz="900" b="1" dirty="0">
              <a:solidFill>
                <a:srgbClr val="C00000"/>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dirty="0">
                <a:solidFill>
                  <a:srgbClr val="515151"/>
                </a:solidFill>
                <a:latin typeface="Times New Roman" panose="02020603050405020304" pitchFamily="18" charset="0"/>
                <a:cs typeface="Times New Roman" panose="02020603050405020304" pitchFamily="18" charset="0"/>
              </a:rPr>
              <a:t>RS indicates the Arduino pin number to which LCD RS (Register Select) is connected.</a:t>
            </a:r>
          </a:p>
          <a:p>
            <a:pPr algn="just">
              <a:buFont typeface="Arial" panose="020B0604020202020204" pitchFamily="34" charset="0"/>
              <a:buChar char="•"/>
            </a:pPr>
            <a:r>
              <a:rPr lang="en-US" sz="2400" dirty="0">
                <a:solidFill>
                  <a:srgbClr val="515151"/>
                </a:solidFill>
                <a:latin typeface="Times New Roman" panose="02020603050405020304" pitchFamily="18" charset="0"/>
                <a:cs typeface="Times New Roman" panose="02020603050405020304" pitchFamily="18" charset="0"/>
              </a:rPr>
              <a:t>EN indicates the Arduino pin number to which LCD EN (Enable) is connected.</a:t>
            </a:r>
          </a:p>
          <a:p>
            <a:pPr algn="just">
              <a:buFont typeface="Arial" panose="020B0604020202020204" pitchFamily="34" charset="0"/>
              <a:buChar char="•"/>
            </a:pPr>
            <a:r>
              <a:rPr lang="en-US" sz="2400" dirty="0">
                <a:solidFill>
                  <a:srgbClr val="515151"/>
                </a:solidFill>
                <a:latin typeface="Times New Roman" panose="02020603050405020304" pitchFamily="18" charset="0"/>
                <a:cs typeface="Times New Roman" panose="02020603050405020304" pitchFamily="18" charset="0"/>
              </a:rPr>
              <a:t>RW indicates the Arduino pin number to which LCD RW (Read / Write) is connected</a:t>
            </a:r>
          </a:p>
          <a:p>
            <a:pPr algn="just">
              <a:buFont typeface="Arial" panose="020B0604020202020204" pitchFamily="34" charset="0"/>
              <a:buChar char="•"/>
            </a:pPr>
            <a:r>
              <a:rPr lang="en-US" sz="2400" dirty="0">
                <a:solidFill>
                  <a:srgbClr val="515151"/>
                </a:solidFill>
                <a:latin typeface="Times New Roman" panose="02020603050405020304" pitchFamily="18" charset="0"/>
                <a:cs typeface="Times New Roman" panose="02020603050405020304" pitchFamily="18" charset="0"/>
              </a:rPr>
              <a:t>D0 – D8 indicates Arduino pin numbers to which LCD data pins are connected</a:t>
            </a:r>
            <a:r>
              <a:rPr lang="en-US" sz="2400" dirty="0" smtClean="0">
                <a:solidFill>
                  <a:srgbClr val="515151"/>
                </a:solidFill>
                <a:latin typeface="Times New Roman" panose="02020603050405020304" pitchFamily="18" charset="0"/>
                <a:cs typeface="Times New Roman" panose="02020603050405020304" pitchFamily="18" charset="0"/>
              </a:rPr>
              <a:t>.</a:t>
            </a:r>
          </a:p>
          <a:p>
            <a:pPr algn="just"/>
            <a:endParaRPr lang="en-US" sz="900" dirty="0">
              <a:solidFill>
                <a:srgbClr val="515151"/>
              </a:solidFill>
              <a:latin typeface="Times New Roman" panose="02020603050405020304" pitchFamily="18" charset="0"/>
              <a:cs typeface="Times New Roman" panose="02020603050405020304" pitchFamily="18" charset="0"/>
            </a:endParaRPr>
          </a:p>
          <a:p>
            <a:pPr algn="just"/>
            <a:r>
              <a:rPr lang="en-US" sz="2400" b="1" dirty="0">
                <a:solidFill>
                  <a:srgbClr val="515151"/>
                </a:solidFill>
                <a:latin typeface="Times New Roman" panose="02020603050405020304" pitchFamily="18" charset="0"/>
                <a:cs typeface="Times New Roman" panose="02020603050405020304" pitchFamily="18" charset="0"/>
              </a:rPr>
              <a:t>Note 1 :</a:t>
            </a:r>
            <a:r>
              <a:rPr lang="en-US" sz="2400" dirty="0">
                <a:solidFill>
                  <a:srgbClr val="515151"/>
                </a:solidFill>
                <a:latin typeface="Times New Roman" panose="02020603050405020304" pitchFamily="18" charset="0"/>
                <a:cs typeface="Times New Roman" panose="02020603050405020304" pitchFamily="18" charset="0"/>
              </a:rPr>
              <a:t> D0 – D3 pins are optional, if omitted the LCD will be controlled in 4-bit mode.</a:t>
            </a:r>
          </a:p>
          <a:p>
            <a:pPr algn="just"/>
            <a:r>
              <a:rPr lang="en-US" sz="2400" b="1" dirty="0">
                <a:solidFill>
                  <a:srgbClr val="515151"/>
                </a:solidFill>
                <a:latin typeface="Times New Roman" panose="02020603050405020304" pitchFamily="18" charset="0"/>
                <a:cs typeface="Times New Roman" panose="02020603050405020304" pitchFamily="18" charset="0"/>
              </a:rPr>
              <a:t>Note 2 :</a:t>
            </a:r>
            <a:r>
              <a:rPr lang="en-US" sz="2400" dirty="0">
                <a:solidFill>
                  <a:srgbClr val="515151"/>
                </a:solidFill>
                <a:latin typeface="Times New Roman" panose="02020603050405020304" pitchFamily="18" charset="0"/>
                <a:cs typeface="Times New Roman" panose="02020603050405020304" pitchFamily="18" charset="0"/>
              </a:rPr>
              <a:t>  RW pin is also optional. RW pin is used to indicate Read or Write operation is to be </a:t>
            </a:r>
            <a:r>
              <a:rPr lang="en-US" sz="2400" dirty="0" smtClean="0">
                <a:solidFill>
                  <a:srgbClr val="515151"/>
                </a:solidFill>
                <a:latin typeface="Times New Roman" panose="02020603050405020304" pitchFamily="18" charset="0"/>
                <a:cs typeface="Times New Roman" panose="02020603050405020304" pitchFamily="18" charset="0"/>
              </a:rPr>
              <a:t>	   performed</a:t>
            </a:r>
            <a:r>
              <a:rPr lang="en-US" sz="2400" dirty="0">
                <a:solidFill>
                  <a:srgbClr val="515151"/>
                </a:solidFill>
                <a:latin typeface="Times New Roman" panose="02020603050405020304" pitchFamily="18" charset="0"/>
                <a:cs typeface="Times New Roman" panose="02020603050405020304" pitchFamily="18" charset="0"/>
              </a:rPr>
              <a:t>. Since LCD is an output device, we usually write data to it, so RW pin </a:t>
            </a:r>
            <a:r>
              <a:rPr lang="en-US" sz="2400" dirty="0" smtClean="0">
                <a:solidFill>
                  <a:srgbClr val="515151"/>
                </a:solidFill>
                <a:latin typeface="Times New Roman" panose="02020603050405020304" pitchFamily="18" charset="0"/>
                <a:cs typeface="Times New Roman" panose="02020603050405020304" pitchFamily="18" charset="0"/>
              </a:rPr>
              <a:t>  	  can be </a:t>
            </a:r>
            <a:r>
              <a:rPr lang="en-US" sz="2400" dirty="0">
                <a:solidFill>
                  <a:srgbClr val="515151"/>
                </a:solidFill>
                <a:latin typeface="Times New Roman" panose="02020603050405020304" pitchFamily="18" charset="0"/>
                <a:cs typeface="Times New Roman" panose="02020603050405020304" pitchFamily="18" charset="0"/>
              </a:rPr>
              <a:t>tied to ground instead of connecting it to Arduino.</a:t>
            </a:r>
            <a:endParaRPr lang="en-US" sz="2400" b="0" i="0" dirty="0">
              <a:solidFill>
                <a:srgbClr val="515151"/>
              </a:solidFill>
              <a:effectLst/>
              <a:latin typeface="Times New Roman" panose="02020603050405020304" pitchFamily="18" charset="0"/>
              <a:cs typeface="Times New Roman" panose="02020603050405020304" pitchFamily="18" charset="0"/>
            </a:endParaRPr>
          </a:p>
        </p:txBody>
      </p:sp>
      <p:sp>
        <p:nvSpPr>
          <p:cNvPr id="5" name="Rectangle 4"/>
          <p:cNvSpPr/>
          <p:nvPr/>
        </p:nvSpPr>
        <p:spPr>
          <a:xfrm>
            <a:off x="476518" y="4242137"/>
            <a:ext cx="11140225" cy="1938992"/>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ARDUINO IDE allows the user to use LCD in 4 bit mode. This type of communication enables the user to decrease the pin usage on </a:t>
            </a:r>
            <a:r>
              <a:rPr lang="en-US" sz="2400" u="sng" dirty="0">
                <a:latin typeface="Times New Roman" panose="02020603050405020304" pitchFamily="18" charset="0"/>
                <a:cs typeface="Times New Roman" panose="02020603050405020304" pitchFamily="18" charset="0"/>
                <a:hlinkClick r:id="rId2"/>
              </a:rPr>
              <a:t>ARDUINO</a:t>
            </a:r>
            <a:r>
              <a:rPr lang="en-US" sz="2400" dirty="0">
                <a:latin typeface="Times New Roman" panose="02020603050405020304" pitchFamily="18" charset="0"/>
                <a:cs typeface="Times New Roman" panose="02020603050405020304" pitchFamily="18" charset="0"/>
              </a:rPr>
              <a:t>, unlike other the ARDUINO need not to be programmed separately for using it in 4 it mode because by default the ARDUINO is set up to communicate in 4 bit mode. In the circuit you can see we have used 4bit communication (D4-D7).</a:t>
            </a:r>
          </a:p>
        </p:txBody>
      </p:sp>
    </p:spTree>
    <p:extLst>
      <p:ext uri="{BB962C8B-B14F-4D97-AF65-F5344CB8AC3E}">
        <p14:creationId xmlns:p14="http://schemas.microsoft.com/office/powerpoint/2010/main" val="2864884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LCD arduino p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8764" y="289440"/>
            <a:ext cx="9144000" cy="6291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5541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electrosome.com/wp-content/uploads/2014/11/Interfacing-LCD-with-Arduino-Uno-Outpu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0127" y="553792"/>
            <a:ext cx="9027062" cy="5779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158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electrosome.com/wp-content/uploads/2014/11/LCD-Interfacing-with-Arduino-UN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212" y="141668"/>
            <a:ext cx="11409653" cy="6529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648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7881" y="310500"/>
            <a:ext cx="10856891" cy="5155257"/>
          </a:xfrm>
          <a:prstGeom prst="rect">
            <a:avLst/>
          </a:prstGeom>
        </p:spPr>
        <p:txBody>
          <a:bodyPr wrap="square">
            <a:spAutoFit/>
          </a:bodyPr>
          <a:lstStyle/>
          <a:p>
            <a:pPr algn="just"/>
            <a:r>
              <a:rPr lang="en-US" sz="3200" b="1" dirty="0">
                <a:latin typeface="Times New Roman" panose="02020603050405020304" pitchFamily="18" charset="0"/>
                <a:cs typeface="Times New Roman" panose="02020603050405020304" pitchFamily="18" charset="0"/>
              </a:rPr>
              <a:t>The connections which are done for LCD are given below</a:t>
            </a:r>
            <a:r>
              <a:rPr lang="en-US" sz="3200" b="1" dirty="0" smtClean="0">
                <a:latin typeface="Times New Roman" panose="02020603050405020304" pitchFamily="18" charset="0"/>
                <a:cs typeface="Times New Roman" panose="02020603050405020304" pitchFamily="18" charset="0"/>
              </a:rPr>
              <a:t>:</a:t>
            </a:r>
          </a:p>
          <a:p>
            <a:pPr algn="just"/>
            <a:endParaRPr lang="en-US" sz="1100" b="1" dirty="0" smtClean="0">
              <a:latin typeface="Times New Roman" panose="02020603050405020304" pitchFamily="18" charset="0"/>
              <a:cs typeface="Times New Roman" panose="02020603050405020304" pitchFamily="18" charset="0"/>
            </a:endParaRPr>
          </a:p>
          <a:p>
            <a:pPr algn="just"/>
            <a:endParaRPr lang="en-US" sz="1100" b="1" dirty="0">
              <a:latin typeface="Times New Roman" panose="02020603050405020304" pitchFamily="18" charset="0"/>
              <a:cs typeface="Times New Roman" panose="02020603050405020304" pitchFamily="18" charset="0"/>
            </a:endParaRPr>
          </a:p>
          <a:p>
            <a:pPr algn="just"/>
            <a:endParaRPr lang="en-US" sz="1100" b="1"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PIN1</a:t>
            </a:r>
            <a:r>
              <a:rPr lang="en-US" sz="2400" dirty="0">
                <a:latin typeface="Times New Roman" panose="02020603050405020304" pitchFamily="18" charset="0"/>
                <a:cs typeface="Times New Roman" panose="02020603050405020304" pitchFamily="18" charset="0"/>
              </a:rPr>
              <a:t> or </a:t>
            </a:r>
            <a:r>
              <a:rPr lang="en-US" sz="2400" b="1" dirty="0">
                <a:latin typeface="Times New Roman" panose="02020603050405020304" pitchFamily="18" charset="0"/>
                <a:cs typeface="Times New Roman" panose="02020603050405020304" pitchFamily="18" charset="0"/>
              </a:rPr>
              <a:t>VSS</a:t>
            </a:r>
            <a:r>
              <a:rPr lang="en-US" sz="2400" dirty="0">
                <a:latin typeface="Times New Roman" panose="02020603050405020304" pitchFamily="18" charset="0"/>
                <a:cs typeface="Times New Roman" panose="02020603050405020304" pitchFamily="18" charset="0"/>
              </a:rPr>
              <a:t> to ground</a:t>
            </a:r>
          </a:p>
          <a:p>
            <a:pPr algn="just"/>
            <a:r>
              <a:rPr lang="en-US" sz="2400" b="1" dirty="0">
                <a:latin typeface="Times New Roman" panose="02020603050405020304" pitchFamily="18" charset="0"/>
                <a:cs typeface="Times New Roman" panose="02020603050405020304" pitchFamily="18" charset="0"/>
              </a:rPr>
              <a:t>PIN2</a:t>
            </a:r>
            <a:r>
              <a:rPr lang="en-US" sz="2400" dirty="0">
                <a:latin typeface="Times New Roman" panose="02020603050405020304" pitchFamily="18" charset="0"/>
                <a:cs typeface="Times New Roman" panose="02020603050405020304" pitchFamily="18" charset="0"/>
              </a:rPr>
              <a:t> or</a:t>
            </a:r>
            <a:r>
              <a:rPr lang="en-US" sz="2400" b="1" dirty="0">
                <a:latin typeface="Times New Roman" panose="02020603050405020304" pitchFamily="18" charset="0"/>
                <a:cs typeface="Times New Roman" panose="02020603050405020304" pitchFamily="18" charset="0"/>
              </a:rPr>
              <a:t> VDD </a:t>
            </a:r>
            <a:r>
              <a:rPr lang="en-US" sz="2400" dirty="0">
                <a:latin typeface="Times New Roman" panose="02020603050405020304" pitchFamily="18" charset="0"/>
                <a:cs typeface="Times New Roman" panose="02020603050405020304" pitchFamily="18" charset="0"/>
              </a:rPr>
              <a:t>or </a:t>
            </a:r>
            <a:r>
              <a:rPr lang="en-US" sz="2400" b="1" dirty="0">
                <a:latin typeface="Times New Roman" panose="02020603050405020304" pitchFamily="18" charset="0"/>
                <a:cs typeface="Times New Roman" panose="02020603050405020304" pitchFamily="18" charset="0"/>
              </a:rPr>
              <a:t>VCC</a:t>
            </a:r>
            <a:r>
              <a:rPr lang="en-US" sz="2400" dirty="0">
                <a:latin typeface="Times New Roman" panose="02020603050405020304" pitchFamily="18" charset="0"/>
                <a:cs typeface="Times New Roman" panose="02020603050405020304" pitchFamily="18" charset="0"/>
              </a:rPr>
              <a:t> to </a:t>
            </a:r>
            <a:r>
              <a:rPr lang="en-US" sz="2400" b="1" dirty="0">
                <a:latin typeface="Times New Roman" panose="02020603050405020304" pitchFamily="18" charset="0"/>
                <a:cs typeface="Times New Roman" panose="02020603050405020304" pitchFamily="18" charset="0"/>
              </a:rPr>
              <a:t>+5v </a:t>
            </a:r>
            <a:r>
              <a:rPr lang="en-US" sz="2400" dirty="0">
                <a:latin typeface="Times New Roman" panose="02020603050405020304" pitchFamily="18" charset="0"/>
                <a:cs typeface="Times New Roman" panose="02020603050405020304" pitchFamily="18" charset="0"/>
              </a:rPr>
              <a:t>power</a:t>
            </a:r>
          </a:p>
          <a:p>
            <a:pPr algn="just"/>
            <a:r>
              <a:rPr lang="en-US" sz="2400" b="1" dirty="0">
                <a:latin typeface="Times New Roman" panose="02020603050405020304" pitchFamily="18" charset="0"/>
                <a:cs typeface="Times New Roman" panose="02020603050405020304" pitchFamily="18" charset="0"/>
              </a:rPr>
              <a:t>PIN3</a:t>
            </a:r>
            <a:r>
              <a:rPr lang="en-US" sz="2400" dirty="0">
                <a:latin typeface="Times New Roman" panose="02020603050405020304" pitchFamily="18" charset="0"/>
                <a:cs typeface="Times New Roman" panose="02020603050405020304" pitchFamily="18" charset="0"/>
              </a:rPr>
              <a:t> or</a:t>
            </a:r>
            <a:r>
              <a:rPr lang="en-US" sz="2400" b="1" dirty="0">
                <a:latin typeface="Times New Roman" panose="02020603050405020304" pitchFamily="18" charset="0"/>
                <a:cs typeface="Times New Roman" panose="02020603050405020304" pitchFamily="18" charset="0"/>
              </a:rPr>
              <a:t> VEE </a:t>
            </a:r>
            <a:r>
              <a:rPr lang="en-US" sz="2400" dirty="0">
                <a:latin typeface="Times New Roman" panose="02020603050405020304" pitchFamily="18" charset="0"/>
                <a:cs typeface="Times New Roman" panose="02020603050405020304" pitchFamily="18" charset="0"/>
              </a:rPr>
              <a:t>to ground (gives maximum contrast best for a beginner)</a:t>
            </a:r>
          </a:p>
          <a:p>
            <a:pPr algn="just"/>
            <a:r>
              <a:rPr lang="en-US" sz="2400" b="1" dirty="0">
                <a:latin typeface="Times New Roman" panose="02020603050405020304" pitchFamily="18" charset="0"/>
                <a:cs typeface="Times New Roman" panose="02020603050405020304" pitchFamily="18" charset="0"/>
              </a:rPr>
              <a:t>PIN4</a:t>
            </a:r>
            <a:r>
              <a:rPr lang="en-US" sz="2400" dirty="0">
                <a:latin typeface="Times New Roman" panose="02020603050405020304" pitchFamily="18" charset="0"/>
                <a:cs typeface="Times New Roman" panose="02020603050405020304" pitchFamily="18" charset="0"/>
              </a:rPr>
              <a:t> or </a:t>
            </a:r>
            <a:r>
              <a:rPr lang="en-US" sz="2400" b="1" dirty="0">
                <a:latin typeface="Times New Roman" panose="02020603050405020304" pitchFamily="18" charset="0"/>
                <a:cs typeface="Times New Roman" panose="02020603050405020304" pitchFamily="18" charset="0"/>
              </a:rPr>
              <a:t>RS</a:t>
            </a:r>
            <a:r>
              <a:rPr lang="en-US" sz="2400" dirty="0">
                <a:latin typeface="Times New Roman" panose="02020603050405020304" pitchFamily="18" charset="0"/>
                <a:cs typeface="Times New Roman" panose="02020603050405020304" pitchFamily="18" charset="0"/>
              </a:rPr>
              <a:t> (Register Selection) to </a:t>
            </a:r>
            <a:r>
              <a:rPr lang="en-US" sz="2400" b="1" dirty="0">
                <a:latin typeface="Times New Roman" panose="02020603050405020304" pitchFamily="18" charset="0"/>
                <a:cs typeface="Times New Roman" panose="02020603050405020304" pitchFamily="18" charset="0"/>
              </a:rPr>
              <a:t>PIN0</a:t>
            </a:r>
            <a:r>
              <a:rPr lang="en-US" sz="2400" dirty="0">
                <a:latin typeface="Times New Roman" panose="02020603050405020304" pitchFamily="18" charset="0"/>
                <a:cs typeface="Times New Roman" panose="02020603050405020304" pitchFamily="18" charset="0"/>
              </a:rPr>
              <a:t> of ARDUINO UNO</a:t>
            </a:r>
          </a:p>
          <a:p>
            <a:pPr algn="just"/>
            <a:r>
              <a:rPr lang="en-US" sz="2400" b="1" dirty="0">
                <a:latin typeface="Times New Roman" panose="02020603050405020304" pitchFamily="18" charset="0"/>
                <a:cs typeface="Times New Roman" panose="02020603050405020304" pitchFamily="18" charset="0"/>
              </a:rPr>
              <a:t>PIN5</a:t>
            </a:r>
            <a:r>
              <a:rPr lang="en-US" sz="2400" dirty="0">
                <a:latin typeface="Times New Roman" panose="02020603050405020304" pitchFamily="18" charset="0"/>
                <a:cs typeface="Times New Roman" panose="02020603050405020304" pitchFamily="18" charset="0"/>
              </a:rPr>
              <a:t> or</a:t>
            </a:r>
            <a:r>
              <a:rPr lang="en-US" sz="2400" b="1" dirty="0">
                <a:latin typeface="Times New Roman" panose="02020603050405020304" pitchFamily="18" charset="0"/>
                <a:cs typeface="Times New Roman" panose="02020603050405020304" pitchFamily="18" charset="0"/>
              </a:rPr>
              <a:t> RW </a:t>
            </a:r>
            <a:r>
              <a:rPr lang="en-US" sz="2400" dirty="0">
                <a:latin typeface="Times New Roman" panose="02020603050405020304" pitchFamily="18" charset="0"/>
                <a:cs typeface="Times New Roman" panose="02020603050405020304" pitchFamily="18" charset="0"/>
              </a:rPr>
              <a:t>(Read/Write) to ground (puts LCD in read mode eases the communication for user)</a:t>
            </a:r>
          </a:p>
          <a:p>
            <a:pPr algn="just"/>
            <a:r>
              <a:rPr lang="en-US" sz="2400" b="1" dirty="0">
                <a:latin typeface="Times New Roman" panose="02020603050405020304" pitchFamily="18" charset="0"/>
                <a:cs typeface="Times New Roman" panose="02020603050405020304" pitchFamily="18" charset="0"/>
              </a:rPr>
              <a:t>PIN6</a:t>
            </a:r>
            <a:r>
              <a:rPr lang="en-US" sz="2400" dirty="0">
                <a:latin typeface="Times New Roman" panose="02020603050405020304" pitchFamily="18" charset="0"/>
                <a:cs typeface="Times New Roman" panose="02020603050405020304" pitchFamily="18" charset="0"/>
              </a:rPr>
              <a:t> or </a:t>
            </a:r>
            <a:r>
              <a:rPr lang="en-US" sz="2400" b="1" dirty="0">
                <a:latin typeface="Times New Roman" panose="02020603050405020304" pitchFamily="18" charset="0"/>
                <a:cs typeface="Times New Roman" panose="02020603050405020304" pitchFamily="18" charset="0"/>
              </a:rPr>
              <a:t>E</a:t>
            </a:r>
            <a:r>
              <a:rPr lang="en-US" sz="2400" dirty="0">
                <a:latin typeface="Times New Roman" panose="02020603050405020304" pitchFamily="18" charset="0"/>
                <a:cs typeface="Times New Roman" panose="02020603050405020304" pitchFamily="18" charset="0"/>
              </a:rPr>
              <a:t> (Enable) to</a:t>
            </a:r>
            <a:r>
              <a:rPr lang="en-US" sz="2400" b="1" dirty="0">
                <a:latin typeface="Times New Roman" panose="02020603050405020304" pitchFamily="18" charset="0"/>
                <a:cs typeface="Times New Roman" panose="02020603050405020304" pitchFamily="18" charset="0"/>
              </a:rPr>
              <a:t> PIN1 </a:t>
            </a:r>
            <a:r>
              <a:rPr lang="en-US" sz="2400" dirty="0">
                <a:latin typeface="Times New Roman" panose="02020603050405020304" pitchFamily="18" charset="0"/>
                <a:cs typeface="Times New Roman" panose="02020603050405020304" pitchFamily="18" charset="0"/>
              </a:rPr>
              <a:t>of ARDUINO UNO</a:t>
            </a:r>
          </a:p>
          <a:p>
            <a:pPr algn="just"/>
            <a:r>
              <a:rPr lang="en-US" sz="2400" b="1" dirty="0">
                <a:latin typeface="Times New Roman" panose="02020603050405020304" pitchFamily="18" charset="0"/>
                <a:cs typeface="Times New Roman" panose="02020603050405020304" pitchFamily="18" charset="0"/>
              </a:rPr>
              <a:t>PIN11</a:t>
            </a:r>
            <a:r>
              <a:rPr lang="en-US" sz="2400" dirty="0">
                <a:latin typeface="Times New Roman" panose="02020603050405020304" pitchFamily="18" charset="0"/>
                <a:cs typeface="Times New Roman" panose="02020603050405020304" pitchFamily="18" charset="0"/>
              </a:rPr>
              <a:t> or </a:t>
            </a:r>
            <a:r>
              <a:rPr lang="en-US" sz="2400" b="1" dirty="0">
                <a:latin typeface="Times New Roman" panose="02020603050405020304" pitchFamily="18" charset="0"/>
                <a:cs typeface="Times New Roman" panose="02020603050405020304" pitchFamily="18" charset="0"/>
              </a:rPr>
              <a:t>D4</a:t>
            </a:r>
            <a:r>
              <a:rPr lang="en-US" sz="2400" dirty="0">
                <a:latin typeface="Times New Roman" panose="02020603050405020304" pitchFamily="18" charset="0"/>
                <a:cs typeface="Times New Roman" panose="02020603050405020304" pitchFamily="18" charset="0"/>
              </a:rPr>
              <a:t> to </a:t>
            </a:r>
            <a:r>
              <a:rPr lang="en-US" sz="2400" b="1" dirty="0">
                <a:latin typeface="Times New Roman" panose="02020603050405020304" pitchFamily="18" charset="0"/>
                <a:cs typeface="Times New Roman" panose="02020603050405020304" pitchFamily="18" charset="0"/>
              </a:rPr>
              <a:t>PIN8 </a:t>
            </a:r>
            <a:r>
              <a:rPr lang="en-US" sz="2400" dirty="0">
                <a:latin typeface="Times New Roman" panose="02020603050405020304" pitchFamily="18" charset="0"/>
                <a:cs typeface="Times New Roman" panose="02020603050405020304" pitchFamily="18" charset="0"/>
              </a:rPr>
              <a:t>of ARDUINO UNO</a:t>
            </a:r>
          </a:p>
          <a:p>
            <a:pPr algn="just"/>
            <a:r>
              <a:rPr lang="en-US" sz="2400" b="1" dirty="0">
                <a:latin typeface="Times New Roman" panose="02020603050405020304" pitchFamily="18" charset="0"/>
                <a:cs typeface="Times New Roman" panose="02020603050405020304" pitchFamily="18" charset="0"/>
              </a:rPr>
              <a:t>PIN12</a:t>
            </a:r>
            <a:r>
              <a:rPr lang="en-US" sz="2400" dirty="0">
                <a:latin typeface="Times New Roman" panose="02020603050405020304" pitchFamily="18" charset="0"/>
                <a:cs typeface="Times New Roman" panose="02020603050405020304" pitchFamily="18" charset="0"/>
              </a:rPr>
              <a:t> or </a:t>
            </a:r>
            <a:r>
              <a:rPr lang="en-US" sz="2400" b="1" dirty="0">
                <a:latin typeface="Times New Roman" panose="02020603050405020304" pitchFamily="18" charset="0"/>
                <a:cs typeface="Times New Roman" panose="02020603050405020304" pitchFamily="18" charset="0"/>
              </a:rPr>
              <a:t>D5</a:t>
            </a:r>
            <a:r>
              <a:rPr lang="en-US" sz="2400" dirty="0">
                <a:latin typeface="Times New Roman" panose="02020603050405020304" pitchFamily="18" charset="0"/>
                <a:cs typeface="Times New Roman" panose="02020603050405020304" pitchFamily="18" charset="0"/>
              </a:rPr>
              <a:t> to </a:t>
            </a:r>
            <a:r>
              <a:rPr lang="en-US" sz="2400" b="1" dirty="0">
                <a:latin typeface="Times New Roman" panose="02020603050405020304" pitchFamily="18" charset="0"/>
                <a:cs typeface="Times New Roman" panose="02020603050405020304" pitchFamily="18" charset="0"/>
              </a:rPr>
              <a:t>PIN9</a:t>
            </a:r>
            <a:r>
              <a:rPr lang="en-US" sz="2400" dirty="0">
                <a:latin typeface="Times New Roman" panose="02020603050405020304" pitchFamily="18" charset="0"/>
                <a:cs typeface="Times New Roman" panose="02020603050405020304" pitchFamily="18" charset="0"/>
              </a:rPr>
              <a:t> of ARDUINO UNO</a:t>
            </a:r>
          </a:p>
          <a:p>
            <a:pPr algn="just"/>
            <a:r>
              <a:rPr lang="en-US" sz="2400" b="1" dirty="0">
                <a:latin typeface="Times New Roman" panose="02020603050405020304" pitchFamily="18" charset="0"/>
                <a:cs typeface="Times New Roman" panose="02020603050405020304" pitchFamily="18" charset="0"/>
              </a:rPr>
              <a:t>PIN13</a:t>
            </a:r>
            <a:r>
              <a:rPr lang="en-US" sz="2400" dirty="0">
                <a:latin typeface="Times New Roman" panose="02020603050405020304" pitchFamily="18" charset="0"/>
                <a:cs typeface="Times New Roman" panose="02020603050405020304" pitchFamily="18" charset="0"/>
              </a:rPr>
              <a:t> or</a:t>
            </a:r>
            <a:r>
              <a:rPr lang="en-US" sz="2400" b="1" dirty="0">
                <a:latin typeface="Times New Roman" panose="02020603050405020304" pitchFamily="18" charset="0"/>
                <a:cs typeface="Times New Roman" panose="02020603050405020304" pitchFamily="18" charset="0"/>
              </a:rPr>
              <a:t> D6 </a:t>
            </a:r>
            <a:r>
              <a:rPr lang="en-US" sz="2400" dirty="0">
                <a:latin typeface="Times New Roman" panose="02020603050405020304" pitchFamily="18" charset="0"/>
                <a:cs typeface="Times New Roman" panose="02020603050405020304" pitchFamily="18" charset="0"/>
              </a:rPr>
              <a:t>to </a:t>
            </a:r>
            <a:r>
              <a:rPr lang="en-US" sz="2400" b="1" dirty="0">
                <a:latin typeface="Times New Roman" panose="02020603050405020304" pitchFamily="18" charset="0"/>
                <a:cs typeface="Times New Roman" panose="02020603050405020304" pitchFamily="18" charset="0"/>
              </a:rPr>
              <a:t>PIN10</a:t>
            </a:r>
            <a:r>
              <a:rPr lang="en-US" sz="2400" dirty="0">
                <a:latin typeface="Times New Roman" panose="02020603050405020304" pitchFamily="18" charset="0"/>
                <a:cs typeface="Times New Roman" panose="02020603050405020304" pitchFamily="18" charset="0"/>
              </a:rPr>
              <a:t> of ARDUINO UNO</a:t>
            </a:r>
          </a:p>
          <a:p>
            <a:pPr algn="just"/>
            <a:r>
              <a:rPr lang="en-US" sz="2400" b="1" dirty="0">
                <a:latin typeface="Times New Roman" panose="02020603050405020304" pitchFamily="18" charset="0"/>
                <a:cs typeface="Times New Roman" panose="02020603050405020304" pitchFamily="18" charset="0"/>
              </a:rPr>
              <a:t>PIN14</a:t>
            </a:r>
            <a:r>
              <a:rPr lang="en-US" sz="2400" dirty="0">
                <a:latin typeface="Times New Roman" panose="02020603050405020304" pitchFamily="18" charset="0"/>
                <a:cs typeface="Times New Roman" panose="02020603050405020304" pitchFamily="18" charset="0"/>
              </a:rPr>
              <a:t> or</a:t>
            </a:r>
            <a:r>
              <a:rPr lang="en-US" sz="2400" b="1" dirty="0">
                <a:latin typeface="Times New Roman" panose="02020603050405020304" pitchFamily="18" charset="0"/>
                <a:cs typeface="Times New Roman" panose="02020603050405020304" pitchFamily="18" charset="0"/>
              </a:rPr>
              <a:t> D7 </a:t>
            </a:r>
            <a:r>
              <a:rPr lang="en-US" sz="2400" dirty="0">
                <a:latin typeface="Times New Roman" panose="02020603050405020304" pitchFamily="18" charset="0"/>
                <a:cs typeface="Times New Roman" panose="02020603050405020304" pitchFamily="18" charset="0"/>
              </a:rPr>
              <a:t>to </a:t>
            </a:r>
            <a:r>
              <a:rPr lang="en-US" sz="2400" b="1" dirty="0">
                <a:latin typeface="Times New Roman" panose="02020603050405020304" pitchFamily="18" charset="0"/>
                <a:cs typeface="Times New Roman" panose="02020603050405020304" pitchFamily="18" charset="0"/>
              </a:rPr>
              <a:t>PIN11</a:t>
            </a:r>
            <a:r>
              <a:rPr lang="en-US" sz="2400" dirty="0">
                <a:latin typeface="Times New Roman" panose="02020603050405020304" pitchFamily="18" charset="0"/>
                <a:cs typeface="Times New Roman" panose="02020603050405020304" pitchFamily="18" charset="0"/>
              </a:rPr>
              <a:t> of ARDUINO UNO</a:t>
            </a:r>
            <a:endParaRPr lang="en-US"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09903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31</TotalTime>
  <Words>474</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dc:creator>
  <cp:lastModifiedBy>ASHISH</cp:lastModifiedBy>
  <cp:revision>11</cp:revision>
  <dcterms:created xsi:type="dcterms:W3CDTF">2018-05-03T10:50:34Z</dcterms:created>
  <dcterms:modified xsi:type="dcterms:W3CDTF">2018-05-03T11:22:22Z</dcterms:modified>
</cp:coreProperties>
</file>