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3" r:id="rId3"/>
    <p:sldId id="264" r:id="rId4"/>
    <p:sldId id="257" r:id="rId5"/>
    <p:sldId id="258" r:id="rId6"/>
    <p:sldId id="259" r:id="rId7"/>
    <p:sldId id="260" r:id="rId8"/>
    <p:sldId id="261"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C11F51-0ED9-4A62-88F3-B89DD4515E29}"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9C836-AE90-4C13-A208-9BB13C15A4FF}" type="slidenum">
              <a:rPr lang="en-US" smtClean="0"/>
              <a:t>‹#›</a:t>
            </a:fld>
            <a:endParaRPr lang="en-US"/>
          </a:p>
        </p:txBody>
      </p:sp>
    </p:spTree>
    <p:extLst>
      <p:ext uri="{BB962C8B-B14F-4D97-AF65-F5344CB8AC3E}">
        <p14:creationId xmlns:p14="http://schemas.microsoft.com/office/powerpoint/2010/main" val="35601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C11F51-0ED9-4A62-88F3-B89DD4515E29}"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9C836-AE90-4C13-A208-9BB13C15A4FF}" type="slidenum">
              <a:rPr lang="en-US" smtClean="0"/>
              <a:t>‹#›</a:t>
            </a:fld>
            <a:endParaRPr lang="en-US"/>
          </a:p>
        </p:txBody>
      </p:sp>
    </p:spTree>
    <p:extLst>
      <p:ext uri="{BB962C8B-B14F-4D97-AF65-F5344CB8AC3E}">
        <p14:creationId xmlns:p14="http://schemas.microsoft.com/office/powerpoint/2010/main" val="174584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C11F51-0ED9-4A62-88F3-B89DD4515E29}"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9C836-AE90-4C13-A208-9BB13C15A4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67618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C11F51-0ED9-4A62-88F3-B89DD4515E29}"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9C836-AE90-4C13-A208-9BB13C15A4FF}" type="slidenum">
              <a:rPr lang="en-US" smtClean="0"/>
              <a:t>‹#›</a:t>
            </a:fld>
            <a:endParaRPr lang="en-US"/>
          </a:p>
        </p:txBody>
      </p:sp>
    </p:spTree>
    <p:extLst>
      <p:ext uri="{BB962C8B-B14F-4D97-AF65-F5344CB8AC3E}">
        <p14:creationId xmlns:p14="http://schemas.microsoft.com/office/powerpoint/2010/main" val="2962829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C11F51-0ED9-4A62-88F3-B89DD4515E29}"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9C836-AE90-4C13-A208-9BB13C15A4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993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C11F51-0ED9-4A62-88F3-B89DD4515E29}"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9C836-AE90-4C13-A208-9BB13C15A4FF}" type="slidenum">
              <a:rPr lang="en-US" smtClean="0"/>
              <a:t>‹#›</a:t>
            </a:fld>
            <a:endParaRPr lang="en-US"/>
          </a:p>
        </p:txBody>
      </p:sp>
    </p:spTree>
    <p:extLst>
      <p:ext uri="{BB962C8B-B14F-4D97-AF65-F5344CB8AC3E}">
        <p14:creationId xmlns:p14="http://schemas.microsoft.com/office/powerpoint/2010/main" val="354456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11F51-0ED9-4A62-88F3-B89DD4515E29}"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9C836-AE90-4C13-A208-9BB13C15A4FF}" type="slidenum">
              <a:rPr lang="en-US" smtClean="0"/>
              <a:t>‹#›</a:t>
            </a:fld>
            <a:endParaRPr lang="en-US"/>
          </a:p>
        </p:txBody>
      </p:sp>
    </p:spTree>
    <p:extLst>
      <p:ext uri="{BB962C8B-B14F-4D97-AF65-F5344CB8AC3E}">
        <p14:creationId xmlns:p14="http://schemas.microsoft.com/office/powerpoint/2010/main" val="23486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11F51-0ED9-4A62-88F3-B89DD4515E29}"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9C836-AE90-4C13-A208-9BB13C15A4FF}" type="slidenum">
              <a:rPr lang="en-US" smtClean="0"/>
              <a:t>‹#›</a:t>
            </a:fld>
            <a:endParaRPr lang="en-US"/>
          </a:p>
        </p:txBody>
      </p:sp>
    </p:spTree>
    <p:extLst>
      <p:ext uri="{BB962C8B-B14F-4D97-AF65-F5344CB8AC3E}">
        <p14:creationId xmlns:p14="http://schemas.microsoft.com/office/powerpoint/2010/main" val="323152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11F51-0ED9-4A62-88F3-B89DD4515E29}"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9C836-AE90-4C13-A208-9BB13C15A4FF}" type="slidenum">
              <a:rPr lang="en-US" smtClean="0"/>
              <a:t>‹#›</a:t>
            </a:fld>
            <a:endParaRPr lang="en-US"/>
          </a:p>
        </p:txBody>
      </p:sp>
    </p:spTree>
    <p:extLst>
      <p:ext uri="{BB962C8B-B14F-4D97-AF65-F5344CB8AC3E}">
        <p14:creationId xmlns:p14="http://schemas.microsoft.com/office/powerpoint/2010/main" val="3500509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C11F51-0ED9-4A62-88F3-B89DD4515E29}" type="datetimeFigureOut">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9C836-AE90-4C13-A208-9BB13C15A4FF}" type="slidenum">
              <a:rPr lang="en-US" smtClean="0"/>
              <a:t>‹#›</a:t>
            </a:fld>
            <a:endParaRPr lang="en-US"/>
          </a:p>
        </p:txBody>
      </p:sp>
    </p:spTree>
    <p:extLst>
      <p:ext uri="{BB962C8B-B14F-4D97-AF65-F5344CB8AC3E}">
        <p14:creationId xmlns:p14="http://schemas.microsoft.com/office/powerpoint/2010/main" val="260114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C11F51-0ED9-4A62-88F3-B89DD4515E29}"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9C836-AE90-4C13-A208-9BB13C15A4FF}" type="slidenum">
              <a:rPr lang="en-US" smtClean="0"/>
              <a:t>‹#›</a:t>
            </a:fld>
            <a:endParaRPr lang="en-US"/>
          </a:p>
        </p:txBody>
      </p:sp>
    </p:spTree>
    <p:extLst>
      <p:ext uri="{BB962C8B-B14F-4D97-AF65-F5344CB8AC3E}">
        <p14:creationId xmlns:p14="http://schemas.microsoft.com/office/powerpoint/2010/main" val="304028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C11F51-0ED9-4A62-88F3-B89DD4515E29}" type="datetimeFigureOut">
              <a:rPr lang="en-US" smtClean="0"/>
              <a:t>5/5/2018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9C836-AE90-4C13-A208-9BB13C15A4FF}" type="slidenum">
              <a:rPr lang="en-US" smtClean="0"/>
              <a:t>‹#›</a:t>
            </a:fld>
            <a:endParaRPr lang="en-US"/>
          </a:p>
        </p:txBody>
      </p:sp>
    </p:spTree>
    <p:extLst>
      <p:ext uri="{BB962C8B-B14F-4D97-AF65-F5344CB8AC3E}">
        <p14:creationId xmlns:p14="http://schemas.microsoft.com/office/powerpoint/2010/main" val="242464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C11F51-0ED9-4A62-88F3-B89DD4515E29}" type="datetimeFigureOut">
              <a:rPr lang="en-US" smtClean="0"/>
              <a:t>5/5/2018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9C836-AE90-4C13-A208-9BB13C15A4FF}" type="slidenum">
              <a:rPr lang="en-US" smtClean="0"/>
              <a:t>‹#›</a:t>
            </a:fld>
            <a:endParaRPr lang="en-US"/>
          </a:p>
        </p:txBody>
      </p:sp>
    </p:spTree>
    <p:extLst>
      <p:ext uri="{BB962C8B-B14F-4D97-AF65-F5344CB8AC3E}">
        <p14:creationId xmlns:p14="http://schemas.microsoft.com/office/powerpoint/2010/main" val="180320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11F51-0ED9-4A62-88F3-B89DD4515E29}" type="datetimeFigureOut">
              <a:rPr lang="en-US" smtClean="0"/>
              <a:t>5/5/2018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9C836-AE90-4C13-A208-9BB13C15A4FF}" type="slidenum">
              <a:rPr lang="en-US" smtClean="0"/>
              <a:t>‹#›</a:t>
            </a:fld>
            <a:endParaRPr lang="en-US"/>
          </a:p>
        </p:txBody>
      </p:sp>
    </p:spTree>
    <p:extLst>
      <p:ext uri="{BB962C8B-B14F-4D97-AF65-F5344CB8AC3E}">
        <p14:creationId xmlns:p14="http://schemas.microsoft.com/office/powerpoint/2010/main" val="280156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11F51-0ED9-4A62-88F3-B89DD4515E29}" type="datetimeFigureOut">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9C836-AE90-4C13-A208-9BB13C15A4FF}" type="slidenum">
              <a:rPr lang="en-US" smtClean="0"/>
              <a:t>‹#›</a:t>
            </a:fld>
            <a:endParaRPr lang="en-US"/>
          </a:p>
        </p:txBody>
      </p:sp>
    </p:spTree>
    <p:extLst>
      <p:ext uri="{BB962C8B-B14F-4D97-AF65-F5344CB8AC3E}">
        <p14:creationId xmlns:p14="http://schemas.microsoft.com/office/powerpoint/2010/main" val="2700937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9C836-AE90-4C13-A208-9BB13C15A4FF}" type="slidenum">
              <a:rPr lang="en-US" smtClean="0"/>
              <a:t>‹#›</a:t>
            </a:fld>
            <a:endParaRPr lang="en-US"/>
          </a:p>
        </p:txBody>
      </p:sp>
      <p:sp>
        <p:nvSpPr>
          <p:cNvPr id="5" name="Date Placeholder 4"/>
          <p:cNvSpPr>
            <a:spLocks noGrp="1"/>
          </p:cNvSpPr>
          <p:nvPr>
            <p:ph type="dt" sz="half" idx="10"/>
          </p:nvPr>
        </p:nvSpPr>
        <p:spPr/>
        <p:txBody>
          <a:bodyPr/>
          <a:lstStyle/>
          <a:p>
            <a:fld id="{AFC11F51-0ED9-4A62-88F3-B89DD4515E29}" type="datetimeFigureOut">
              <a:rPr lang="en-US" smtClean="0"/>
              <a:t>5/5/2018</a:t>
            </a:fld>
            <a:endParaRPr lang="en-US"/>
          </a:p>
        </p:txBody>
      </p:sp>
    </p:spTree>
    <p:extLst>
      <p:ext uri="{BB962C8B-B14F-4D97-AF65-F5344CB8AC3E}">
        <p14:creationId xmlns:p14="http://schemas.microsoft.com/office/powerpoint/2010/main" val="275094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C11F51-0ED9-4A62-88F3-B89DD4515E29}" type="datetimeFigureOut">
              <a:rPr lang="en-US" smtClean="0"/>
              <a:t>5/5/2018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509C836-AE90-4C13-A208-9BB13C15A4FF}" type="slidenum">
              <a:rPr lang="en-US" smtClean="0"/>
              <a:t>‹#›</a:t>
            </a:fld>
            <a:endParaRPr lang="en-US"/>
          </a:p>
        </p:txBody>
      </p:sp>
    </p:spTree>
    <p:extLst>
      <p:ext uri="{BB962C8B-B14F-4D97-AF65-F5344CB8AC3E}">
        <p14:creationId xmlns:p14="http://schemas.microsoft.com/office/powerpoint/2010/main" val="88491612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905000"/>
            <a:ext cx="9753600" cy="1323975"/>
          </a:xfrm>
          <a:prstGeom prst="rect">
            <a:avLst/>
          </a:prstGeom>
          <a:noFill/>
        </p:spPr>
        <p:txBody>
          <a:bodyPr>
            <a:spAutoFit/>
          </a:bodyPr>
          <a:lstStyle/>
          <a:p>
            <a:pPr algn="ctr">
              <a:defRPr/>
            </a:pPr>
            <a:r>
              <a:rPr lang="en-US" sz="4400" b="1" dirty="0">
                <a:solidFill>
                  <a:schemeClr val="accent3">
                    <a:lumMod val="50000"/>
                  </a:schemeClr>
                </a:solidFill>
                <a:latin typeface="Times New Roman" panose="02020603050405020304" pitchFamily="18" charset="0"/>
                <a:cs typeface="Times New Roman" panose="02020603050405020304" pitchFamily="18" charset="0"/>
              </a:rPr>
              <a:t>BHARTI INFOTECH AND SERVICES</a:t>
            </a:r>
          </a:p>
          <a:p>
            <a:pPr algn="ctr">
              <a:defRPr/>
            </a:pPr>
            <a:r>
              <a:rPr lang="en-US" sz="3600" b="1" dirty="0" err="1">
                <a:solidFill>
                  <a:schemeClr val="accent3">
                    <a:lumMod val="50000"/>
                  </a:schemeClr>
                </a:solidFill>
                <a:latin typeface="Times New Roman" panose="02020603050405020304" pitchFamily="18" charset="0"/>
                <a:cs typeface="Times New Roman" panose="02020603050405020304" pitchFamily="18" charset="0"/>
              </a:rPr>
              <a:t>Bilaspur</a:t>
            </a:r>
            <a:r>
              <a:rPr lang="en-US" sz="3600" b="1" dirty="0">
                <a:solidFill>
                  <a:schemeClr val="accent3">
                    <a:lumMod val="50000"/>
                  </a:schemeClr>
                </a:solidFill>
                <a:latin typeface="Times New Roman" panose="02020603050405020304" pitchFamily="18" charset="0"/>
                <a:cs typeface="Times New Roman" panose="02020603050405020304" pitchFamily="18" charset="0"/>
              </a:rPr>
              <a:t> , Chhattisgarh</a:t>
            </a:r>
          </a:p>
        </p:txBody>
      </p:sp>
      <p:sp>
        <p:nvSpPr>
          <p:cNvPr id="5" name="TextBox 5"/>
          <p:cNvSpPr txBox="1">
            <a:spLocks noChangeArrowheads="1"/>
          </p:cNvSpPr>
          <p:nvPr/>
        </p:nvSpPr>
        <p:spPr bwMode="auto">
          <a:xfrm>
            <a:off x="914400" y="3925910"/>
            <a:ext cx="1166825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sz="4400" b="1" dirty="0">
                <a:solidFill>
                  <a:srgbClr val="C00000"/>
                </a:solidFill>
                <a:latin typeface="Times New Roman" panose="02020603050405020304" pitchFamily="18" charset="0"/>
                <a:cs typeface="Times New Roman" panose="02020603050405020304" pitchFamily="18" charset="0"/>
              </a:rPr>
              <a:t>     </a:t>
            </a:r>
            <a:r>
              <a:rPr lang="en-US" sz="4400" b="1" dirty="0" smtClean="0">
                <a:solidFill>
                  <a:srgbClr val="C00000"/>
                </a:solidFill>
                <a:latin typeface="Times New Roman" panose="02020603050405020304" pitchFamily="18" charset="0"/>
                <a:cs typeface="Times New Roman" panose="02020603050405020304" pitchFamily="18" charset="0"/>
              </a:rPr>
              <a:t>  </a:t>
            </a:r>
            <a:r>
              <a:rPr lang="en-US" sz="4400" b="1" dirty="0">
                <a:solidFill>
                  <a:srgbClr val="C00000"/>
                </a:solidFill>
                <a:latin typeface="Times New Roman" panose="02020603050405020304" pitchFamily="18" charset="0"/>
                <a:cs typeface="Times New Roman" panose="02020603050405020304" pitchFamily="18" charset="0"/>
              </a:rPr>
              <a:t>Introduction  to </a:t>
            </a:r>
            <a:r>
              <a:rPr lang="en-US" sz="4400" b="1" dirty="0" smtClean="0">
                <a:solidFill>
                  <a:srgbClr val="C00000"/>
                </a:solidFill>
                <a:latin typeface="Times New Roman" panose="02020603050405020304" pitchFamily="18" charset="0"/>
                <a:cs typeface="Times New Roman" panose="02020603050405020304" pitchFamily="18" charset="0"/>
              </a:rPr>
              <a:t> Motor Shield</a:t>
            </a:r>
            <a:endParaRPr lang="en-US" sz="4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11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1061" y="699260"/>
            <a:ext cx="11075834" cy="830997"/>
          </a:xfrm>
          <a:prstGeom prst="rect">
            <a:avLst/>
          </a:prstGeom>
        </p:spPr>
        <p:txBody>
          <a:bodyPr wrap="square">
            <a:spAutoFit/>
          </a:bodyPr>
          <a:lstStyle/>
          <a:p>
            <a:pPr algn="just"/>
            <a:r>
              <a:rPr lang="en-US" sz="2400" b="0" i="0" dirty="0" err="1" smtClean="0">
                <a:effectLst/>
                <a:latin typeface="Times New Roman" panose="02020603050405020304" pitchFamily="18" charset="0"/>
                <a:cs typeface="Times New Roman" panose="02020603050405020304" pitchFamily="18" charset="0"/>
              </a:rPr>
              <a:t>Adafruit</a:t>
            </a:r>
            <a:r>
              <a:rPr lang="en-US" sz="2400" b="0" i="0" dirty="0" smtClean="0">
                <a:effectLst/>
                <a:latin typeface="Times New Roman" panose="02020603050405020304" pitchFamily="18" charset="0"/>
                <a:cs typeface="Times New Roman" panose="02020603050405020304" pitchFamily="18" charset="0"/>
              </a:rPr>
              <a:t> designed a very useful shield (in 2008 ?), called "</a:t>
            </a:r>
            <a:r>
              <a:rPr lang="en-US" sz="2400" b="0" i="0" dirty="0" err="1" smtClean="0">
                <a:effectLst/>
                <a:latin typeface="Times New Roman" panose="02020603050405020304" pitchFamily="18" charset="0"/>
                <a:cs typeface="Times New Roman" panose="02020603050405020304" pitchFamily="18" charset="0"/>
              </a:rPr>
              <a:t>Adafruit</a:t>
            </a:r>
            <a:r>
              <a:rPr lang="en-US" sz="2400" b="0" i="0" dirty="0" smtClean="0">
                <a:effectLst/>
                <a:latin typeface="Times New Roman" panose="02020603050405020304" pitchFamily="18" charset="0"/>
                <a:cs typeface="Times New Roman" panose="02020603050405020304" pitchFamily="18" charset="0"/>
              </a:rPr>
              <a:t> Motor Shield". It was (is) a useful shield with older components. </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631060" y="1530257"/>
            <a:ext cx="11269018" cy="2308324"/>
          </a:xfrm>
          <a:prstGeom prst="rect">
            <a:avLst/>
          </a:prstGeom>
        </p:spPr>
        <p:txBody>
          <a:bodyPr wrap="square">
            <a:spAutoFit/>
          </a:bodyPr>
          <a:lstStyle/>
          <a:p>
            <a:pPr algn="just"/>
            <a:r>
              <a:rPr lang="en-US" sz="2400" b="0" i="0" dirty="0" smtClean="0">
                <a:effectLst/>
                <a:latin typeface="Times New Roman" panose="02020603050405020304" pitchFamily="18" charset="0"/>
                <a:cs typeface="Times New Roman" panose="02020603050405020304" pitchFamily="18" charset="0"/>
              </a:rPr>
              <a:t>In 2014, </a:t>
            </a:r>
            <a:r>
              <a:rPr lang="en-US" sz="2400" b="0" i="0" dirty="0" err="1" smtClean="0">
                <a:effectLst/>
                <a:latin typeface="Times New Roman" panose="02020603050405020304" pitchFamily="18" charset="0"/>
                <a:cs typeface="Times New Roman" panose="02020603050405020304" pitchFamily="18" charset="0"/>
              </a:rPr>
              <a:t>Adafruit</a:t>
            </a:r>
            <a:r>
              <a:rPr lang="en-US" sz="2400" b="0" i="0" dirty="0" smtClean="0">
                <a:effectLst/>
                <a:latin typeface="Times New Roman" panose="02020603050405020304" pitchFamily="18" charset="0"/>
                <a:cs typeface="Times New Roman" panose="02020603050405020304" pitchFamily="18" charset="0"/>
              </a:rPr>
              <a:t> has a discontinued this shield and has a new and much better motor</a:t>
            </a:r>
            <a:br>
              <a:rPr lang="en-US" sz="2400" b="0" i="0" dirty="0" smtClean="0">
                <a:effectLst/>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Shield. </a:t>
            </a:r>
            <a:r>
              <a:rPr lang="en-US" sz="2400" b="0" i="0" dirty="0" smtClean="0">
                <a:effectLst/>
                <a:latin typeface="Times New Roman" panose="02020603050405020304" pitchFamily="18" charset="0"/>
                <a:cs typeface="Times New Roman" panose="02020603050405020304" pitchFamily="18" charset="0"/>
              </a:rPr>
              <a:t>This page is only here for the old shield, and for the clone boards.</a:t>
            </a:r>
          </a:p>
          <a:p>
            <a:pPr algn="just"/>
            <a:r>
              <a:rPr lang="en-US" sz="2400" b="0" i="0" dirty="0" smtClean="0">
                <a:effectLst/>
                <a:latin typeface="Times New Roman" panose="02020603050405020304" pitchFamily="18" charset="0"/>
                <a:cs typeface="Times New Roman" panose="02020603050405020304" pitchFamily="18" charset="0"/>
              </a:rPr>
              <a:t>The shield contains two L293D motor drivers and one 74HC595 shift register. The shift register expands 3 pins of the Arduino to 8 pins to control the direction for the motor drivers. The output enable of the L293D is directly connected to PWM outputs of the Arduino.</a:t>
            </a:r>
            <a:endParaRPr lang="en-US" sz="2400" b="0" i="0" dirty="0">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3155324" y="52929"/>
            <a:ext cx="6220495" cy="646331"/>
          </a:xfrm>
          <a:prstGeom prst="rect">
            <a:avLst/>
          </a:prstGeom>
          <a:noFill/>
        </p:spPr>
        <p:txBody>
          <a:bodyPr wrap="square" rtlCol="0">
            <a:spAutoFit/>
          </a:bodyPr>
          <a:lstStyle/>
          <a:p>
            <a:r>
              <a:rPr lang="en-US" sz="3600" b="1" dirty="0" smtClean="0">
                <a:solidFill>
                  <a:srgbClr val="C00000"/>
                </a:solidFill>
                <a:latin typeface="Times New Roman" panose="02020603050405020304" pitchFamily="18" charset="0"/>
                <a:cs typeface="Times New Roman" panose="02020603050405020304" pitchFamily="18" charset="0"/>
              </a:rPr>
              <a:t>Motor Shield</a:t>
            </a:r>
            <a:endParaRPr lang="en-US" sz="3600" b="1" dirty="0">
              <a:solidFill>
                <a:srgbClr val="C0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585987" y="3630707"/>
            <a:ext cx="11539470" cy="3046988"/>
          </a:xfrm>
          <a:prstGeom prst="rect">
            <a:avLst/>
          </a:prstGeom>
        </p:spPr>
        <p:txBody>
          <a:bodyPr wrap="square">
            <a:spAutoFit/>
          </a:bodyPr>
          <a:lstStyle/>
          <a:p>
            <a:pPr algn="just"/>
            <a:r>
              <a:rPr lang="en-US" sz="2400" b="0" i="0" dirty="0" smtClean="0">
                <a:effectLst/>
                <a:latin typeface="Times New Roman" panose="02020603050405020304" pitchFamily="18" charset="0"/>
                <a:cs typeface="Times New Roman" panose="02020603050405020304" pitchFamily="18" charset="0"/>
              </a:rPr>
              <a:t>To increase the maximum current, the L293D allows extra chips with "piggyback". Piggyback is soldering one or two or three extra L293D drivers on top of the L293D drivers on the board to increase the maximum current. The L293D allows parallel operation.</a:t>
            </a:r>
          </a:p>
          <a:p>
            <a:pPr algn="just"/>
            <a:r>
              <a:rPr lang="en-US" sz="2400" b="0" i="0" dirty="0" smtClean="0">
                <a:effectLst/>
                <a:latin typeface="Times New Roman" panose="02020603050405020304" pitchFamily="18" charset="0"/>
                <a:cs typeface="Times New Roman" panose="02020603050405020304" pitchFamily="18" charset="0"/>
              </a:rPr>
              <a:t>The Motor Shield is able to drive 2 servo motors, and has 8 half-bridge outputs for 2 stepper motors or 4 full H-bridge motor outputs or 8 half-bridge drivers, or a combination.</a:t>
            </a:r>
          </a:p>
          <a:p>
            <a:pPr algn="just"/>
            <a:r>
              <a:rPr lang="en-US" sz="2400" b="0" i="0" dirty="0" smtClean="0">
                <a:effectLst/>
                <a:latin typeface="Times New Roman" panose="02020603050405020304" pitchFamily="18" charset="0"/>
                <a:cs typeface="Times New Roman" panose="02020603050405020304" pitchFamily="18" charset="0"/>
              </a:rPr>
              <a:t>The servo motors use the +5V of the Arduino board. The voltage regulator on the Arduino board could get hot. To avoid this, the newer Motor Shields have connection points for a separate +5V for the servo motors.</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84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9524" b="2858"/>
          <a:stretch/>
        </p:blipFill>
        <p:spPr>
          <a:xfrm>
            <a:off x="1228840" y="528033"/>
            <a:ext cx="9718202" cy="5834130"/>
          </a:xfrm>
          <a:prstGeom prst="rect">
            <a:avLst/>
          </a:prstGeom>
        </p:spPr>
      </p:pic>
    </p:spTree>
    <p:extLst>
      <p:ext uri="{BB962C8B-B14F-4D97-AF65-F5344CB8AC3E}">
        <p14:creationId xmlns:p14="http://schemas.microsoft.com/office/powerpoint/2010/main" val="57029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5341" y="153405"/>
            <a:ext cx="7349448" cy="646331"/>
          </a:xfrm>
          <a:prstGeom prst="rect">
            <a:avLst/>
          </a:prstGeom>
        </p:spPr>
        <p:txBody>
          <a:bodyPr wrap="none">
            <a:spAutoFit/>
          </a:bodyPr>
          <a:lstStyle/>
          <a:p>
            <a:r>
              <a:rPr lang="en-US" sz="3600" b="1" i="0" dirty="0" smtClean="0">
                <a:solidFill>
                  <a:srgbClr val="C00000"/>
                </a:solidFill>
                <a:effectLst/>
                <a:latin typeface="Times New Roman" panose="02020603050405020304" pitchFamily="18" charset="0"/>
                <a:cs typeface="Times New Roman" panose="02020603050405020304" pitchFamily="18" charset="0"/>
              </a:rPr>
              <a:t>Introduction to L293D Motor Shield</a:t>
            </a:r>
            <a:endParaRPr lang="en-US" sz="3600" b="1" i="0" dirty="0">
              <a:solidFill>
                <a:srgbClr val="C00000"/>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602766" y="799736"/>
            <a:ext cx="11155645" cy="2677656"/>
          </a:xfrm>
          <a:prstGeom prst="rect">
            <a:avLst/>
          </a:prstGeom>
        </p:spPr>
        <p:txBody>
          <a:bodyPr wrap="square">
            <a:spAutoFit/>
          </a:bodyPr>
          <a:lstStyle/>
          <a:p>
            <a:r>
              <a:rPr lang="en-US" sz="2400" b="0" i="0" dirty="0" smtClean="0">
                <a:solidFill>
                  <a:srgbClr val="222222"/>
                </a:solidFill>
                <a:effectLst/>
                <a:latin typeface="Times New Roman" panose="02020603050405020304" pitchFamily="18" charset="0"/>
                <a:cs typeface="Times New Roman" panose="02020603050405020304" pitchFamily="18" charset="0"/>
              </a:rPr>
              <a:t>L293D is a Motor driver IC used to control motors with a microcontroller. This motor shield consists of three IC’s. We can control 4 motors with the shield so there are two L293d </a:t>
            </a:r>
            <a:r>
              <a:rPr lang="en-US" sz="2400" b="0" i="0" dirty="0" err="1" smtClean="0">
                <a:solidFill>
                  <a:srgbClr val="222222"/>
                </a:solidFill>
                <a:effectLst/>
                <a:latin typeface="Times New Roman" panose="02020603050405020304" pitchFamily="18" charset="0"/>
                <a:cs typeface="Times New Roman" panose="02020603050405020304" pitchFamily="18" charset="0"/>
              </a:rPr>
              <a:t>Ic’s</a:t>
            </a:r>
            <a:r>
              <a:rPr lang="en-US" sz="2400" b="0" i="0" dirty="0" smtClean="0">
                <a:solidFill>
                  <a:srgbClr val="222222"/>
                </a:solidFill>
                <a:effectLst/>
                <a:latin typeface="Times New Roman" panose="02020603050405020304" pitchFamily="18" charset="0"/>
                <a:cs typeface="Times New Roman" panose="02020603050405020304" pitchFamily="18" charset="0"/>
              </a:rPr>
              <a:t> used. The motor shield is used for (Arduino Uno) </a:t>
            </a:r>
            <a:r>
              <a:rPr lang="en-US" sz="2400" b="0" i="0" dirty="0" err="1" smtClean="0">
                <a:solidFill>
                  <a:srgbClr val="222222"/>
                </a:solidFill>
                <a:effectLst/>
                <a:latin typeface="Times New Roman" panose="02020603050405020304" pitchFamily="18" charset="0"/>
                <a:cs typeface="Times New Roman" panose="02020603050405020304" pitchFamily="18" charset="0"/>
              </a:rPr>
              <a:t>board.This</a:t>
            </a:r>
            <a:r>
              <a:rPr lang="en-US" sz="2400" b="0" i="0" dirty="0" smtClean="0">
                <a:solidFill>
                  <a:srgbClr val="222222"/>
                </a:solidFill>
                <a:effectLst/>
                <a:latin typeface="Times New Roman" panose="02020603050405020304" pitchFamily="18" charset="0"/>
                <a:cs typeface="Times New Roman" panose="02020603050405020304" pitchFamily="18" charset="0"/>
              </a:rPr>
              <a:t> shield can control servo’s, Dc motors and stepper motors.</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0" i="0" dirty="0" smtClean="0">
                <a:solidFill>
                  <a:srgbClr val="222222"/>
                </a:solidFill>
                <a:effectLst/>
                <a:latin typeface="Times New Roman" panose="02020603050405020304" pitchFamily="18" charset="0"/>
                <a:cs typeface="Times New Roman" panose="02020603050405020304" pitchFamily="18" charset="0"/>
              </a:rPr>
              <a:t>The two chips of  L293D can control four motors with 0.6 A per bridge. The best thing about the shield is we don’t need to write the whole function for driving a motor there is </a:t>
            </a:r>
          </a:p>
          <a:p>
            <a:r>
              <a:rPr lang="en-US" sz="2400" b="0" i="0" dirty="0" smtClean="0">
                <a:solidFill>
                  <a:srgbClr val="222222"/>
                </a:solidFill>
                <a:effectLst/>
                <a:latin typeface="Times New Roman" panose="02020603050405020304" pitchFamily="18" charset="0"/>
                <a:cs typeface="Times New Roman" panose="02020603050405020304" pitchFamily="18" charset="0"/>
              </a:rPr>
              <a:t>a special library for this </a:t>
            </a:r>
            <a:r>
              <a:rPr lang="en-US" sz="2400" b="0" i="0" dirty="0" err="1" smtClean="0">
                <a:solidFill>
                  <a:srgbClr val="222222"/>
                </a:solidFill>
                <a:effectLst/>
                <a:latin typeface="Times New Roman" panose="02020603050405020304" pitchFamily="18" charset="0"/>
                <a:cs typeface="Times New Roman" panose="02020603050405020304" pitchFamily="18" charset="0"/>
              </a:rPr>
              <a:t>module.we</a:t>
            </a:r>
            <a:r>
              <a:rPr lang="en-US" sz="2400" b="0" i="0" dirty="0" smtClean="0">
                <a:solidFill>
                  <a:srgbClr val="222222"/>
                </a:solidFill>
                <a:effectLst/>
                <a:latin typeface="Times New Roman" panose="02020603050405020304" pitchFamily="18" charset="0"/>
                <a:cs typeface="Times New Roman" panose="02020603050405020304" pitchFamily="18" charset="0"/>
              </a:rPr>
              <a:t> just recall some commands to run the motor.</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140" y="3672961"/>
            <a:ext cx="5140120" cy="2940435"/>
          </a:xfrm>
          <a:prstGeom prst="rect">
            <a:avLst/>
          </a:prstGeom>
        </p:spPr>
      </p:pic>
    </p:spTree>
    <p:extLst>
      <p:ext uri="{BB962C8B-B14F-4D97-AF65-F5344CB8AC3E}">
        <p14:creationId xmlns:p14="http://schemas.microsoft.com/office/powerpoint/2010/main" val="264130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1010" y="127647"/>
            <a:ext cx="8563242" cy="646331"/>
          </a:xfrm>
          <a:prstGeom prst="rect">
            <a:avLst/>
          </a:prstGeom>
        </p:spPr>
        <p:txBody>
          <a:bodyPr wrap="none">
            <a:spAutoFit/>
          </a:bodyPr>
          <a:lstStyle/>
          <a:p>
            <a:r>
              <a:rPr lang="en-US" sz="3600" b="1" i="0" dirty="0" smtClean="0">
                <a:solidFill>
                  <a:srgbClr val="C00000"/>
                </a:solidFill>
                <a:effectLst/>
                <a:latin typeface="Times New Roman" panose="02020603050405020304" pitchFamily="18" charset="0"/>
                <a:cs typeface="Times New Roman" panose="02020603050405020304" pitchFamily="18" charset="0"/>
              </a:rPr>
              <a:t>L293D Motor Shield </a:t>
            </a:r>
            <a:r>
              <a:rPr lang="en-US" sz="3600" b="1" i="0" dirty="0" err="1" smtClean="0">
                <a:solidFill>
                  <a:srgbClr val="C00000"/>
                </a:solidFill>
                <a:effectLst/>
                <a:latin typeface="Times New Roman" panose="02020603050405020304" pitchFamily="18" charset="0"/>
                <a:cs typeface="Times New Roman" panose="02020603050405020304" pitchFamily="18" charset="0"/>
              </a:rPr>
              <a:t>Pinout</a:t>
            </a:r>
            <a:r>
              <a:rPr lang="en-US" sz="3600" b="1" i="0" dirty="0" smtClean="0">
                <a:solidFill>
                  <a:srgbClr val="C00000"/>
                </a:solidFill>
                <a:effectLst/>
                <a:latin typeface="Times New Roman" panose="02020603050405020304" pitchFamily="18" charset="0"/>
                <a:cs typeface="Times New Roman" panose="02020603050405020304" pitchFamily="18" charset="0"/>
              </a:rPr>
              <a:t> Configuration</a:t>
            </a:r>
            <a:endParaRPr lang="en-US" sz="3600" b="1" i="0" dirty="0">
              <a:solidFill>
                <a:srgbClr val="C00000"/>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411010" y="961400"/>
            <a:ext cx="11024316" cy="1200329"/>
          </a:xfrm>
          <a:prstGeom prst="rect">
            <a:avLst/>
          </a:prstGeom>
        </p:spPr>
        <p:txBody>
          <a:bodyPr wrap="square">
            <a:spAutoFit/>
          </a:bodyPr>
          <a:lstStyle/>
          <a:p>
            <a:pPr algn="just"/>
            <a:r>
              <a:rPr lang="en-US" sz="2400" b="0" i="0" dirty="0" smtClean="0">
                <a:solidFill>
                  <a:srgbClr val="222222"/>
                </a:solidFill>
                <a:effectLst/>
                <a:latin typeface="Times New Roman" panose="02020603050405020304" pitchFamily="18" charset="0"/>
                <a:cs typeface="Times New Roman" panose="02020603050405020304" pitchFamily="18" charset="0"/>
              </a:rPr>
              <a:t>Here is the </a:t>
            </a:r>
            <a:r>
              <a:rPr lang="en-US" sz="2400" b="0" i="0" dirty="0" err="1" smtClean="0">
                <a:solidFill>
                  <a:srgbClr val="222222"/>
                </a:solidFill>
                <a:effectLst/>
                <a:latin typeface="Times New Roman" panose="02020603050405020304" pitchFamily="18" charset="0"/>
                <a:cs typeface="Times New Roman" panose="02020603050405020304" pitchFamily="18" charset="0"/>
              </a:rPr>
              <a:t>Pinout</a:t>
            </a:r>
            <a:r>
              <a:rPr lang="en-US" sz="2400" b="0" i="0" dirty="0" smtClean="0">
                <a:solidFill>
                  <a:srgbClr val="222222"/>
                </a:solidFill>
                <a:effectLst/>
                <a:latin typeface="Times New Roman" panose="02020603050405020304" pitchFamily="18" charset="0"/>
                <a:cs typeface="Times New Roman" panose="02020603050405020304" pitchFamily="18" charset="0"/>
              </a:rPr>
              <a:t> Configuration of the Module. Install the shield first on Arduino board and check everything that works fine. The four pins for Dc motors on Left and Right side. We can also connect stepper motors on these pins.</a:t>
            </a: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411010" y="2161729"/>
            <a:ext cx="10896641" cy="830997"/>
          </a:xfrm>
          <a:prstGeom prst="rect">
            <a:avLst/>
          </a:prstGeom>
        </p:spPr>
        <p:txBody>
          <a:bodyPr wrap="square">
            <a:spAutoFit/>
          </a:bodyPr>
          <a:lstStyle/>
          <a:p>
            <a:pPr marL="342900" indent="-342900" algn="just">
              <a:buFont typeface="Arial" panose="020B0604020202020204" pitchFamily="34" charset="0"/>
              <a:buChar char="•"/>
            </a:pPr>
            <a:r>
              <a:rPr lang="en-US" sz="2400" b="0" i="0" dirty="0" smtClean="0">
                <a:solidFill>
                  <a:srgbClr val="222222"/>
                </a:solidFill>
                <a:effectLst/>
                <a:latin typeface="Times New Roman" panose="02020603050405020304" pitchFamily="18" charset="0"/>
                <a:cs typeface="Times New Roman" panose="02020603050405020304" pitchFamily="18" charset="0"/>
              </a:rPr>
              <a:t>The Motor driver shield comes with </a:t>
            </a:r>
            <a:r>
              <a:rPr lang="en-US" sz="2400" b="1" i="0" dirty="0" smtClean="0">
                <a:solidFill>
                  <a:srgbClr val="222222"/>
                </a:solidFill>
                <a:effectLst/>
                <a:latin typeface="Times New Roman" panose="02020603050405020304" pitchFamily="18" charset="0"/>
                <a:cs typeface="Times New Roman" panose="02020603050405020304" pitchFamily="18" charset="0"/>
              </a:rPr>
              <a:t>600 mA</a:t>
            </a:r>
            <a:r>
              <a:rPr lang="en-US" sz="2400" b="0" i="0" dirty="0" smtClean="0">
                <a:solidFill>
                  <a:srgbClr val="222222"/>
                </a:solidFill>
                <a:effectLst/>
                <a:latin typeface="Times New Roman" panose="02020603050405020304" pitchFamily="18" charset="0"/>
                <a:cs typeface="Times New Roman" panose="02020603050405020304" pitchFamily="18" charset="0"/>
              </a:rPr>
              <a:t> per motor and 1.2 A peak current.</a:t>
            </a:r>
          </a:p>
          <a:p>
            <a:pPr marL="342900" indent="-342900" algn="just">
              <a:buFont typeface="Arial" panose="020B0604020202020204" pitchFamily="34" charset="0"/>
              <a:buChar char="•"/>
            </a:pPr>
            <a:r>
              <a:rPr lang="en-US" sz="2400" b="0" i="0" dirty="0" smtClean="0">
                <a:solidFill>
                  <a:srgbClr val="222222"/>
                </a:solidFill>
                <a:effectLst/>
                <a:latin typeface="Times New Roman" panose="02020603050405020304" pitchFamily="18" charset="0"/>
                <a:cs typeface="Times New Roman" panose="02020603050405020304" pitchFamily="18" charset="0"/>
              </a:rPr>
              <a:t>The motors can be controlled from </a:t>
            </a:r>
            <a:r>
              <a:rPr lang="en-US" sz="2400" b="1" i="0" dirty="0" smtClean="0">
                <a:solidFill>
                  <a:srgbClr val="222222"/>
                </a:solidFill>
                <a:effectLst/>
                <a:latin typeface="Times New Roman" panose="02020603050405020304" pitchFamily="18" charset="0"/>
                <a:cs typeface="Times New Roman" panose="02020603050405020304" pitchFamily="18" charset="0"/>
              </a:rPr>
              <a:t>4v to 25 volts.</a:t>
            </a:r>
            <a:endParaRPr lang="en-US" sz="2400" b="0" i="0" dirty="0">
              <a:solidFill>
                <a:srgbClr val="222222"/>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617" y="3108636"/>
            <a:ext cx="7144595" cy="3614135"/>
          </a:xfrm>
          <a:prstGeom prst="rect">
            <a:avLst/>
          </a:prstGeom>
        </p:spPr>
      </p:pic>
    </p:spTree>
    <p:extLst>
      <p:ext uri="{BB962C8B-B14F-4D97-AF65-F5344CB8AC3E}">
        <p14:creationId xmlns:p14="http://schemas.microsoft.com/office/powerpoint/2010/main" val="513991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92427" y="64395"/>
            <a:ext cx="5808373"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C00000"/>
                </a:solidFill>
                <a:effectLst/>
                <a:latin typeface="Times New Roman" panose="02020603050405020304" pitchFamily="18" charset="0"/>
                <a:cs typeface="Times New Roman" panose="02020603050405020304" pitchFamily="18" charset="0"/>
              </a:rPr>
              <a:t>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C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33745"/>
                </a:solidFill>
                <a:effectLst/>
                <a:latin typeface="Times New Roman" panose="02020603050405020304" pitchFamily="18" charset="0"/>
                <a:cs typeface="Times New Roman" panose="02020603050405020304" pitchFamily="18" charset="0"/>
              </a:rPr>
              <a:t>Operating Voltage: 4.5 to 12V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33745"/>
                </a:solidFill>
                <a:effectLst/>
                <a:latin typeface="Times New Roman" panose="02020603050405020304" pitchFamily="18" charset="0"/>
                <a:cs typeface="Times New Roman" panose="02020603050405020304" pitchFamily="18" charset="0"/>
              </a:rPr>
              <a:t>Continuous Output Current: 1.2A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33745"/>
                </a:solidFill>
                <a:effectLst/>
                <a:latin typeface="Times New Roman" panose="02020603050405020304" pitchFamily="18" charset="0"/>
                <a:cs typeface="Times New Roman" panose="02020603050405020304" pitchFamily="18" charset="0"/>
              </a:rPr>
              <a:t>Logic control voltage </a:t>
            </a:r>
            <a:r>
              <a:rPr kumimoji="0" lang="en-US" sz="2400" b="0" i="0" u="none" strike="noStrike" cap="none" normalizeH="0" baseline="0" dirty="0" err="1" smtClean="0">
                <a:ln>
                  <a:noFill/>
                </a:ln>
                <a:solidFill>
                  <a:srgbClr val="333745"/>
                </a:solidFill>
                <a:effectLst/>
                <a:latin typeface="Times New Roman" panose="02020603050405020304" pitchFamily="18" charset="0"/>
                <a:cs typeface="Times New Roman" panose="02020603050405020304" pitchFamily="18" charset="0"/>
              </a:rPr>
              <a:t>Vss</a:t>
            </a:r>
            <a:r>
              <a:rPr kumimoji="0" lang="en-US" sz="2400" b="0" i="0" u="none" strike="noStrike" cap="none" normalizeH="0" baseline="0" dirty="0" smtClean="0">
                <a:ln>
                  <a:noFill/>
                </a:ln>
                <a:solidFill>
                  <a:srgbClr val="333745"/>
                </a:solidFill>
                <a:effectLst/>
                <a:latin typeface="Times New Roman" panose="02020603050405020304" pitchFamily="18" charset="0"/>
                <a:cs typeface="Times New Roman" panose="02020603050405020304" pitchFamily="18" charset="0"/>
              </a:rPr>
              <a:t>: 4.5~5.5</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Rectangle 6"/>
          <p:cNvSpPr/>
          <p:nvPr/>
        </p:nvSpPr>
        <p:spPr>
          <a:xfrm>
            <a:off x="257577" y="3102255"/>
            <a:ext cx="11436438" cy="2308324"/>
          </a:xfrm>
          <a:prstGeom prst="rect">
            <a:avLst/>
          </a:prstGeom>
        </p:spPr>
        <p:txBody>
          <a:bodyPr wrap="square">
            <a:spAutoFit/>
          </a:bodyPr>
          <a:lstStyle/>
          <a:p>
            <a:pPr algn="just"/>
            <a:r>
              <a:rPr lang="en-US" sz="2400" b="0" i="0" dirty="0" smtClean="0">
                <a:effectLst/>
                <a:latin typeface="Times New Roman" panose="02020603050405020304" pitchFamily="18" charset="0"/>
                <a:cs typeface="Times New Roman" panose="02020603050405020304" pitchFamily="18" charset="0"/>
              </a:rPr>
              <a:t>The Arduino Motor Shield allows you to easily control motor direction and speed using an Arduino. By allowing you to simply address Arduino pins, it makes it very simple to incorporate a motor into your project. It also allows you to be able to power a motor with a separate power supply of up to 12v. Best of all, the shield is </a:t>
            </a:r>
            <a:r>
              <a:rPr lang="en-US" sz="2400" b="0" i="0" u="sng" dirty="0" smtClean="0">
                <a:effectLst/>
                <a:latin typeface="Times New Roman" panose="02020603050405020304" pitchFamily="18" charset="0"/>
                <a:cs typeface="Times New Roman" panose="02020603050405020304" pitchFamily="18" charset="0"/>
              </a:rPr>
              <a:t>very easy to find</a:t>
            </a:r>
            <a:r>
              <a:rPr lang="en-US" sz="2400" b="0" i="0" dirty="0" smtClean="0">
                <a:effectLst/>
                <a:latin typeface="Times New Roman" panose="02020603050405020304" pitchFamily="18" charset="0"/>
                <a:cs typeface="Times New Roman" panose="02020603050405020304" pitchFamily="18" charset="0"/>
              </a:rPr>
              <a:t>. For all of these reasons, the Arduino Motor Shield if a cool little to have in your arsenal for rapid prototyping, and general experimenting.</a:t>
            </a:r>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57577" y="2183489"/>
            <a:ext cx="10135673" cy="646331"/>
          </a:xfrm>
          <a:prstGeom prst="rect">
            <a:avLst/>
          </a:prstGeom>
          <a:noFill/>
        </p:spPr>
        <p:txBody>
          <a:bodyPr wrap="square" rtlCol="0">
            <a:spAutoFit/>
          </a:bodyPr>
          <a:lstStyle/>
          <a:p>
            <a:r>
              <a:rPr lang="en-US" sz="3600" b="1" dirty="0" smtClean="0">
                <a:solidFill>
                  <a:srgbClr val="C00000"/>
                </a:solidFill>
                <a:latin typeface="Times New Roman" panose="02020603050405020304" pitchFamily="18" charset="0"/>
                <a:cs typeface="Times New Roman" panose="02020603050405020304" pitchFamily="18" charset="0"/>
              </a:rPr>
              <a:t>Arduino Motor Shield</a:t>
            </a:r>
            <a:endParaRPr lang="en-US" sz="36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13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7729" y="198164"/>
            <a:ext cx="11619219" cy="584775"/>
          </a:xfrm>
          <a:prstGeom prst="rect">
            <a:avLst/>
          </a:prstGeom>
        </p:spPr>
        <p:txBody>
          <a:bodyPr wrap="square">
            <a:spAutoFit/>
          </a:bodyPr>
          <a:lstStyle/>
          <a:p>
            <a:r>
              <a:rPr lang="en-US" sz="3200" b="1" i="0" dirty="0" smtClean="0">
                <a:solidFill>
                  <a:srgbClr val="C00000"/>
                </a:solidFill>
                <a:effectLst/>
                <a:latin typeface="Times New Roman" panose="02020603050405020304" pitchFamily="18" charset="0"/>
                <a:cs typeface="Times New Roman" panose="02020603050405020304" pitchFamily="18" charset="0"/>
              </a:rPr>
              <a:t>Arduino Motor Shield L293D with Raspberry Pi B+ (part 2)</a:t>
            </a:r>
            <a:endParaRPr lang="en-US" sz="3200" b="1" i="0" dirty="0">
              <a:solidFill>
                <a:srgbClr val="C00000"/>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189" y="1120461"/>
            <a:ext cx="9736428" cy="5447764"/>
          </a:xfrm>
          <a:prstGeom prst="rect">
            <a:avLst/>
          </a:prstGeom>
        </p:spPr>
      </p:pic>
    </p:spTree>
    <p:extLst>
      <p:ext uri="{BB962C8B-B14F-4D97-AF65-F5344CB8AC3E}">
        <p14:creationId xmlns:p14="http://schemas.microsoft.com/office/powerpoint/2010/main" val="41997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367" y="218941"/>
            <a:ext cx="9298546" cy="646331"/>
          </a:xfrm>
          <a:prstGeom prst="rect">
            <a:avLst/>
          </a:prstGeom>
          <a:noFill/>
        </p:spPr>
        <p:txBody>
          <a:bodyPr wrap="square" rtlCol="0">
            <a:spAutoFit/>
          </a:bodyPr>
          <a:lstStyle/>
          <a:p>
            <a:r>
              <a:rPr lang="en-US" sz="3600" b="1" dirty="0" smtClean="0">
                <a:solidFill>
                  <a:srgbClr val="C00000"/>
                </a:solidFill>
                <a:latin typeface="Times New Roman" panose="02020603050405020304" pitchFamily="18" charset="0"/>
                <a:cs typeface="Times New Roman" panose="02020603050405020304" pitchFamily="18" charset="0"/>
              </a:rPr>
              <a:t>Connect Motor with Motor Shield</a:t>
            </a:r>
            <a:endParaRPr lang="en-US" sz="3600" b="1" dirty="0">
              <a:solidFill>
                <a:srgbClr val="C0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6977"/>
          <a:stretch/>
        </p:blipFill>
        <p:spPr>
          <a:xfrm>
            <a:off x="888642" y="1056390"/>
            <a:ext cx="10109915" cy="5370168"/>
          </a:xfrm>
          <a:prstGeom prst="rect">
            <a:avLst/>
          </a:prstGeom>
        </p:spPr>
      </p:pic>
    </p:spTree>
    <p:extLst>
      <p:ext uri="{BB962C8B-B14F-4D97-AF65-F5344CB8AC3E}">
        <p14:creationId xmlns:p14="http://schemas.microsoft.com/office/powerpoint/2010/main" val="225710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0912" y="103032"/>
            <a:ext cx="10792496" cy="6124754"/>
          </a:xfrm>
          <a:prstGeom prst="rect">
            <a:avLst/>
          </a:prstGeom>
        </p:spPr>
        <p:txBody>
          <a:bodyPr wrap="square">
            <a:spAutoFit/>
          </a:bodyPr>
          <a:lstStyle/>
          <a:p>
            <a:r>
              <a:rPr lang="en-US" sz="3600" b="1" dirty="0">
                <a:solidFill>
                  <a:srgbClr val="C00000"/>
                </a:solidFill>
                <a:latin typeface="Times New Roman" panose="02020603050405020304" pitchFamily="18" charset="0"/>
                <a:cs typeface="Times New Roman" panose="02020603050405020304" pitchFamily="18" charset="0"/>
              </a:rPr>
              <a:t>Features</a:t>
            </a:r>
            <a:r>
              <a:rPr lang="en-US" sz="3600" b="1" dirty="0" smtClean="0">
                <a:solidFill>
                  <a:srgbClr val="C00000"/>
                </a:solidFill>
                <a:latin typeface="Times New Roman" panose="02020603050405020304" pitchFamily="18" charset="0"/>
                <a:cs typeface="Times New Roman" panose="02020603050405020304" pitchFamily="18" charset="0"/>
              </a:rPr>
              <a:t>:</a:t>
            </a:r>
          </a:p>
          <a:p>
            <a:endParaRPr lang="en-US" sz="1000" b="1" dirty="0">
              <a:solidFill>
                <a:srgbClr val="C00000"/>
              </a:solidFill>
              <a:latin typeface="Times New Roman" panose="02020603050405020304" pitchFamily="18" charset="0"/>
              <a:cs typeface="Times New Roman" panose="02020603050405020304" pitchFamily="18" charset="0"/>
            </a:endParaRPr>
          </a:p>
          <a:p>
            <a:endParaRPr lang="en-US" sz="1000" b="1" dirty="0" smtClean="0">
              <a:solidFill>
                <a:srgbClr val="C00000"/>
              </a:solidFill>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connections for 5V 'hobby' servos connected to the Arduino's </a:t>
            </a:r>
            <a:r>
              <a:rPr lang="en-US" sz="2400" dirty="0" smtClean="0">
                <a:latin typeface="Times New Roman" panose="02020603050405020304" pitchFamily="18" charset="0"/>
                <a:cs typeface="Times New Roman" panose="02020603050405020304" pitchFamily="18" charset="0"/>
              </a:rPr>
              <a:t>high-resolution                    dedicated </a:t>
            </a:r>
            <a:r>
              <a:rPr lang="en-US" sz="2400" dirty="0">
                <a:latin typeface="Times New Roman" panose="02020603050405020304" pitchFamily="18" charset="0"/>
                <a:cs typeface="Times New Roman" panose="02020603050405020304" pitchFamily="18" charset="0"/>
              </a:rPr>
              <a:t>timer - no jitter</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Up </a:t>
            </a:r>
            <a:r>
              <a:rPr lang="en-US" sz="2400" dirty="0">
                <a:latin typeface="Times New Roman" panose="02020603050405020304" pitchFamily="18" charset="0"/>
                <a:cs typeface="Times New Roman" panose="02020603050405020304" pitchFamily="18" charset="0"/>
              </a:rPr>
              <a:t>to 4 bi-directional DC motors with individual 8-bit speed selection (so, about  </a:t>
            </a:r>
            <a:r>
              <a:rPr lang="en-US" sz="2400" dirty="0" smtClean="0">
                <a:latin typeface="Times New Roman" panose="02020603050405020304" pitchFamily="18" charset="0"/>
                <a:cs typeface="Times New Roman" panose="02020603050405020304" pitchFamily="18" charset="0"/>
              </a:rPr>
              <a:t>        0.5</a:t>
            </a:r>
            <a:r>
              <a:rPr lang="en-US" sz="2400" dirty="0">
                <a:latin typeface="Times New Roman" panose="02020603050405020304" pitchFamily="18" charset="0"/>
                <a:cs typeface="Times New Roman" panose="02020603050405020304" pitchFamily="18" charset="0"/>
              </a:rPr>
              <a:t>% resolution)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Up </a:t>
            </a:r>
            <a:r>
              <a:rPr lang="en-US" sz="2400" dirty="0">
                <a:latin typeface="Times New Roman" panose="02020603050405020304" pitchFamily="18" charset="0"/>
                <a:cs typeface="Times New Roman" panose="02020603050405020304" pitchFamily="18" charset="0"/>
              </a:rPr>
              <a:t>to 2 stepper motors (unipolar or bipolar) with single coil, double coil, </a:t>
            </a:r>
            <a:r>
              <a:rPr lang="en-US" sz="2400" dirty="0" smtClean="0">
                <a:latin typeface="Times New Roman" panose="02020603050405020304" pitchFamily="18" charset="0"/>
                <a:cs typeface="Times New Roman" panose="02020603050405020304" pitchFamily="18" charset="0"/>
              </a:rPr>
              <a:t>interleaved or </a:t>
            </a:r>
            <a:r>
              <a:rPr lang="en-US" sz="2400" dirty="0">
                <a:latin typeface="Times New Roman" panose="02020603050405020304" pitchFamily="18" charset="0"/>
                <a:cs typeface="Times New Roman" panose="02020603050405020304" pitchFamily="18" charset="0"/>
              </a:rPr>
              <a:t>micro-stepping</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H-Bridges: L293D chipset provides 0.6A per bridge (1.2A peak) with thermal </a:t>
            </a:r>
            <a:r>
              <a:rPr lang="en-US" sz="2400" dirty="0" smtClean="0">
                <a:latin typeface="Times New Roman" panose="02020603050405020304" pitchFamily="18" charset="0"/>
                <a:cs typeface="Times New Roman" panose="02020603050405020304" pitchFamily="18" charset="0"/>
              </a:rPr>
              <a:t>shutdown </a:t>
            </a:r>
            <a:r>
              <a:rPr lang="en-US" sz="2400" dirty="0">
                <a:latin typeface="Times New Roman" panose="02020603050405020304" pitchFamily="18" charset="0"/>
                <a:cs typeface="Times New Roman" panose="02020603050405020304" pitchFamily="18" charset="0"/>
              </a:rPr>
              <a:t>protection, 4.5V to12V • Pull down resistors keep motors </a:t>
            </a:r>
            <a:r>
              <a:rPr lang="en-US" sz="2400" dirty="0" err="1" smtClean="0">
                <a:latin typeface="Times New Roman" panose="02020603050405020304" pitchFamily="18" charset="0"/>
                <a:cs typeface="Times New Roman" panose="02020603050405020304" pitchFamily="18" charset="0"/>
              </a:rPr>
              <a:t>disabledduring</a:t>
            </a:r>
            <a:r>
              <a:rPr lang="en-US" sz="2400" dirty="0" smtClean="0">
                <a:latin typeface="Times New Roman" panose="02020603050405020304" pitchFamily="18" charset="0"/>
                <a:cs typeface="Times New Roman" panose="02020603050405020304" pitchFamily="18" charset="0"/>
              </a:rPr>
              <a:t> power-up</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Big </a:t>
            </a:r>
            <a:r>
              <a:rPr lang="en-US" sz="2400" dirty="0">
                <a:latin typeface="Times New Roman" panose="02020603050405020304" pitchFamily="18" charset="0"/>
                <a:cs typeface="Times New Roman" panose="02020603050405020304" pitchFamily="18" charset="0"/>
              </a:rPr>
              <a:t>terminal block connectors to easily hook up wires (10-22AWG) and </a:t>
            </a:r>
            <a:r>
              <a:rPr lang="en-US" sz="2400" dirty="0" smtClean="0">
                <a:latin typeface="Times New Roman" panose="02020603050405020304" pitchFamily="18" charset="0"/>
                <a:cs typeface="Times New Roman" panose="02020603050405020304" pitchFamily="18" charset="0"/>
              </a:rPr>
              <a:t>power</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Arduino reset button brought up </a:t>
            </a:r>
            <a:r>
              <a:rPr lang="en-US" sz="2400" dirty="0" smtClean="0">
                <a:latin typeface="Times New Roman" panose="02020603050405020304" pitchFamily="18" charset="0"/>
                <a:cs typeface="Times New Roman" panose="02020603050405020304" pitchFamily="18" charset="0"/>
              </a:rPr>
              <a:t>top</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2-pin terminal block to connect external power, for separate logic/motor </a:t>
            </a:r>
            <a:r>
              <a:rPr lang="en-US" sz="2400" dirty="0" smtClean="0">
                <a:latin typeface="Times New Roman" panose="02020603050405020304" pitchFamily="18" charset="0"/>
                <a:cs typeface="Times New Roman" panose="02020603050405020304" pitchFamily="18" charset="0"/>
              </a:rPr>
              <a:t>supplies</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Tested compatible with Mega, UNO&amp; </a:t>
            </a:r>
            <a:r>
              <a:rPr lang="en-US" sz="2400" dirty="0" err="1">
                <a:latin typeface="Times New Roman" panose="02020603050405020304" pitchFamily="18" charset="0"/>
                <a:cs typeface="Times New Roman" panose="02020603050405020304" pitchFamily="18" charset="0"/>
              </a:rPr>
              <a:t>Duemilanove</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Dimensions: 69mm x 53mm x 14.3mm (2.7in x 2.1in x 0.6in)</a:t>
            </a:r>
          </a:p>
        </p:txBody>
      </p:sp>
    </p:spTree>
    <p:extLst>
      <p:ext uri="{BB962C8B-B14F-4D97-AF65-F5344CB8AC3E}">
        <p14:creationId xmlns:p14="http://schemas.microsoft.com/office/powerpoint/2010/main" val="15366339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57</TotalTime>
  <Words>452</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dc:creator>
  <cp:lastModifiedBy>ASHISH</cp:lastModifiedBy>
  <cp:revision>20</cp:revision>
  <dcterms:created xsi:type="dcterms:W3CDTF">2018-05-05T07:25:58Z</dcterms:created>
  <dcterms:modified xsi:type="dcterms:W3CDTF">2018-05-05T08:26:22Z</dcterms:modified>
</cp:coreProperties>
</file>