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29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39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F87C-D24C-4458-9126-1878483B553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1D8B6-04D5-4692-8AF4-886C4E780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208" y="1892122"/>
            <a:ext cx="9753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BHARTI INFOTECH AND SERVICES</a:t>
            </a:r>
          </a:p>
          <a:p>
            <a:pPr algn="ctr">
              <a:defRPr/>
            </a:pP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Bilaspur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Chhattisgarh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9732" y="3797121"/>
            <a:ext cx="95165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Sensors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022" y="206064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Sensors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4487" y="1322465"/>
            <a:ext cx="7230414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Photovoltaic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falling on a </a:t>
            </a:r>
            <a:r>
              <a:rPr lang="en-GB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-junction can be used to generate electricity from light energy </a:t>
            </a:r>
            <a:b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 in a solar cell)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devices used as sensors are called </a:t>
            </a:r>
            <a:r>
              <a:rPr lang="en-GB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photodiodes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acting, but the voltage produced is 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linearly related to light intensity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fig03_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10" y="1600200"/>
            <a:ext cx="316865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30022" y="5210175"/>
            <a:ext cx="2448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photodiode</a:t>
            </a:r>
          </a:p>
        </p:txBody>
      </p:sp>
    </p:spTree>
    <p:extLst>
      <p:ext uri="{BB962C8B-B14F-4D97-AF65-F5344CB8AC3E}">
        <p14:creationId xmlns:p14="http://schemas.microsoft.com/office/powerpoint/2010/main" val="418131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535" y="945353"/>
            <a:ext cx="7024353" cy="4211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Photoconductive</a:t>
            </a:r>
          </a:p>
          <a:p>
            <a:pPr marL="0" indent="0">
              <a:lnSpc>
                <a:spcPct val="90000"/>
              </a:lnSpc>
              <a:buClr>
                <a:srgbClr val="260BC5"/>
              </a:buClr>
              <a:buSzPct val="100000"/>
              <a:buNone/>
            </a:pPr>
            <a:endParaRPr lang="en-GB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devices do not produce electricity, but simply change their resistance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photodiode (as described earlier) can be used in this way to produce a linear device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phototransistors act like photodiodes but with greater sensitivity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light-dependent resistors (LDRs) are slow, but respond like the human eye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fig03_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96" y="1844182"/>
            <a:ext cx="3276600" cy="29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68888" y="4956935"/>
            <a:ext cx="3798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light-dependent resistor (LDR)</a:t>
            </a:r>
          </a:p>
        </p:txBody>
      </p:sp>
    </p:spTree>
    <p:extLst>
      <p:ext uri="{BB962C8B-B14F-4D97-AF65-F5344CB8AC3E}">
        <p14:creationId xmlns:p14="http://schemas.microsoft.com/office/powerpoint/2010/main" val="207572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699" y="0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Sensors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5699" y="1011238"/>
            <a:ext cx="8382000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Strain gauge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stretching in one direction increases the resistance of the device, while stretching in the other direction has little effect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bonded to a surface to measure strain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within load cells and pressure sensors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72099" y="5661025"/>
            <a:ext cx="1765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strain gauge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125886" y="3672414"/>
            <a:ext cx="5381625" cy="1782762"/>
            <a:chOff x="1156" y="2591"/>
            <a:chExt cx="3390" cy="1123"/>
          </a:xfrm>
        </p:grpSpPr>
        <p:pic>
          <p:nvPicPr>
            <p:cNvPr id="8" name="Picture 4" descr="fig03_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886"/>
              <a:ext cx="3390" cy="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086" y="2840"/>
              <a:ext cx="11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905" y="2591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panose="020B0604020202020204" pitchFamily="34" charset="0"/>
                </a:rPr>
                <a:t>Direction of sensitivity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8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9940" y="349876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Sensors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9939" y="1425509"/>
            <a:ext cx="10063767" cy="4319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Potentiometers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 potentiometers are one of the most widely used forms of position sensor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angular or linear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length of resistive material with a sliding contact onto the resistive track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as a position transducer a potential is placed across the two end terminals, the voltage on the sliding contact is then proportional to its position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inexpensive and easy to use sensor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0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7149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51267"/>
            <a:ext cx="11248623" cy="43195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sensors measure quantities such as velocity and acceleration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by differentiating displacement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tends to amplify high-frequency noise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can be measured directly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sensors give velocity directly</a:t>
            </a:r>
          </a:p>
          <a:p>
            <a:pPr lvl="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measuring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pulses in the counting techniques described earlier gives speed rather than position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sensors give acceleration directly</a:t>
            </a:r>
          </a:p>
          <a:p>
            <a:pPr lvl="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accelerometers usually measure the force on a mass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44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910" y="219870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Sensors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4487" y="1058070"/>
            <a:ext cx="8382000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Microphones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forms are available</a:t>
            </a:r>
          </a:p>
          <a:p>
            <a:pPr lvl="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carbon (resistive), capacitive, piezoelectric and </a:t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moving-coil microphones</a:t>
            </a:r>
          </a:p>
          <a:p>
            <a:pPr lvl="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moving-coil devices use a magnet and a coil attached to a diaphragm – we will discuss electromagnetism later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4" y="4067533"/>
            <a:ext cx="5595289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3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667" y="130935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Interfacing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2667" y="1142173"/>
            <a:ext cx="8382000" cy="169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Resistive devices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very simple</a:t>
            </a:r>
          </a:p>
          <a:p>
            <a:pPr lvl="2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in a potentiometer, with a fixed voltage across the outer terminals, the voltage on the third is directly related to position</a:t>
            </a:r>
          </a:p>
          <a:p>
            <a:pPr lvl="2"/>
            <a:endParaRPr lang="en-GB" dirty="0"/>
          </a:p>
        </p:txBody>
      </p:sp>
      <p:pic>
        <p:nvPicPr>
          <p:cNvPr id="6" name="Picture 4" descr="C03N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33"/>
          <a:stretch>
            <a:fillRect/>
          </a:stretch>
        </p:blipFill>
        <p:spPr bwMode="auto">
          <a:xfrm>
            <a:off x="8204983" y="2735554"/>
            <a:ext cx="28575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955" y="2923113"/>
            <a:ext cx="7668028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E3000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GB" dirty="0"/>
              <a:t>where the resistance of the device changes with the quantity being measured, this change can be converted into a voltage signal using a potential divider – as shown </a:t>
            </a:r>
          </a:p>
          <a:p>
            <a:pPr lvl="2" eaLnBrk="1" hangingPunct="1"/>
            <a:r>
              <a:rPr lang="en-GB" dirty="0"/>
              <a:t>the output of this arrangement is </a:t>
            </a:r>
            <a:r>
              <a:rPr lang="en-GB" i="1" dirty="0"/>
              <a:t>not</a:t>
            </a:r>
            <a:r>
              <a:rPr lang="en-GB" dirty="0"/>
              <a:t> linearly related to the change in resistance</a:t>
            </a:r>
          </a:p>
          <a:p>
            <a:pPr lvl="2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3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7670" y="549745"/>
            <a:ext cx="8382000" cy="4319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 lvl="1" algn="l"/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switch interfacing is also simple</a:t>
            </a:r>
          </a:p>
          <a:p>
            <a:pPr marL="1257300" lvl="2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a single resistor as below to produce a voltage output</a:t>
            </a:r>
          </a:p>
          <a:p>
            <a:pPr marL="1257300" lvl="2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mechanical switches suffer from </a:t>
            </a: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bounce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03NF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0"/>
          <a:stretch>
            <a:fillRect/>
          </a:stretch>
        </p:blipFill>
        <p:spPr bwMode="auto">
          <a:xfrm>
            <a:off x="2379774" y="3418916"/>
            <a:ext cx="63055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8272" y="562624"/>
            <a:ext cx="10488769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Capacitive and inductive sensors</a:t>
            </a:r>
          </a:p>
          <a:p>
            <a:pPr marL="0" indent="0">
              <a:buNone/>
            </a:pPr>
            <a:endParaRPr lang="en-GB" sz="3600" b="1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that change their capacitance or inductance in response to external influences normally require the use of alternating current (AC) circuitry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circuits need not be complicated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AC circuits in later lectures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8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211" y="218941"/>
            <a:ext cx="8596668" cy="940158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0211" y="1398072"/>
            <a:ext cx="10372739" cy="49197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useful, systems must interact with their environment. To do this they use sensors and actuators</a:t>
            </a:r>
          </a:p>
          <a:p>
            <a:pPr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 are examples of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transducers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80000"/>
              </a:lnSpc>
              <a:buClr>
                <a:schemeClr val="tx1"/>
              </a:buClr>
              <a:buSzPct val="100000"/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transducer is a device that converts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physical quantity into another</a:t>
            </a:r>
          </a:p>
          <a:p>
            <a:pPr marL="457200" lvl="1" indent="0">
              <a:lnSpc>
                <a:spcPct val="80000"/>
              </a:lnSpc>
              <a:buClr>
                <a:schemeClr val="tx1"/>
              </a:buClr>
              <a:buSzPct val="100000"/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examples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mercury-in-glass thermometer (converts temperature into displacement of a column of mercury)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microphone (converts sound into an electrical signal).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lecture and at actuators in the next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lecture.</a:t>
            </a:r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100000"/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7806" y="1848864"/>
            <a:ext cx="8551573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sensors include those that are: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resistive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photoresistive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</a:p>
          <a:p>
            <a:pPr marL="125730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425" y="540913"/>
            <a:ext cx="900233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any physical property of a material that changes in response to some excitation can be used to produce a sensor </a:t>
            </a:r>
          </a:p>
          <a:p>
            <a:pPr>
              <a:lnSpc>
                <a:spcPct val="8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9417"/>
            <a:ext cx="8382000" cy="838200"/>
          </a:xfrm>
        </p:spPr>
        <p:txBody>
          <a:bodyPr/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 Sensor Performance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60549" y="833080"/>
            <a:ext cx="8382000" cy="431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and minimum values that can be measured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or discrimination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discernible change in the measured value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measured and actual values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errors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errors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inaccuracy, uncertainty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a measure of the maximum expected error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214" y="115911"/>
            <a:ext cx="10792496" cy="4792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 algn="l"/>
            <a:r>
              <a:rPr lang="en-GB" sz="2800" dirty="0" smtClean="0">
                <a:solidFill>
                  <a:schemeClr val="tx1"/>
                </a:solidFill>
              </a:rPr>
              <a:t>- a measure of the lack of random errors (scatter)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5" name="Picture 4" descr="C03N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1648497"/>
            <a:ext cx="9169758" cy="388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8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8795" y="974748"/>
            <a:ext cx="9149366" cy="4640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</a:t>
            </a:r>
          </a:p>
          <a:p>
            <a:pPr lvl="1" algn="l"/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maximum deviation from a ‘straight-line’ response</a:t>
            </a:r>
          </a:p>
          <a:p>
            <a:pPr lvl="1" algn="l"/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normally expressed as a percentage of the full-scale value</a:t>
            </a:r>
          </a:p>
          <a:p>
            <a:pPr algn="l"/>
            <a:r>
              <a:rPr lang="en-GB" sz="36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</a:p>
          <a:p>
            <a:pPr lvl="1" algn="l"/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measure of the change produced at the output for a given change in the quantity being measured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5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152" y="-19049"/>
            <a:ext cx="8382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40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sensors</a:t>
            </a:r>
            <a:endParaRPr lang="en-GB" sz="4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4182" y="819151"/>
            <a:ext cx="11248624" cy="4319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5F57F7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2800" b="1" dirty="0" smtClean="0">
                <a:solidFill>
                  <a:srgbClr val="0000FF"/>
                </a:solidFill>
              </a:rPr>
              <a:t>Resistive thermometer</a:t>
            </a: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Clr>
                <a:srgbClr val="5F57F7"/>
              </a:buClr>
              <a:buSzPct val="100000"/>
            </a:pP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typical devices use platinum wire (such a device is called a                                      			</a:t>
            </a: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platinum resistance thermometers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/>
            <a:r>
              <a:rPr lang="en-GB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linear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has poor </a:t>
            </a:r>
            <a:r>
              <a:rPr lang="en-GB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GB" dirty="0" smtClean="0"/>
          </a:p>
          <a:p>
            <a:pPr lvl="1" algn="l"/>
            <a:endParaRPr lang="en-GB" dirty="0" smtClean="0"/>
          </a:p>
        </p:txBody>
      </p:sp>
      <p:pic>
        <p:nvPicPr>
          <p:cNvPr id="6" name="Picture 4" descr="fig03_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80" y="3076576"/>
            <a:ext cx="2447925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fig03_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75" y="3076576"/>
            <a:ext cx="4176712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13645" y="5838438"/>
            <a:ext cx="33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PRT element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5777" y="5976938"/>
            <a:ext cx="33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sheathed PRT</a:t>
            </a:r>
          </a:p>
        </p:txBody>
      </p:sp>
    </p:spTree>
    <p:extLst>
      <p:ext uri="{BB962C8B-B14F-4D97-AF65-F5344CB8AC3E}">
        <p14:creationId xmlns:p14="http://schemas.microsoft.com/office/powerpoint/2010/main" val="24664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540914"/>
            <a:ext cx="10823620" cy="555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753FB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Thermistors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materials with a high thermal coefficient of resistance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highly </a:t>
            </a:r>
            <a:r>
              <a:rPr lang="en-GB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>
              <a:buFontTx/>
              <a:buNone/>
            </a:pPr>
            <a:endParaRPr lang="en-GB" sz="2000" dirty="0" smtClean="0"/>
          </a:p>
          <a:p>
            <a:pPr lvl="1">
              <a:buFontTx/>
              <a:buNone/>
            </a:pPr>
            <a:r>
              <a:rPr lang="en-GB" sz="2000" dirty="0" smtClean="0"/>
              <a:t>A typical disc thermistor	      	                  A threaded thermistor</a:t>
            </a:r>
            <a:endParaRPr lang="en-GB" sz="2000" dirty="0"/>
          </a:p>
        </p:txBody>
      </p:sp>
      <p:pic>
        <p:nvPicPr>
          <p:cNvPr id="5" name="Picture 6" descr="fig03_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00" y="2660383"/>
            <a:ext cx="504825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fig03_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80" y="2419083"/>
            <a:ext cx="12192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0999" y="309094"/>
            <a:ext cx="8479665" cy="578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60BC5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3200" b="1" i="1" dirty="0" smtClean="0">
                <a:solidFill>
                  <a:srgbClr val="260B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i="1" dirty="0" err="1" smtClean="0">
                <a:solidFill>
                  <a:srgbClr val="260B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GB" sz="3200" b="1" dirty="0" smtClean="0">
                <a:solidFill>
                  <a:srgbClr val="260B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junctions</a:t>
            </a:r>
          </a:p>
          <a:p>
            <a:pPr marL="0" indent="0">
              <a:buClr>
                <a:srgbClr val="260BC5"/>
              </a:buClr>
              <a:buSzPct val="100000"/>
              <a:buNone/>
            </a:pPr>
            <a:endParaRPr lang="en-GB" sz="3200" b="1" i="1" dirty="0" smtClean="0">
              <a:solidFill>
                <a:srgbClr val="260B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semiconductor device with the</a:t>
            </a:r>
            <a:b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diode (we will</a:t>
            </a:r>
            <a:b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semiconductors and</a:t>
            </a:r>
            <a:b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 later)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temperature range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(perhaps </a:t>
            </a:r>
            <a:b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-50</a:t>
            </a: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C to 150 C) due to nature of</a:t>
            </a:r>
            <a:b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semiconductor material</a:t>
            </a:r>
            <a:endParaRPr lang="en-GB" sz="28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Picture 6" descr="fig03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88" y="868005"/>
            <a:ext cx="2093152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47031" y="4684355"/>
            <a:ext cx="306500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-junction sensor</a:t>
            </a:r>
          </a:p>
        </p:txBody>
      </p:sp>
    </p:spTree>
    <p:extLst>
      <p:ext uri="{BB962C8B-B14F-4D97-AF65-F5344CB8AC3E}">
        <p14:creationId xmlns:p14="http://schemas.microsoft.com/office/powerpoint/2010/main" val="7944397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667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</vt:lpstr>
      <vt:lpstr>PowerPoint Presentation</vt:lpstr>
      <vt:lpstr>Describing Sensor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Sensors</vt:lpstr>
      <vt:lpstr>PowerPoint Presentation</vt:lpstr>
      <vt:lpstr>Force Sensors</vt:lpstr>
      <vt:lpstr>Displacement Sensors</vt:lpstr>
      <vt:lpstr>Motion Sensors</vt:lpstr>
      <vt:lpstr>Sound Sensors</vt:lpstr>
      <vt:lpstr>Sensor Interfacing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23</cp:revision>
  <dcterms:created xsi:type="dcterms:W3CDTF">2018-05-01T14:09:45Z</dcterms:created>
  <dcterms:modified xsi:type="dcterms:W3CDTF">2018-05-02T08:14:48Z</dcterms:modified>
</cp:coreProperties>
</file>