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9"/>
  </p:notesMasterIdLst>
  <p:handoutMasterIdLst>
    <p:handoutMasterId r:id="rId10"/>
  </p:handoutMasterIdLst>
  <p:sldIdLst>
    <p:sldId id="256" r:id="rId2"/>
    <p:sldId id="276" r:id="rId3"/>
    <p:sldId id="265" r:id="rId4"/>
    <p:sldId id="278" r:id="rId5"/>
    <p:sldId id="266" r:id="rId6"/>
    <p:sldId id="279" r:id="rId7"/>
    <p:sldId id="269"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2"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6190" autoAdjust="0"/>
  </p:normalViewPr>
  <p:slideViewPr>
    <p:cSldViewPr snapToGrid="0">
      <p:cViewPr varScale="1">
        <p:scale>
          <a:sx n="79" d="100"/>
          <a:sy n="79" d="100"/>
        </p:scale>
        <p:origin x="108" y="2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a:t>
            </a:r>
            <a:r>
              <a:rPr lang="en-US" altLang="en-US" baseline="0" dirty="0" smtClean="0"/>
              <a:t>6 of Module 6 on Multidimensional data representation and manipulation</a:t>
            </a:r>
          </a:p>
          <a:p>
            <a:endParaRPr lang="en-US" altLang="en-US" baseline="0" dirty="0" smtClean="0"/>
          </a:p>
          <a:p>
            <a:r>
              <a:rPr lang="en-US" altLang="en-US" baseline="0" dirty="0" smtClean="0"/>
              <a:t>What feature is in </a:t>
            </a:r>
            <a:r>
              <a:rPr lang="en-US" altLang="en-US" baseline="0" dirty="0" err="1" smtClean="0"/>
              <a:t>WebPivotTable</a:t>
            </a:r>
            <a:r>
              <a:rPr lang="en-US" altLang="en-US" baseline="0" dirty="0" smtClean="0"/>
              <a:t> but not in Pivot4J?</a:t>
            </a:r>
          </a:p>
          <a:p>
            <a:endParaRPr lang="en-US" altLang="en-US" baseline="0" dirty="0" smtClean="0"/>
          </a:p>
          <a:p>
            <a:r>
              <a:rPr lang="en-US" altLang="en-US" baseline="0" dirty="0" smtClean="0"/>
              <a:t>Does </a:t>
            </a:r>
            <a:r>
              <a:rPr lang="en-US" altLang="en-US" baseline="0" dirty="0" err="1" smtClean="0"/>
              <a:t>WebPivotTable</a:t>
            </a:r>
            <a:r>
              <a:rPr lang="en-US" altLang="en-US" baseline="0" dirty="0" smtClean="0"/>
              <a:t> support MDX?</a:t>
            </a:r>
            <a:endParaRPr lang="en-US" altLang="en-US" dirty="0" smtClean="0"/>
          </a:p>
          <a:p>
            <a:endParaRPr lang="en-US" altLang="en-US" dirty="0" smtClean="0"/>
          </a:p>
        </p:txBody>
      </p:sp>
    </p:spTree>
    <p:extLst>
      <p:ext uri="{BB962C8B-B14F-4D97-AF65-F5344CB8AC3E}">
        <p14:creationId xmlns:p14="http://schemas.microsoft.com/office/powerpoint/2010/main" val="326543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Previous</a:t>
            </a:r>
            <a:r>
              <a:rPr lang="en-US" altLang="en-US" baseline="0" dirty="0" smtClean="0"/>
              <a:t> video lecture introduced Pivot4J</a:t>
            </a:r>
          </a:p>
          <a:p>
            <a:pPr marL="0" indent="0">
              <a:buFontTx/>
              <a:buNone/>
            </a:pPr>
            <a:endParaRPr lang="en-US" altLang="en-US" dirty="0" smtClean="0"/>
          </a:p>
          <a:p>
            <a:pPr marL="0" indent="0">
              <a:buFontTx/>
              <a:buNone/>
            </a:pPr>
            <a:r>
              <a:rPr lang="en-US" altLang="en-US" dirty="0" smtClean="0"/>
              <a:t>This</a:t>
            </a:r>
            <a:r>
              <a:rPr lang="en-US" altLang="en-US" baseline="0" dirty="0" smtClean="0"/>
              <a:t> lectures covers </a:t>
            </a:r>
            <a:r>
              <a:rPr lang="en-US" altLang="en-US" baseline="0" dirty="0" err="1" smtClean="0"/>
              <a:t>WebPivotTable</a:t>
            </a:r>
            <a:r>
              <a:rPr lang="en-US" altLang="en-US" baseline="0" dirty="0" smtClean="0"/>
              <a:t>, another convenient interface to manipulate data cubes.</a:t>
            </a:r>
          </a:p>
          <a:p>
            <a:pPr marL="0" indent="0">
              <a:buFontTx/>
              <a:buNone/>
            </a:pPr>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a:t>
            </a:fld>
            <a:endParaRPr lang="en-US"/>
          </a:p>
        </p:txBody>
      </p:sp>
    </p:spTree>
    <p:extLst>
      <p:ext uri="{BB962C8B-B14F-4D97-AF65-F5344CB8AC3E}">
        <p14:creationId xmlns:p14="http://schemas.microsoft.com/office/powerpoint/2010/main" val="924815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based tool for pivot tables with functionality similar to Excel</a:t>
            </a:r>
            <a:r>
              <a:rPr lang="en-US" baseline="0" dirty="0" smtClean="0"/>
              <a:t> pivot tables</a:t>
            </a:r>
          </a:p>
          <a:p>
            <a:r>
              <a:rPr lang="en-US" dirty="0" smtClean="0"/>
              <a:t>http://webpivottable.com/</a:t>
            </a:r>
          </a:p>
          <a:p>
            <a:r>
              <a:rPr lang="en-US" dirty="0" smtClean="0"/>
              <a:t>It is free and needs no installation.</a:t>
            </a:r>
          </a:p>
          <a:p>
            <a:r>
              <a:rPr lang="en-US" dirty="0" smtClean="0"/>
              <a:t>Only requirement</a:t>
            </a:r>
            <a:r>
              <a:rPr lang="en-US" baseline="0" dirty="0" smtClean="0"/>
              <a:t> is a browser.</a:t>
            </a:r>
          </a:p>
          <a:p>
            <a:r>
              <a:rPr lang="en-US" dirty="0" smtClean="0"/>
              <a:t>Save to Excel or CSV files</a:t>
            </a:r>
          </a:p>
          <a:p>
            <a:r>
              <a:rPr lang="en-US" dirty="0" smtClean="0"/>
              <a:t>Save, reopen, and share</a:t>
            </a:r>
          </a:p>
          <a:p>
            <a:r>
              <a:rPr lang="en-US" dirty="0" smtClean="0">
                <a:effectLst/>
              </a:rPr>
              <a:t>Support to connect to Microsoft Analysis Service, </a:t>
            </a:r>
            <a:r>
              <a:rPr lang="en-US" dirty="0" err="1" smtClean="0">
                <a:effectLst/>
              </a:rPr>
              <a:t>Pentaho</a:t>
            </a:r>
            <a:r>
              <a:rPr lang="en-US" dirty="0" smtClean="0">
                <a:effectLst/>
              </a:rPr>
              <a:t> Mondrian, </a:t>
            </a:r>
            <a:r>
              <a:rPr lang="en-US" dirty="0" err="1" smtClean="0">
                <a:effectLst/>
              </a:rPr>
              <a:t>icCube</a:t>
            </a:r>
            <a:r>
              <a:rPr lang="en-US" dirty="0" smtClean="0">
                <a:effectLst/>
              </a:rPr>
              <a:t> and other OLAP engines. </a:t>
            </a:r>
          </a:p>
          <a:p>
            <a:endParaRPr lang="en-US" dirty="0" smtClean="0">
              <a:effectLst/>
            </a:endParaRPr>
          </a:p>
          <a:p>
            <a:r>
              <a:rPr lang="en-US" dirty="0" smtClean="0">
                <a:effectLst/>
              </a:rPr>
              <a:t>Guided practice</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3734953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Field</a:t>
            </a:r>
            <a:r>
              <a:rPr lang="en-US" baseline="0" dirty="0" smtClean="0"/>
              <a:t> list on left</a:t>
            </a:r>
          </a:p>
          <a:p>
            <a:endParaRPr lang="en-US" baseline="0" dirty="0" smtClean="0"/>
          </a:p>
          <a:p>
            <a:r>
              <a:rPr lang="en-US" baseline="0" dirty="0" smtClean="0"/>
              <a:t>Party on the rows</a:t>
            </a:r>
          </a:p>
          <a:p>
            <a:endParaRPr lang="en-US" baseline="0" dirty="0" smtClean="0"/>
          </a:p>
          <a:p>
            <a:r>
              <a:rPr lang="en-US" baseline="0" dirty="0" smtClean="0"/>
              <a:t>Age group on the columns</a:t>
            </a:r>
          </a:p>
          <a:p>
            <a:endParaRPr lang="en-US" baseline="0" dirty="0" smtClean="0"/>
          </a:p>
          <a:p>
            <a:r>
              <a:rPr lang="en-US" baseline="0" dirty="0" smtClean="0"/>
              <a:t>Voter count measure summed in cell</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3075263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dirty="0" smtClean="0"/>
              <a:t>Chart</a:t>
            </a:r>
            <a:r>
              <a:rPr lang="en-US" baseline="0" dirty="0" smtClean="0"/>
              <a:t> generated by </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2058104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When using an OLAP data cube, </a:t>
            </a:r>
            <a:r>
              <a:rPr kumimoji="1" lang="en-US" sz="1200" kern="1200" dirty="0" err="1" smtClean="0">
                <a:solidFill>
                  <a:schemeClr val="tx1"/>
                </a:solidFill>
                <a:effectLst/>
                <a:latin typeface="Times New Roman" pitchFamily="18" charset="0"/>
                <a:ea typeface="+mn-ea"/>
                <a:cs typeface="+mn-cs"/>
              </a:rPr>
              <a:t>WebPivotTable</a:t>
            </a:r>
            <a:r>
              <a:rPr kumimoji="1" lang="en-US" sz="1200" kern="1200" dirty="0" smtClean="0">
                <a:solidFill>
                  <a:schemeClr val="tx1"/>
                </a:solidFill>
                <a:effectLst/>
                <a:latin typeface="Times New Roman" pitchFamily="18" charset="0"/>
                <a:ea typeface="+mn-ea"/>
                <a:cs typeface="+mn-cs"/>
              </a:rPr>
              <a:t> acts as a client connected to an OLAP server. With cube calculations performed on an external OLAP server, slow performance or server errors can occur for complex operations on a pivot table.</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This snapshot depicts the Microsoft </a:t>
            </a:r>
            <a:r>
              <a:rPr kumimoji="1" lang="en-US" sz="1200" kern="1200" dirty="0" err="1" smtClean="0">
                <a:solidFill>
                  <a:schemeClr val="tx1"/>
                </a:solidFill>
                <a:effectLst/>
                <a:latin typeface="Times New Roman" pitchFamily="18" charset="0"/>
                <a:ea typeface="+mn-ea"/>
                <a:cs typeface="+mn-cs"/>
              </a:rPr>
              <a:t>AdventureWorks</a:t>
            </a:r>
            <a:r>
              <a:rPr kumimoji="1" lang="en-US" sz="1200" kern="1200" dirty="0" smtClean="0">
                <a:solidFill>
                  <a:schemeClr val="tx1"/>
                </a:solidFill>
                <a:effectLst/>
                <a:latin typeface="Times New Roman" pitchFamily="18" charset="0"/>
                <a:ea typeface="+mn-ea"/>
                <a:cs typeface="+mn-cs"/>
              </a:rPr>
              <a:t> cube with 16 dimensions with 47 measures as shown in the Fields List pane. The pivot table in the snapshot contains Size Range and Product Model Categories on the Rows area, Date Month of Year on the Columns area, and Reseller Sales Amount measure in the Values area. The filter on Country acts as a slicer restricting calculations to selected countries. The MDX button displays the MDX SELECT</a:t>
            </a:r>
            <a:r>
              <a:rPr kumimoji="1" lang="en-US" sz="1200" kern="1200" baseline="0" dirty="0" smtClean="0">
                <a:solidFill>
                  <a:schemeClr val="tx1"/>
                </a:solidFill>
                <a:effectLst/>
                <a:latin typeface="Times New Roman" pitchFamily="18" charset="0"/>
                <a:ea typeface="+mn-ea"/>
                <a:cs typeface="+mn-cs"/>
              </a:rPr>
              <a:t> statement to generate </a:t>
            </a:r>
            <a:r>
              <a:rPr kumimoji="1" lang="en-US" sz="1200" kern="1200" baseline="0" smtClean="0">
                <a:solidFill>
                  <a:schemeClr val="tx1"/>
                </a:solidFill>
                <a:effectLst/>
                <a:latin typeface="Times New Roman" pitchFamily="18" charset="0"/>
                <a:ea typeface="+mn-ea"/>
                <a:cs typeface="+mn-cs"/>
              </a:rPr>
              <a:t>the pivot table.</a:t>
            </a:r>
            <a:endParaRPr kumimoji="1" lang="en-US" sz="1200" kern="1200" dirty="0" smtClean="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1426397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7</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baseline="0" dirty="0" smtClean="0"/>
              <a:t>Pivot4J</a:t>
            </a:r>
          </a:p>
          <a:p>
            <a:pPr marL="171450" indent="-171450" eaLnBrk="1" hangingPunct="1">
              <a:buFontTx/>
              <a:buChar char="-"/>
            </a:pPr>
            <a:r>
              <a:rPr lang="en-US" altLang="en-US" baseline="0" dirty="0" smtClean="0"/>
              <a:t>Extension of </a:t>
            </a:r>
            <a:r>
              <a:rPr lang="en-US" altLang="en-US" baseline="0" dirty="0" err="1" smtClean="0"/>
              <a:t>Jpivot</a:t>
            </a:r>
            <a:r>
              <a:rPr lang="en-US" altLang="en-US" baseline="0" dirty="0" smtClean="0"/>
              <a:t> project</a:t>
            </a:r>
          </a:p>
          <a:p>
            <a:pPr marL="171450" indent="-171450" eaLnBrk="1" hangingPunct="1">
              <a:buFontTx/>
              <a:buChar char="-"/>
            </a:pPr>
            <a:r>
              <a:rPr lang="en-US" altLang="en-US" baseline="0" dirty="0" smtClean="0"/>
              <a:t>Visual interface for MDX</a:t>
            </a:r>
          </a:p>
          <a:p>
            <a:pPr marL="171450" indent="-171450" eaLnBrk="1" hangingPunct="1">
              <a:buFontTx/>
              <a:buChar char="-"/>
            </a:pPr>
            <a:r>
              <a:rPr lang="en-US" altLang="en-US" baseline="0" dirty="0" smtClean="0"/>
              <a:t>Part of </a:t>
            </a:r>
            <a:r>
              <a:rPr lang="en-US" altLang="en-US" baseline="0" dirty="0" err="1" smtClean="0"/>
              <a:t>Pentaho</a:t>
            </a:r>
            <a:r>
              <a:rPr lang="en-US" altLang="en-US" baseline="0" dirty="0" smtClean="0"/>
              <a:t> Business Analytics open source software</a:t>
            </a:r>
          </a:p>
          <a:p>
            <a:pPr marL="171450" indent="-171450" eaLnBrk="1" hangingPunct="1">
              <a:buFontTx/>
              <a:buChar char="-"/>
            </a:pPr>
            <a:r>
              <a:rPr lang="en-US" altLang="en-US" baseline="0" dirty="0" smtClean="0"/>
              <a:t>Guided practice and assignment</a:t>
            </a:r>
          </a:p>
          <a:p>
            <a:pPr marL="0" indent="0" eaLnBrk="1" hangingPunct="1">
              <a:buFontTx/>
              <a:buNone/>
            </a:pPr>
            <a:endParaRPr lang="en-US" altLang="en-US" baseline="0" dirty="0" smtClean="0"/>
          </a:p>
          <a:p>
            <a:pPr marL="0" indent="0" eaLnBrk="1" hangingPunct="1">
              <a:buFontTx/>
              <a:buNone/>
            </a:pPr>
            <a:r>
              <a:rPr lang="en-US" altLang="en-US" baseline="0" dirty="0" err="1" smtClean="0"/>
              <a:t>WebPivotTable</a:t>
            </a:r>
            <a:endParaRPr lang="en-US" altLang="en-US" baseline="0" dirty="0" smtClean="0"/>
          </a:p>
          <a:p>
            <a:pPr marL="171450" indent="-171450" eaLnBrk="1" hangingPunct="1">
              <a:buFontTx/>
              <a:buChar char="-"/>
            </a:pPr>
            <a:r>
              <a:rPr lang="en-US" altLang="en-US" baseline="0" dirty="0" smtClean="0"/>
              <a:t>Excel pivot tables</a:t>
            </a:r>
          </a:p>
          <a:p>
            <a:pPr marL="171450" indent="-171450" eaLnBrk="1" hangingPunct="1">
              <a:buFontTx/>
              <a:buChar char="-"/>
            </a:pPr>
            <a:r>
              <a:rPr lang="en-US" altLang="en-US" baseline="0" dirty="0" smtClean="0"/>
              <a:t>Only need browser</a:t>
            </a:r>
            <a:endParaRPr lang="en-US" altLang="en-US" dirty="0" smtClean="0"/>
          </a:p>
        </p:txBody>
      </p:sp>
    </p:spTree>
    <p:extLst>
      <p:ext uri="{BB962C8B-B14F-4D97-AF65-F5344CB8AC3E}">
        <p14:creationId xmlns:p14="http://schemas.microsoft.com/office/powerpoint/2010/main" val="1682791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02726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095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047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619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48711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14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430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66564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31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963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016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66742986"/>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295400"/>
            <a:ext cx="7391400" cy="1143000"/>
          </a:xfrm>
        </p:spPr>
        <p:txBody>
          <a:bodyPr/>
          <a:lstStyle/>
          <a:p>
            <a:pPr algn="ctr"/>
            <a:r>
              <a:rPr lang="en-US" altLang="en-US" dirty="0" smtClean="0"/>
              <a:t>Module 2</a:t>
            </a:r>
            <a:br>
              <a:rPr lang="en-US" altLang="en-US" dirty="0" smtClean="0"/>
            </a:br>
            <a:r>
              <a:rPr lang="en-US" altLang="en-US" dirty="0" smtClean="0"/>
              <a:t>Multidimensional </a:t>
            </a:r>
            <a:r>
              <a:rPr lang="en-US" altLang="en-US" dirty="0"/>
              <a:t>data representation </a:t>
            </a:r>
            <a:br>
              <a:rPr lang="en-US" altLang="en-US" dirty="0"/>
            </a:br>
            <a:r>
              <a:rPr lang="en-US" altLang="en-US" dirty="0"/>
              <a:t>and manipulation</a:t>
            </a:r>
            <a:endParaRPr lang="en-US" altLang="en-US" dirty="0" smtClean="0"/>
          </a:p>
        </p:txBody>
      </p:sp>
      <p:sp>
        <p:nvSpPr>
          <p:cNvPr id="3075" name="Rectangle 5"/>
          <p:cNvSpPr>
            <a:spLocks noGrp="1" noChangeArrowheads="1"/>
          </p:cNvSpPr>
          <p:nvPr>
            <p:ph type="subTitle" idx="1"/>
          </p:nvPr>
        </p:nvSpPr>
        <p:spPr>
          <a:xfrm>
            <a:off x="780732" y="3711258"/>
            <a:ext cx="7448867" cy="1676400"/>
          </a:xfrm>
          <a:noFill/>
          <a:ln w="25400"/>
        </p:spPr>
        <p:txBody>
          <a:bodyPr/>
          <a:lstStyle/>
          <a:p>
            <a:pPr algn="r" eaLnBrk="1" hangingPunct="1"/>
            <a:r>
              <a:rPr lang="en-US" altLang="en-US" sz="2800" dirty="0" smtClean="0"/>
              <a:t>Lesson 6: Overview of </a:t>
            </a:r>
            <a:r>
              <a:rPr lang="en-US" altLang="en-US" sz="2800" dirty="0" err="1" smtClean="0"/>
              <a:t>WebPivotTable</a:t>
            </a:r>
            <a:endParaRPr lang="en-US" altLang="en-US" sz="2800" dirty="0" smtClean="0"/>
          </a:p>
        </p:txBody>
      </p:sp>
    </p:spTree>
    <p:extLst>
      <p:ext uri="{BB962C8B-B14F-4D97-AF65-F5344CB8AC3E}">
        <p14:creationId xmlns:p14="http://schemas.microsoft.com/office/powerpoint/2010/main" val="3526472645"/>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Gain exposure to </a:t>
            </a:r>
            <a:r>
              <a:rPr lang="en-US" dirty="0" err="1" smtClean="0"/>
              <a:t>WebPivotTable</a:t>
            </a:r>
            <a:endParaRPr lang="en-US" dirty="0" smtClean="0"/>
          </a:p>
          <a:p>
            <a:r>
              <a:rPr lang="en-US" dirty="0" smtClean="0"/>
              <a:t>Learn about alternative to pivot tables in Microsoft Excel</a:t>
            </a:r>
            <a:endParaRPr lang="en-US" dirty="0"/>
          </a:p>
        </p:txBody>
      </p:sp>
    </p:spTree>
    <p:extLst>
      <p:ext uri="{BB962C8B-B14F-4D97-AF65-F5344CB8AC3E}">
        <p14:creationId xmlns:p14="http://schemas.microsoft.com/office/powerpoint/2010/main" val="308449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WebPivotTable</a:t>
            </a:r>
            <a:endParaRPr lang="en-US" dirty="0"/>
          </a:p>
        </p:txBody>
      </p:sp>
      <p:sp>
        <p:nvSpPr>
          <p:cNvPr id="3" name="Content Placeholder 2"/>
          <p:cNvSpPr>
            <a:spLocks noGrp="1"/>
          </p:cNvSpPr>
          <p:nvPr>
            <p:ph idx="1"/>
          </p:nvPr>
        </p:nvSpPr>
        <p:spPr/>
        <p:txBody>
          <a:bodyPr/>
          <a:lstStyle/>
          <a:p>
            <a:r>
              <a:rPr lang="en-US" sz="2800" dirty="0" smtClean="0"/>
              <a:t>Web-based for desktop and mobile devices</a:t>
            </a:r>
          </a:p>
          <a:p>
            <a:r>
              <a:rPr lang="en-US" sz="2800" dirty="0" smtClean="0"/>
              <a:t>Execute independently or integrate into web sites</a:t>
            </a:r>
          </a:p>
          <a:p>
            <a:r>
              <a:rPr lang="en-US" sz="2800" dirty="0" err="1" smtClean="0"/>
              <a:t>Javascript</a:t>
            </a:r>
            <a:r>
              <a:rPr lang="en-US" sz="2800" dirty="0" smtClean="0"/>
              <a:t> implementation</a:t>
            </a:r>
          </a:p>
          <a:p>
            <a:r>
              <a:rPr lang="en-US" sz="2800" dirty="0" smtClean="0"/>
              <a:t>Mimics features in Microsoft Excel pivot tables</a:t>
            </a:r>
          </a:p>
          <a:p>
            <a:r>
              <a:rPr lang="en-US" sz="2800" dirty="0" smtClean="0"/>
              <a:t>Flexible usage, interfaces, and output formats as well as MDX support</a:t>
            </a:r>
          </a:p>
        </p:txBody>
      </p:sp>
    </p:spTree>
    <p:extLst>
      <p:ext uri="{BB962C8B-B14F-4D97-AF65-F5344CB8AC3E}">
        <p14:creationId xmlns:p14="http://schemas.microsoft.com/office/powerpoint/2010/main" val="344482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Pivot Table</a:t>
            </a:r>
            <a:endParaRPr lang="en-US" dirty="0"/>
          </a:p>
        </p:txBody>
      </p:sp>
      <p:pic>
        <p:nvPicPr>
          <p:cNvPr id="3" name="Picture 2"/>
          <p:cNvPicPr>
            <a:picLocks noChangeAspect="1"/>
          </p:cNvPicPr>
          <p:nvPr/>
        </p:nvPicPr>
        <p:blipFill>
          <a:blip r:embed="rId3"/>
          <a:stretch>
            <a:fillRect/>
          </a:stretch>
        </p:blipFill>
        <p:spPr>
          <a:xfrm>
            <a:off x="624744" y="1082149"/>
            <a:ext cx="7742111" cy="4676665"/>
          </a:xfrm>
          <a:prstGeom prst="rect">
            <a:avLst/>
          </a:prstGeom>
        </p:spPr>
      </p:pic>
    </p:spTree>
    <p:extLst>
      <p:ext uri="{BB962C8B-B14F-4D97-AF65-F5344CB8AC3E}">
        <p14:creationId xmlns:p14="http://schemas.microsoft.com/office/powerpoint/2010/main" val="396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 Table with Chart</a:t>
            </a:r>
            <a:endParaRPr lang="en-US" dirty="0"/>
          </a:p>
        </p:txBody>
      </p:sp>
      <p:pic>
        <p:nvPicPr>
          <p:cNvPr id="3" name="Picture 2"/>
          <p:cNvPicPr>
            <a:picLocks noChangeAspect="1"/>
          </p:cNvPicPr>
          <p:nvPr/>
        </p:nvPicPr>
        <p:blipFill>
          <a:blip r:embed="rId3"/>
          <a:stretch>
            <a:fillRect/>
          </a:stretch>
        </p:blipFill>
        <p:spPr>
          <a:xfrm>
            <a:off x="1122047" y="990600"/>
            <a:ext cx="6947314" cy="4852796"/>
          </a:xfrm>
          <a:prstGeom prst="rect">
            <a:avLst/>
          </a:prstGeom>
        </p:spPr>
      </p:pic>
    </p:spTree>
    <p:extLst>
      <p:ext uri="{BB962C8B-B14F-4D97-AF65-F5344CB8AC3E}">
        <p14:creationId xmlns:p14="http://schemas.microsoft.com/office/powerpoint/2010/main" val="2036764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OLAP Server Usage</a:t>
            </a:r>
            <a:endParaRPr lang="en-US" dirty="0"/>
          </a:p>
        </p:txBody>
      </p:sp>
      <p:pic>
        <p:nvPicPr>
          <p:cNvPr id="4" name="Picture 3" descr="Screen Shot 2016-02-23 at 9"/>
          <p:cNvPicPr/>
          <p:nvPr/>
        </p:nvPicPr>
        <p:blipFill>
          <a:blip r:embed="rId3">
            <a:extLst>
              <a:ext uri="{28A0092B-C50C-407E-A947-70E740481C1C}">
                <a14:useLocalDpi xmlns:a14="http://schemas.microsoft.com/office/drawing/2010/main" val="0"/>
              </a:ext>
            </a:extLst>
          </a:blip>
          <a:srcRect/>
          <a:stretch>
            <a:fillRect/>
          </a:stretch>
        </p:blipFill>
        <p:spPr bwMode="auto">
          <a:xfrm>
            <a:off x="682752" y="1170432"/>
            <a:ext cx="6885432" cy="4328160"/>
          </a:xfrm>
          <a:prstGeom prst="rect">
            <a:avLst/>
          </a:prstGeom>
          <a:noFill/>
          <a:ln>
            <a:noFill/>
          </a:ln>
        </p:spPr>
      </p:pic>
    </p:spTree>
    <p:extLst>
      <p:ext uri="{BB962C8B-B14F-4D97-AF65-F5344CB8AC3E}">
        <p14:creationId xmlns:p14="http://schemas.microsoft.com/office/powerpoint/2010/main" val="347448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type="body" idx="1"/>
          </p:nvPr>
        </p:nvSpPr>
        <p:spPr>
          <a:xfrm>
            <a:off x="304800" y="1152144"/>
            <a:ext cx="8382000" cy="4495800"/>
          </a:xfrm>
        </p:spPr>
        <p:txBody>
          <a:bodyPr/>
          <a:lstStyle/>
          <a:p>
            <a:pPr eaLnBrk="1" hangingPunct="1"/>
            <a:r>
              <a:rPr lang="en-US" altLang="en-US" dirty="0" smtClean="0"/>
              <a:t>Features similar to Microsoft Excel Pivot Tables</a:t>
            </a:r>
          </a:p>
          <a:p>
            <a:pPr eaLnBrk="1" hangingPunct="1"/>
            <a:r>
              <a:rPr lang="en-US" altLang="en-US" dirty="0" smtClean="0"/>
              <a:t>Supports external OLAP servers and MDX</a:t>
            </a:r>
          </a:p>
          <a:p>
            <a:pPr eaLnBrk="1" hangingPunct="1"/>
            <a:r>
              <a:rPr lang="en-US" altLang="en-US" dirty="0" smtClean="0"/>
              <a:t>Convenient browser usage</a:t>
            </a:r>
          </a:p>
        </p:txBody>
      </p:sp>
    </p:spTree>
    <p:extLst>
      <p:ext uri="{BB962C8B-B14F-4D97-AF65-F5344CB8AC3E}">
        <p14:creationId xmlns:p14="http://schemas.microsoft.com/office/powerpoint/2010/main" val="350093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4796&quot;&gt;&lt;property id=&quot;20148&quot; value=&quot;5&quot;/&gt;&lt;property id=&quot;20300&quot; value=&quot;Slide 1 - &amp;quot;Module 2 Multidimensional data representation  and manipulation&amp;quot;&quot;/&gt;&lt;property id=&quot;20307&quot; value=&quot;256&quot;/&gt;&lt;/object&gt;&lt;object type=&quot;3&quot; unique_id=&quot;14805&quot;&gt;&lt;property id=&quot;20148&quot; value=&quot;5&quot;/&gt;&lt;property id=&quot;20300&quot; value=&quot;Slide 3 - &amp;quot;WebPivotTable&amp;quot;&quot;/&gt;&lt;property id=&quot;20307&quot; value=&quot;265&quot;/&gt;&lt;/object&gt;&lt;object type=&quot;3&quot; unique_id=&quot;14806&quot;&gt;&lt;property id=&quot;20148&quot; value=&quot;5&quot;/&gt;&lt;property id=&quot;20300&quot; value=&quot;Slide 5 - &amp;quot;Pivot Table with Chart&amp;quot;&quot;/&gt;&lt;property id=&quot;20307&quot; value=&quot;266&quot;/&gt;&lt;/object&gt;&lt;object type=&quot;3&quot; unique_id=&quot;14809&quot;&gt;&lt;property id=&quot;20148&quot; value=&quot;5&quot;/&gt;&lt;property id=&quot;20300&quot; value=&quot;Slide 6 - &amp;quot;Summary&amp;quot;&quot;/&gt;&lt;property id=&quot;20307&quot; value=&quot;269&quot;/&gt;&lt;/object&gt;&lt;object type=&quot;3&quot; unique_id=&quot;24299&quot;&gt;&lt;property id=&quot;20148&quot; value=&quot;5&quot;/&gt;&lt;property id=&quot;20300&quot; value=&quot;Slide 2 - &amp;quot;Lesson Objectives&amp;quot;&quot;/&gt;&lt;property id=&quot;20307&quot; value=&quot;276&quot;/&gt;&lt;/object&gt;&lt;object type=&quot;3&quot; unique_id=&quot;27345&quot;&gt;&lt;property id=&quot;20148&quot; value=&quot;5&quot;/&gt;&lt;property id=&quot;20300&quot; value=&quot;Slide 4 - &amp;quot;Basic Pivot Table&amp;quot;&quot;/&gt;&lt;property id=&quot;20307&quot; value=&quot;278&quot;/&gt;&lt;/object&gt;&lt;object type=&quot;3&quot; unique_id=&quot;27781&quot;&gt;&lt;property id=&quot;20148&quot; value=&quot;5&quot;/&gt;&lt;property id=&quot;20300&quot; value=&quot;Slide 7 - &amp;quot;Conceptual Data Warehouse Design&amp;quot;&quot;/&gt;&lt;property id=&quot;20307&quot; value=&quot;279&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10186</TotalTime>
  <Words>381</Words>
  <Application>Microsoft Office PowerPoint</Application>
  <PresentationFormat>On-screen Show (4:3)</PresentationFormat>
  <Paragraphs>62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ＭＳ Ｐゴシック</vt:lpstr>
      <vt:lpstr>Arial</vt:lpstr>
      <vt:lpstr>Times New Roman</vt:lpstr>
      <vt:lpstr>Blank Presentation</vt:lpstr>
      <vt:lpstr>Module 2 Multidimensional data representation  and manipulation</vt:lpstr>
      <vt:lpstr>Lesson Objectives</vt:lpstr>
      <vt:lpstr>WebPivotTable</vt:lpstr>
      <vt:lpstr>Basic Pivot Table</vt:lpstr>
      <vt:lpstr>Pivot Table with Chart</vt:lpstr>
      <vt:lpstr>External OLAP Server Usage</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Michael Mannino</cp:lastModifiedBy>
  <cp:revision>2207</cp:revision>
  <cp:lastPrinted>1601-01-01T00:00:00Z</cp:lastPrinted>
  <dcterms:created xsi:type="dcterms:W3CDTF">2000-07-15T18:34:14Z</dcterms:created>
  <dcterms:modified xsi:type="dcterms:W3CDTF">2018-04-30T21:40:54Z</dcterms:modified>
</cp:coreProperties>
</file>