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67" r:id="rId2"/>
    <p:sldId id="770" r:id="rId3"/>
    <p:sldId id="771" r:id="rId4"/>
    <p:sldId id="772" r:id="rId5"/>
    <p:sldId id="773" r:id="rId6"/>
    <p:sldId id="774" r:id="rId7"/>
    <p:sldId id="764" r:id="rId8"/>
    <p:sldId id="775" r:id="rId9"/>
    <p:sldId id="776" r:id="rId10"/>
    <p:sldId id="763" r:id="rId11"/>
    <p:sldId id="758" r:id="rId12"/>
    <p:sldId id="708" r:id="rId13"/>
    <p:sldId id="761" r:id="rId14"/>
    <p:sldId id="711" r:id="rId15"/>
    <p:sldId id="620" r:id="rId16"/>
    <p:sldId id="692" r:id="rId17"/>
    <p:sldId id="533" r:id="rId18"/>
    <p:sldId id="542" r:id="rId19"/>
    <p:sldId id="543" r:id="rId20"/>
    <p:sldId id="694" r:id="rId21"/>
    <p:sldId id="63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6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A6D46-81E3-4C96-81B2-5D7EFD0F850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4B835-A119-4F86-8D8F-23E681A5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3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Batang" pitchFamily="18" charset="-127"/>
                <a:ea typeface="Batang" pitchFamily="18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5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5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55" y="136525"/>
            <a:ext cx="8229600" cy="958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2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2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1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7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KW:CDAC Mumbai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5F1E6-BF51-46F6-AA1E-41F8835C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4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00F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99A8C-3C2F-400E-AF23-B64FDCAE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36E3-F3AC-4351-8F00-CFB722DE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1C11F-2DB2-4B06-81B6-2951D5E2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10EE5-71D6-4DEB-9692-B8488737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3731"/>
            <a:ext cx="8763000" cy="60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3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ADA9B-0ABD-42F5-B8AC-C2057186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BDFD3-4FF5-43AC-B9B0-6D87C971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CCF83-4173-4FCA-B4D3-C49BF0C2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7E13C-8464-4D66-BF97-0FE9D18B8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" y="533400"/>
            <a:ext cx="813834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8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0DA21-9609-4897-BC32-3980D71E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E5356-615A-4DD9-9F36-818797D9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32210-1646-42BA-A03D-BE977F31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2FB22-BA83-4FA8-95BA-BC89F8D9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8305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0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796"/>
          </a:xfrm>
        </p:spPr>
        <p:txBody>
          <a:bodyPr>
            <a:normAutofit fontScale="90000"/>
          </a:bodyPr>
          <a:lstStyle/>
          <a:p>
            <a:r>
              <a:rPr lang="en-GB" dirty="0"/>
              <a:t>Reachability: exploring a maze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45" name="Group 244"/>
          <p:cNvGrpSpPr/>
          <p:nvPr/>
        </p:nvGrpSpPr>
        <p:grpSpPr>
          <a:xfrm>
            <a:off x="1738283" y="4191000"/>
            <a:ext cx="5729317" cy="1905000"/>
            <a:chOff x="1738283" y="4191000"/>
            <a:chExt cx="5729317" cy="1905000"/>
          </a:xfrm>
        </p:grpSpPr>
        <p:sp>
          <p:nvSpPr>
            <p:cNvPr id="200" name="Oval 199"/>
            <p:cNvSpPr/>
            <p:nvPr/>
          </p:nvSpPr>
          <p:spPr>
            <a:xfrm>
              <a:off x="2130398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1738283" y="51054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2535004" y="51054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H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563704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3563704" y="51054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4973404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B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4973404" y="51054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F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6535504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6192604" y="51054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I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7086600" y="51054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J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3" name="Oval 292"/>
            <p:cNvSpPr/>
            <p:nvPr/>
          </p:nvSpPr>
          <p:spPr>
            <a:xfrm>
              <a:off x="3563704" y="57150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K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4" name="Oval 293"/>
            <p:cNvSpPr/>
            <p:nvPr/>
          </p:nvSpPr>
          <p:spPr>
            <a:xfrm>
              <a:off x="4973404" y="57150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3" name="Straight Connector 202"/>
            <p:cNvCxnSpPr>
              <a:stCxn id="200" idx="5"/>
              <a:endCxn id="285" idx="0"/>
            </p:cNvCxnSpPr>
            <p:nvPr/>
          </p:nvCxnSpPr>
          <p:spPr>
            <a:xfrm>
              <a:off x="2455602" y="4516204"/>
              <a:ext cx="269902" cy="58919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00" idx="3"/>
              <a:endCxn id="284" idx="0"/>
            </p:cNvCxnSpPr>
            <p:nvPr/>
          </p:nvCxnSpPr>
          <p:spPr>
            <a:xfrm flipH="1">
              <a:off x="1928783" y="4516204"/>
              <a:ext cx="257411" cy="58919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84" idx="6"/>
              <a:endCxn id="285" idx="2"/>
            </p:cNvCxnSpPr>
            <p:nvPr/>
          </p:nvCxnSpPr>
          <p:spPr>
            <a:xfrm>
              <a:off x="2119283" y="5295900"/>
              <a:ext cx="41572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00" idx="6"/>
              <a:endCxn id="286" idx="2"/>
            </p:cNvCxnSpPr>
            <p:nvPr/>
          </p:nvCxnSpPr>
          <p:spPr>
            <a:xfrm>
              <a:off x="2511398" y="4381500"/>
              <a:ext cx="105230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86" idx="6"/>
              <a:endCxn id="288" idx="2"/>
            </p:cNvCxnSpPr>
            <p:nvPr/>
          </p:nvCxnSpPr>
          <p:spPr>
            <a:xfrm>
              <a:off x="3944704" y="4381500"/>
              <a:ext cx="10287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88" idx="6"/>
              <a:endCxn id="290" idx="2"/>
            </p:cNvCxnSpPr>
            <p:nvPr/>
          </p:nvCxnSpPr>
          <p:spPr>
            <a:xfrm>
              <a:off x="5354404" y="4381500"/>
              <a:ext cx="11811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286" idx="4"/>
              <a:endCxn id="287" idx="0"/>
            </p:cNvCxnSpPr>
            <p:nvPr/>
          </p:nvCxnSpPr>
          <p:spPr>
            <a:xfrm>
              <a:off x="3754204" y="4572000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88" idx="4"/>
              <a:endCxn id="289" idx="0"/>
            </p:cNvCxnSpPr>
            <p:nvPr/>
          </p:nvCxnSpPr>
          <p:spPr>
            <a:xfrm>
              <a:off x="5163904" y="4572000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87" idx="6"/>
              <a:endCxn id="289" idx="2"/>
            </p:cNvCxnSpPr>
            <p:nvPr/>
          </p:nvCxnSpPr>
          <p:spPr>
            <a:xfrm>
              <a:off x="3944704" y="5295900"/>
              <a:ext cx="10287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90" idx="3"/>
              <a:endCxn id="291" idx="0"/>
            </p:cNvCxnSpPr>
            <p:nvPr/>
          </p:nvCxnSpPr>
          <p:spPr>
            <a:xfrm flipH="1">
              <a:off x="6383104" y="4516204"/>
              <a:ext cx="208196" cy="58919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91" idx="6"/>
              <a:endCxn id="292" idx="2"/>
            </p:cNvCxnSpPr>
            <p:nvPr/>
          </p:nvCxnSpPr>
          <p:spPr>
            <a:xfrm>
              <a:off x="6573604" y="5295900"/>
              <a:ext cx="5129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90" idx="5"/>
              <a:endCxn id="292" idx="0"/>
            </p:cNvCxnSpPr>
            <p:nvPr/>
          </p:nvCxnSpPr>
          <p:spPr>
            <a:xfrm>
              <a:off x="6860708" y="4516204"/>
              <a:ext cx="416392" cy="58919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93" idx="6"/>
              <a:endCxn id="294" idx="2"/>
            </p:cNvCxnSpPr>
            <p:nvPr/>
          </p:nvCxnSpPr>
          <p:spPr>
            <a:xfrm>
              <a:off x="3944704" y="5905500"/>
              <a:ext cx="10287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/>
          <p:cNvSpPr txBox="1"/>
          <p:nvPr/>
        </p:nvSpPr>
        <p:spPr>
          <a:xfrm>
            <a:off x="1447800" y="6153090"/>
            <a:ext cx="671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Which vertices of the graph are reachable from a given vertex?</a:t>
            </a:r>
            <a:endParaRPr lang="en-US" sz="2000" dirty="0"/>
          </a:p>
        </p:txBody>
      </p:sp>
      <p:grpSp>
        <p:nvGrpSpPr>
          <p:cNvPr id="326" name="Group 325"/>
          <p:cNvGrpSpPr/>
          <p:nvPr/>
        </p:nvGrpSpPr>
        <p:grpSpPr>
          <a:xfrm>
            <a:off x="2051649" y="898727"/>
            <a:ext cx="5034951" cy="2987473"/>
            <a:chOff x="2051649" y="898727"/>
            <a:chExt cx="5034951" cy="2987473"/>
          </a:xfrm>
        </p:grpSpPr>
        <p:cxnSp>
          <p:nvCxnSpPr>
            <p:cNvPr id="327" name="Straight Connector 326"/>
            <p:cNvCxnSpPr/>
            <p:nvPr/>
          </p:nvCxnSpPr>
          <p:spPr>
            <a:xfrm>
              <a:off x="2057400" y="907537"/>
              <a:ext cx="5029200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2057400" y="1136137"/>
              <a:ext cx="4800600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2051649" y="1364737"/>
              <a:ext cx="5029200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2280621" y="1593337"/>
              <a:ext cx="2057400" cy="0"/>
            </a:xfrm>
            <a:prstGeom prst="line">
              <a:avLst/>
            </a:prstGeom>
            <a:ln w="1905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2971800" y="1821937"/>
              <a:ext cx="457200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2747319" y="2050537"/>
              <a:ext cx="457200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2971800" y="2279137"/>
              <a:ext cx="457200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V="1">
              <a:off x="6400800" y="2507737"/>
              <a:ext cx="449878" cy="1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2286000" y="2736337"/>
              <a:ext cx="914399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2057400" y="2964937"/>
              <a:ext cx="228600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2286000" y="3193537"/>
              <a:ext cx="228600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2057400" y="3422137"/>
              <a:ext cx="228600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V="1">
              <a:off x="2286000" y="3654093"/>
              <a:ext cx="228600" cy="239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2057400" y="3879337"/>
              <a:ext cx="5029200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2057400" y="907537"/>
              <a:ext cx="0" cy="297180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2286000" y="1587958"/>
              <a:ext cx="0" cy="911415"/>
            </a:xfrm>
            <a:prstGeom prst="line">
              <a:avLst/>
            </a:prstGeom>
            <a:ln w="1905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514600" y="1821937"/>
              <a:ext cx="0" cy="182880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flipH="1">
              <a:off x="2748428" y="1604096"/>
              <a:ext cx="264" cy="900209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2971800" y="2964937"/>
              <a:ext cx="914" cy="91440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3200399" y="2734398"/>
              <a:ext cx="914" cy="920215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flipH="1">
              <a:off x="3429000" y="1821937"/>
              <a:ext cx="4575" cy="205740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3657600" y="1821937"/>
              <a:ext cx="0" cy="1818042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3886200" y="1593337"/>
              <a:ext cx="0" cy="182880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flipH="1">
              <a:off x="4113886" y="1811179"/>
              <a:ext cx="4576" cy="1824923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4343400" y="1364737"/>
              <a:ext cx="0" cy="205740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4570170" y="1593337"/>
              <a:ext cx="7320" cy="205352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H="1">
              <a:off x="4800143" y="3193537"/>
              <a:ext cx="1371" cy="453323"/>
            </a:xfrm>
            <a:prstGeom prst="lin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5029200" y="1593337"/>
              <a:ext cx="0" cy="683861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5256997" y="1820222"/>
              <a:ext cx="2747" cy="248965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5486398" y="2069187"/>
              <a:ext cx="1" cy="208011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5715000" y="1820222"/>
              <a:ext cx="0" cy="248965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943600" y="2069187"/>
              <a:ext cx="0" cy="208011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6172200" y="1364737"/>
              <a:ext cx="0" cy="2282123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6400800" y="1593337"/>
              <a:ext cx="0" cy="20574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6629400" y="2736337"/>
              <a:ext cx="0" cy="68580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858000" y="2964937"/>
              <a:ext cx="0" cy="6858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7086600" y="907537"/>
              <a:ext cx="0" cy="297180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4572000" y="1593337"/>
              <a:ext cx="1371600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6400800" y="1593337"/>
              <a:ext cx="457200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114250" y="898727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109804" y="1136137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3487195" y="1579594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4401594" y="1350834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0" name="Straight Connector 369"/>
            <p:cNvCxnSpPr/>
            <p:nvPr/>
          </p:nvCxnSpPr>
          <p:spPr>
            <a:xfrm>
              <a:off x="6623649" y="1821937"/>
              <a:ext cx="457200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TextBox 370"/>
            <p:cNvSpPr txBox="1"/>
            <p:nvPr/>
          </p:nvSpPr>
          <p:spPr>
            <a:xfrm>
              <a:off x="6912534" y="1461416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2" name="Straight Connector 371"/>
            <p:cNvCxnSpPr/>
            <p:nvPr/>
          </p:nvCxnSpPr>
          <p:spPr>
            <a:xfrm>
              <a:off x="5257800" y="1821937"/>
              <a:ext cx="914400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6400800" y="2050537"/>
              <a:ext cx="457200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4572000" y="2279137"/>
              <a:ext cx="1371600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6623649" y="2279137"/>
              <a:ext cx="457200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6912534" y="2381642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7" name="Straight Connector 376"/>
            <p:cNvCxnSpPr/>
            <p:nvPr/>
          </p:nvCxnSpPr>
          <p:spPr>
            <a:xfrm>
              <a:off x="4794848" y="2507737"/>
              <a:ext cx="1371601" cy="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V="1">
              <a:off x="2747319" y="2506095"/>
              <a:ext cx="457199" cy="1642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V="1">
              <a:off x="2057400" y="2506095"/>
              <a:ext cx="228600" cy="1642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/>
            <p:cNvSpPr txBox="1"/>
            <p:nvPr/>
          </p:nvSpPr>
          <p:spPr>
            <a:xfrm>
              <a:off x="3246266" y="2476846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1" name="Straight Connector 380"/>
            <p:cNvCxnSpPr/>
            <p:nvPr/>
          </p:nvCxnSpPr>
          <p:spPr>
            <a:xfrm>
              <a:off x="4572001" y="2736337"/>
              <a:ext cx="1371599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/>
            <p:cNvSpPr txBox="1"/>
            <p:nvPr/>
          </p:nvSpPr>
          <p:spPr>
            <a:xfrm>
              <a:off x="4622646" y="2381195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3" name="Straight Connector 382"/>
            <p:cNvCxnSpPr/>
            <p:nvPr/>
          </p:nvCxnSpPr>
          <p:spPr>
            <a:xfrm>
              <a:off x="6625739" y="2736337"/>
              <a:ext cx="460861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2743200" y="2964937"/>
              <a:ext cx="228600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4572000" y="2964937"/>
              <a:ext cx="1371600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4800600" y="3193537"/>
              <a:ext cx="1371600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2124485" y="2614727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2119106" y="3525232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9" name="Straight Connector 388"/>
            <p:cNvCxnSpPr/>
            <p:nvPr/>
          </p:nvCxnSpPr>
          <p:spPr>
            <a:xfrm>
              <a:off x="3657600" y="3641481"/>
              <a:ext cx="912570" cy="1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4797051" y="3645358"/>
              <a:ext cx="912570" cy="1"/>
            </a:xfrm>
            <a:prstGeom prst="line">
              <a:avLst/>
            </a:prstGeom>
            <a:ln w="1905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flipV="1">
              <a:off x="6402630" y="3654613"/>
              <a:ext cx="455370" cy="1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6109295" y="3639979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93" name="Straight Connector 392"/>
            <p:cNvCxnSpPr/>
            <p:nvPr/>
          </p:nvCxnSpPr>
          <p:spPr>
            <a:xfrm flipH="1">
              <a:off x="2747319" y="2979128"/>
              <a:ext cx="264" cy="900209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TextBox 393"/>
            <p:cNvSpPr txBox="1"/>
            <p:nvPr/>
          </p:nvSpPr>
          <p:spPr>
            <a:xfrm>
              <a:off x="4632940" y="3633116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95" name="Straight Connector 394"/>
            <p:cNvCxnSpPr/>
            <p:nvPr/>
          </p:nvCxnSpPr>
          <p:spPr>
            <a:xfrm>
              <a:off x="5029200" y="3422137"/>
              <a:ext cx="914400" cy="7095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5937849" y="2746168"/>
              <a:ext cx="0" cy="208011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943600" y="3431968"/>
              <a:ext cx="0" cy="447369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542190" y="1846556"/>
            <a:ext cx="1334610" cy="2457964"/>
            <a:chOff x="3542190" y="1846556"/>
            <a:chExt cx="1334610" cy="2457964"/>
          </a:xfrm>
        </p:grpSpPr>
        <p:sp>
          <p:nvSpPr>
            <p:cNvPr id="3" name="Freeform 2"/>
            <p:cNvSpPr/>
            <p:nvPr/>
          </p:nvSpPr>
          <p:spPr>
            <a:xfrm>
              <a:off x="3542190" y="1846556"/>
              <a:ext cx="1029810" cy="1919896"/>
            </a:xfrm>
            <a:custGeom>
              <a:avLst/>
              <a:gdLst>
                <a:gd name="connsiteX0" fmla="*/ 1029810 w 1029810"/>
                <a:gd name="connsiteY0" fmla="*/ 1917577 h 1917577"/>
                <a:gd name="connsiteX1" fmla="*/ 17756 w 1029810"/>
                <a:gd name="connsiteY1" fmla="*/ 1908699 h 1917577"/>
                <a:gd name="connsiteX2" fmla="*/ 0 w 1029810"/>
                <a:gd name="connsiteY2" fmla="*/ 0 h 1917577"/>
                <a:gd name="connsiteX0" fmla="*/ 1029810 w 1029810"/>
                <a:gd name="connsiteY0" fmla="*/ 1917577 h 1919896"/>
                <a:gd name="connsiteX1" fmla="*/ 2827 w 1029810"/>
                <a:gd name="connsiteY1" fmla="*/ 1919896 h 1919896"/>
                <a:gd name="connsiteX2" fmla="*/ 0 w 1029810"/>
                <a:gd name="connsiteY2" fmla="*/ 0 h 191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810" h="1919896">
                  <a:moveTo>
                    <a:pt x="1029810" y="1917577"/>
                  </a:moveTo>
                  <a:lnTo>
                    <a:pt x="2827" y="1919896"/>
                  </a:lnTo>
                  <a:cubicBezTo>
                    <a:pt x="1885" y="1279931"/>
                    <a:pt x="942" y="639965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038600" y="430452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90800" y="3306769"/>
            <a:ext cx="3503956" cy="999311"/>
            <a:chOff x="2590800" y="3306769"/>
            <a:chExt cx="3503956" cy="999311"/>
          </a:xfrm>
        </p:grpSpPr>
        <p:sp>
          <p:nvSpPr>
            <p:cNvPr id="8" name="Freeform 7"/>
            <p:cNvSpPr/>
            <p:nvPr/>
          </p:nvSpPr>
          <p:spPr>
            <a:xfrm>
              <a:off x="4807131" y="3306769"/>
              <a:ext cx="1287625" cy="466531"/>
            </a:xfrm>
            <a:custGeom>
              <a:avLst/>
              <a:gdLst>
                <a:gd name="connsiteX0" fmla="*/ 0 w 1287625"/>
                <a:gd name="connsiteY0" fmla="*/ 455334 h 466531"/>
                <a:gd name="connsiteX1" fmla="*/ 1037565 w 1287625"/>
                <a:gd name="connsiteY1" fmla="*/ 455334 h 466531"/>
                <a:gd name="connsiteX2" fmla="*/ 1037565 w 1287625"/>
                <a:gd name="connsiteY2" fmla="*/ 223935 h 466531"/>
                <a:gd name="connsiteX3" fmla="*/ 108236 w 1287625"/>
                <a:gd name="connsiteY3" fmla="*/ 223935 h 466531"/>
                <a:gd name="connsiteX4" fmla="*/ 108236 w 1287625"/>
                <a:gd name="connsiteY4" fmla="*/ 0 h 466531"/>
                <a:gd name="connsiteX5" fmla="*/ 1235373 w 1287625"/>
                <a:gd name="connsiteY5" fmla="*/ 0 h 466531"/>
                <a:gd name="connsiteX6" fmla="*/ 1235373 w 1287625"/>
                <a:gd name="connsiteY6" fmla="*/ 466531 h 466531"/>
                <a:gd name="connsiteX7" fmla="*/ 1287625 w 1287625"/>
                <a:gd name="connsiteY7" fmla="*/ 466531 h 46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625" h="466531">
                  <a:moveTo>
                    <a:pt x="0" y="455334"/>
                  </a:moveTo>
                  <a:lnTo>
                    <a:pt x="1037565" y="455334"/>
                  </a:lnTo>
                  <a:lnTo>
                    <a:pt x="1037565" y="223935"/>
                  </a:lnTo>
                  <a:lnTo>
                    <a:pt x="108236" y="223935"/>
                  </a:lnTo>
                  <a:lnTo>
                    <a:pt x="108236" y="0"/>
                  </a:lnTo>
                  <a:lnTo>
                    <a:pt x="1235373" y="0"/>
                  </a:lnTo>
                  <a:lnTo>
                    <a:pt x="1235373" y="466531"/>
                  </a:lnTo>
                  <a:lnTo>
                    <a:pt x="1287625" y="466531"/>
                  </a:lnTo>
                </a:path>
              </a:pathLst>
            </a:custGeom>
            <a:noFill/>
            <a:ln>
              <a:solidFill>
                <a:srgbClr val="00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2590800" y="4304520"/>
              <a:ext cx="914400" cy="1560"/>
            </a:xfrm>
            <a:prstGeom prst="line">
              <a:avLst/>
            </a:prstGeom>
            <a:ln w="28575">
              <a:solidFill>
                <a:srgbClr val="00FF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28660" y="2605107"/>
            <a:ext cx="2236238" cy="2475413"/>
            <a:chOff x="3828660" y="2605107"/>
            <a:chExt cx="2236238" cy="2475413"/>
          </a:xfrm>
        </p:grpSpPr>
        <p:sp>
          <p:nvSpPr>
            <p:cNvPr id="7" name="Freeform 6"/>
            <p:cNvSpPr/>
            <p:nvPr/>
          </p:nvSpPr>
          <p:spPr>
            <a:xfrm>
              <a:off x="4676503" y="2605107"/>
              <a:ext cx="1388395" cy="1033832"/>
            </a:xfrm>
            <a:custGeom>
              <a:avLst/>
              <a:gdLst>
                <a:gd name="connsiteX0" fmla="*/ 0 w 1388395"/>
                <a:gd name="connsiteY0" fmla="*/ 1033832 h 1033832"/>
                <a:gd name="connsiteX1" fmla="*/ 0 w 1388395"/>
                <a:gd name="connsiteY1" fmla="*/ 473995 h 1033832"/>
                <a:gd name="connsiteX2" fmla="*/ 1388395 w 1388395"/>
                <a:gd name="connsiteY2" fmla="*/ 473995 h 1033832"/>
                <a:gd name="connsiteX3" fmla="*/ 1388395 w 1388395"/>
                <a:gd name="connsiteY3" fmla="*/ 41055 h 1033832"/>
                <a:gd name="connsiteX4" fmla="*/ 0 w 1388395"/>
                <a:gd name="connsiteY4" fmla="*/ 41055 h 1033832"/>
                <a:gd name="connsiteX5" fmla="*/ 0 w 1388395"/>
                <a:gd name="connsiteY5" fmla="*/ 0 h 1033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8395" h="1033832">
                  <a:moveTo>
                    <a:pt x="0" y="1033832"/>
                  </a:moveTo>
                  <a:lnTo>
                    <a:pt x="0" y="473995"/>
                  </a:lnTo>
                  <a:lnTo>
                    <a:pt x="1388395" y="473995"/>
                  </a:lnTo>
                  <a:lnTo>
                    <a:pt x="1388395" y="41055"/>
                  </a:lnTo>
                  <a:lnTo>
                    <a:pt x="0" y="41055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3828660" y="4623320"/>
              <a:ext cx="0" cy="45720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3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DE8E0-0249-4B1C-8BF3-98739295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3CBCF-F5C1-4407-A7F4-705FB802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95902-3FAB-4F0B-9E84-BAD4661C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Methods of Search">
            <a:extLst>
              <a:ext uri="{FF2B5EF4-FFF2-40B4-BE49-F238E27FC236}">
                <a16:creationId xmlns:a16="http://schemas.microsoft.com/office/drawing/2014/main" id="{E873E97A-C208-4C86-850E-557439DB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077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1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Depth-first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5791200" cy="1752600"/>
              </a:xfr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GB" sz="2000" dirty="0">
                    <a:solidFill>
                      <a:srgbClr val="0000FF"/>
                    </a:solidFill>
                  </a:rPr>
                  <a:t>function</a:t>
                </a:r>
                <a:r>
                  <a:rPr lang="en-GB" sz="2000" dirty="0"/>
                  <a:t> DFS(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):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</a:rPr>
                  <a:t>  for all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:</a:t>
                </a:r>
                <a:br>
                  <a:rPr lang="en-US" sz="2000" dirty="0"/>
                </a:br>
                <a:r>
                  <a:rPr lang="en-US" sz="2000" dirty="0"/>
                  <a:t>    visited(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00FF"/>
                    </a:solidFill>
                  </a:rPr>
                  <a:t>false</a:t>
                </a:r>
                <a:endParaRPr lang="en-US" sz="2000" dirty="0"/>
              </a:p>
              <a:p>
                <a:r>
                  <a:rPr lang="en-US" sz="2000" dirty="0">
                    <a:solidFill>
                      <a:srgbClr val="0000FF"/>
                    </a:solidFill>
                  </a:rPr>
                  <a:t>  for all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:</a:t>
                </a:r>
                <a:br>
                  <a:rPr lang="en-US" sz="2000" dirty="0"/>
                </a:br>
                <a:r>
                  <a:rPr lang="en-US" sz="2000" dirty="0"/>
                  <a:t>  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if not</a:t>
                </a:r>
                <a:r>
                  <a:rPr lang="en-US" sz="2000" dirty="0"/>
                  <a:t> visited(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): explore(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5791200" cy="1752600"/>
              </a:xfrm>
              <a:blipFill>
                <a:blip r:embed="rId2"/>
                <a:stretch>
                  <a:fillRect l="-945" t="-1730" b="-4844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2344" y="2667000"/>
                <a:ext cx="8296438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DFS traverses the entire graph.</a:t>
                </a:r>
              </a:p>
              <a:p>
                <a:endParaRPr lang="en-GB" sz="2400" dirty="0"/>
              </a:p>
              <a:p>
                <a:r>
                  <a:rPr lang="en-GB" sz="2400" b="1" dirty="0"/>
                  <a:t>Complexity: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Each vertex is visited only once (thanks to the chalk marks)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For each vertex: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A fixed amount of work (pre/</a:t>
                </a:r>
                <a:r>
                  <a:rPr lang="en-GB" sz="2400" dirty="0" err="1"/>
                  <a:t>postvisit</a:t>
                </a:r>
                <a:r>
                  <a:rPr lang="en-GB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All adjacent edges are scanned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r>
                  <a:rPr lang="en-GB" sz="2400" b="1" dirty="0"/>
                  <a:t>Running time</a:t>
                </a:r>
                <a:r>
                  <a:rPr lang="en-GB" sz="2400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Difficult to improve: reading a graph already takes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4" y="2667000"/>
                <a:ext cx="8296438" cy="3785652"/>
              </a:xfrm>
              <a:prstGeom prst="rect">
                <a:avLst/>
              </a:prstGeom>
              <a:blipFill>
                <a:blip r:embed="rId3"/>
                <a:stretch>
                  <a:fillRect l="-1176" t="-1288" r="-147" b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19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BFS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0200" y="762000"/>
                <a:ext cx="5943600" cy="5105400"/>
              </a:xfr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GB" sz="2000" dirty="0">
                    <a:solidFill>
                      <a:srgbClr val="0000FF"/>
                    </a:solidFill>
                  </a:rPr>
                  <a:t>function</a:t>
                </a:r>
                <a:r>
                  <a:rPr lang="en-GB" sz="2000" dirty="0"/>
                  <a:t> BFS(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1800" dirty="0">
                    <a:solidFill>
                      <a:srgbClr val="C00000"/>
                    </a:solidFill>
                  </a:rPr>
                  <a:t>// Input: Graph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GB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, source vertex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.</a:t>
                </a:r>
                <a:br>
                  <a:rPr lang="en-US" sz="1800" dirty="0">
                    <a:solidFill>
                      <a:srgbClr val="C00000"/>
                    </a:solidFill>
                  </a:rPr>
                </a:br>
                <a:r>
                  <a:rPr lang="en-US" sz="1800" dirty="0">
                    <a:solidFill>
                      <a:srgbClr val="C00000"/>
                    </a:solidFill>
                  </a:rPr>
                  <a:t>// Output: For each vertex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,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dist</a:t>
                </a:r>
                <a:r>
                  <a:rPr lang="en-US" sz="1800" dirty="0">
                    <a:solidFill>
                      <a:srgbClr val="C0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] is</a:t>
                </a:r>
                <a:br>
                  <a:rPr lang="en-US" sz="1800" dirty="0">
                    <a:solidFill>
                      <a:srgbClr val="C00000"/>
                    </a:solidFill>
                  </a:rPr>
                </a:br>
                <a:r>
                  <a:rPr lang="en-US" sz="1800" dirty="0">
                    <a:solidFill>
                      <a:srgbClr val="C00000"/>
                    </a:solidFill>
                  </a:rPr>
                  <a:t>//         the distance from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.</a:t>
                </a:r>
                <a:br>
                  <a:rPr lang="en-US" sz="1800" dirty="0">
                    <a:solidFill>
                      <a:srgbClr val="C00000"/>
                    </a:solidFill>
                  </a:rPr>
                </a:br>
                <a:br>
                  <a:rPr lang="en-US" sz="2000" dirty="0"/>
                </a:b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err="1"/>
                  <a:t>dist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]=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br>
                  <a:rPr lang="en-GB" sz="2000" dirty="0"/>
                </a:br>
                <a:br>
                  <a:rPr lang="en-GB" sz="2000" dirty="0"/>
                </a:br>
                <a:r>
                  <a:rPr lang="en-GB" sz="2000" dirty="0"/>
                  <a:t>  </a:t>
                </a:r>
                <a:r>
                  <a:rPr lang="en-GB" sz="2000" dirty="0" err="1"/>
                  <a:t>dist</a:t>
                </a:r>
                <a:r>
                  <a:rPr lang="en-GB" sz="2000" dirty="0"/>
                  <a:t>[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] = 0</a:t>
                </a:r>
                <a:br>
                  <a:rPr lang="en-US" sz="2000" dirty="0"/>
                </a:br>
                <a:r>
                  <a:rPr lang="en-US" sz="2000" dirty="0"/>
                  <a:t>  Q = {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} </a:t>
                </a:r>
                <a:r>
                  <a:rPr lang="en-US" sz="1800" dirty="0">
                    <a:solidFill>
                      <a:srgbClr val="C00000"/>
                    </a:solidFill>
                  </a:rPr>
                  <a:t>// Queue containing just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br>
                  <a:rPr lang="en-GB" sz="1800" dirty="0">
                    <a:solidFill>
                      <a:srgbClr val="C00000"/>
                    </a:solidFill>
                  </a:rPr>
                </a:br>
                <a:r>
                  <a:rPr lang="en-GB" sz="2000" dirty="0"/>
                  <a:t>  </a:t>
                </a:r>
                <a:r>
                  <a:rPr lang="en-GB" sz="2000" dirty="0">
                    <a:solidFill>
                      <a:srgbClr val="0000FF"/>
                    </a:solidFill>
                  </a:rPr>
                  <a:t>while not </a:t>
                </a:r>
                <a:r>
                  <a:rPr lang="en-GB" sz="2000" dirty="0" err="1"/>
                  <a:t>Q.empty</a:t>
                </a:r>
                <a:r>
                  <a:rPr lang="en-GB" sz="2000" dirty="0"/>
                  <a:t>():</a:t>
                </a:r>
                <a:br>
                  <a:rPr lang="en-GB" sz="2000" dirty="0"/>
                </a:br>
                <a:r>
                  <a:rPr lang="en-GB" sz="2000" dirty="0"/>
                  <a:t>   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err="1"/>
                  <a:t>Q.pop_front</a:t>
                </a:r>
                <a:r>
                  <a:rPr lang="en-US" sz="2000" dirty="0"/>
                  <a:t>()</a:t>
                </a:r>
                <a:br>
                  <a:rPr lang="en-US" sz="2000" dirty="0"/>
                </a:br>
                <a:r>
                  <a:rPr lang="en-US" sz="2000" dirty="0"/>
                  <a:t>  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:</a:t>
                </a:r>
                <a:br>
                  <a:rPr lang="en-US" sz="2000" dirty="0"/>
                </a:br>
                <a:r>
                  <a:rPr lang="en-US" sz="2000" dirty="0"/>
                  <a:t>    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if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dist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:</a:t>
                </a:r>
                <a:br>
                  <a:rPr lang="en-US" sz="2000" dirty="0"/>
                </a:br>
                <a:r>
                  <a:rPr lang="en-US" sz="2000" dirty="0"/>
                  <a:t>        </a:t>
                </a:r>
                <a:r>
                  <a:rPr lang="en-US" sz="2000" dirty="0" err="1"/>
                  <a:t>dist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] = </a:t>
                </a:r>
                <a:r>
                  <a:rPr lang="en-US" sz="2000" dirty="0" err="1"/>
                  <a:t>dist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] + 1</a:t>
                </a:r>
                <a:br>
                  <a:rPr lang="en-US" sz="2000" dirty="0"/>
                </a:br>
                <a:r>
                  <a:rPr lang="en-US" sz="2000" dirty="0"/>
                  <a:t>        </a:t>
                </a:r>
                <a:r>
                  <a:rPr lang="en-GB" sz="2000" dirty="0" err="1"/>
                  <a:t>Q.push_back</a:t>
                </a:r>
                <a:r>
                  <a:rPr lang="en-GB" sz="2000" dirty="0"/>
                  <a:t>(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200" y="762000"/>
                <a:ext cx="5943600" cy="5105400"/>
              </a:xfrm>
              <a:blipFill>
                <a:blip r:embed="rId2"/>
                <a:stretch>
                  <a:fillRect l="-1024" b="-833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1559" y="5943600"/>
                <a:ext cx="72583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Runtime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Each vertex is visited once, each edge is visited once</a:t>
                </a:r>
                <a:br>
                  <a:rPr lang="en-US" dirty="0"/>
                </a:br>
                <a:r>
                  <a:rPr lang="en-US" dirty="0"/>
                  <a:t>(for directed graphs) or twice (for undirected graphs).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59" y="5943600"/>
                <a:ext cx="7258397" cy="646331"/>
              </a:xfrm>
              <a:prstGeom prst="rect">
                <a:avLst/>
              </a:prstGeom>
              <a:blipFill>
                <a:blip r:embed="rId3"/>
                <a:stretch>
                  <a:fillRect l="-67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33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Reachability: BFS vs. DFS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84446"/>
                <a:ext cx="4038600" cy="4816354"/>
              </a:xfr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GB" sz="2000" dirty="0">
                    <a:solidFill>
                      <a:srgbClr val="0000FF"/>
                    </a:solidFill>
                  </a:rPr>
                  <a:t>function</a:t>
                </a:r>
                <a:r>
                  <a:rPr lang="en-GB" sz="2000" dirty="0"/>
                  <a:t> BFS(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:</a:t>
                </a:r>
                <a:br>
                  <a:rPr lang="en-US" sz="2000" dirty="0"/>
                </a:br>
                <a:r>
                  <a:rPr lang="en-US" sz="2000" dirty="0"/>
                  <a:t>    reached[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00FF"/>
                    </a:solidFill>
                  </a:rPr>
                  <a:t>false</a:t>
                </a:r>
                <a:br>
                  <a:rPr lang="en-GB" sz="2000" dirty="0"/>
                </a:br>
                <a:br>
                  <a:rPr lang="en-US" sz="2000" dirty="0"/>
                </a:br>
                <a:r>
                  <a:rPr lang="en-US" sz="2000" dirty="0"/>
                  <a:t>  Q =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// Empty queue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  </a:t>
                </a:r>
                <a:r>
                  <a:rPr lang="en-US" sz="2000" dirty="0" err="1"/>
                  <a:t>Q.push_back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/>
                  <a:t>  reached[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sz="2000" dirty="0"/>
                  <a:t>] = </a:t>
                </a:r>
                <a:r>
                  <a:rPr lang="en-GB" sz="2000" dirty="0">
                    <a:solidFill>
                      <a:srgbClr val="0000FF"/>
                    </a:solidFill>
                  </a:rPr>
                  <a:t>true</a:t>
                </a:r>
                <a:br>
                  <a:rPr lang="en-GB" sz="2000" dirty="0"/>
                </a:br>
                <a:r>
                  <a:rPr lang="en-GB" sz="2000" dirty="0"/>
                  <a:t>  </a:t>
                </a:r>
                <a:r>
                  <a:rPr lang="en-GB" sz="2000" dirty="0">
                    <a:solidFill>
                      <a:srgbClr val="0000FF"/>
                    </a:solidFill>
                  </a:rPr>
                  <a:t>while not </a:t>
                </a:r>
                <a:r>
                  <a:rPr lang="en-GB" sz="2000" dirty="0" err="1"/>
                  <a:t>Q.empty</a:t>
                </a:r>
                <a:r>
                  <a:rPr lang="en-GB" sz="2000" dirty="0"/>
                  <a:t>():</a:t>
                </a:r>
                <a:br>
                  <a:rPr lang="en-GB" sz="2000" dirty="0"/>
                </a:br>
                <a:r>
                  <a:rPr lang="en-GB" sz="2000" dirty="0"/>
                  <a:t>   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err="1"/>
                  <a:t>Q.pop_front</a:t>
                </a:r>
                <a:r>
                  <a:rPr lang="en-US" sz="2000" dirty="0"/>
                  <a:t>()</a:t>
                </a:r>
                <a:br>
                  <a:rPr lang="en-US" sz="2000" dirty="0"/>
                </a:br>
                <a:r>
                  <a:rPr lang="en-US" sz="2000" dirty="0"/>
                  <a:t>  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:</a:t>
                </a:r>
                <a:br>
                  <a:rPr lang="en-US" sz="2000" dirty="0"/>
                </a:br>
                <a:r>
                  <a:rPr lang="en-US" sz="2000" dirty="0"/>
                  <a:t>    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if not</a:t>
                </a:r>
                <a:r>
                  <a:rPr lang="en-US" sz="2000" dirty="0"/>
                  <a:t> reached[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]:</a:t>
                </a:r>
                <a:br>
                  <a:rPr lang="en-US" sz="2000" dirty="0"/>
                </a:br>
                <a:r>
                  <a:rPr lang="en-US" sz="2000" dirty="0"/>
                  <a:t>        reached[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00FF"/>
                    </a:solidFill>
                  </a:rPr>
                  <a:t>true</a:t>
                </a:r>
                <a:r>
                  <a:rPr lang="en-US" sz="2000" dirty="0"/>
                  <a:t>  </a:t>
                </a:r>
                <a:br>
                  <a:rPr lang="en-US" sz="2000" dirty="0"/>
                </a:br>
                <a:r>
                  <a:rPr lang="en-US" sz="2000" dirty="0"/>
                  <a:t>        </a:t>
                </a:r>
                <a:r>
                  <a:rPr lang="en-GB" sz="2000" dirty="0" err="1"/>
                  <a:t>Q.push_back</a:t>
                </a:r>
                <a:r>
                  <a:rPr lang="en-GB" sz="2000" dirty="0"/>
                  <a:t>(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84446"/>
                <a:ext cx="4038600" cy="4816354"/>
              </a:xfrm>
              <a:blipFill>
                <a:blip r:embed="rId2"/>
                <a:stretch>
                  <a:fillRect l="-1506" r="-301" b="-126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800600" y="1584446"/>
                <a:ext cx="4191000" cy="48163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tabLst>
                    <a:tab pos="0" algn="l"/>
                  </a:tabLst>
                  <a:defRPr sz="2400" b="1" kern="1200" baseline="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600"/>
                  </a:lnSpc>
                </a:pPr>
                <a:r>
                  <a:rPr lang="en-GB" sz="2000" dirty="0">
                    <a:solidFill>
                      <a:srgbClr val="0000FF"/>
                    </a:solidFill>
                  </a:rPr>
                  <a:t>function</a:t>
                </a:r>
                <a:r>
                  <a:rPr lang="en-GB" sz="2000" dirty="0"/>
                  <a:t> DFS(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:</a:t>
                </a:r>
                <a:br>
                  <a:rPr lang="en-US" sz="2000" dirty="0"/>
                </a:br>
                <a:r>
                  <a:rPr lang="en-US" sz="2000" dirty="0"/>
                  <a:t>    reached[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00FF"/>
                    </a:solidFill>
                  </a:rPr>
                  <a:t>false</a:t>
                </a:r>
                <a:br>
                  <a:rPr lang="en-GB" sz="2000" dirty="0"/>
                </a:br>
                <a:br>
                  <a:rPr lang="en-US" sz="2000" dirty="0"/>
                </a:br>
                <a:r>
                  <a:rPr lang="en-US" sz="2000" dirty="0"/>
                  <a:t>  S =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// Empty stack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  </a:t>
                </a:r>
                <a:r>
                  <a:rPr lang="en-US" sz="2000" dirty="0" err="1"/>
                  <a:t>S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.push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br>
                  <a:rPr lang="en-GB" sz="2000" dirty="0">
                    <a:solidFill>
                      <a:schemeClr val="tx1"/>
                    </a:solidFill>
                  </a:rPr>
                </a:br>
                <a:r>
                  <a:rPr lang="en-GB" sz="2000" dirty="0"/>
                  <a:t>  </a:t>
                </a:r>
                <a:r>
                  <a:rPr lang="en-GB" sz="2000" dirty="0">
                    <a:solidFill>
                      <a:srgbClr val="0000FF"/>
                    </a:solidFill>
                  </a:rPr>
                  <a:t>while not </a:t>
                </a:r>
                <a:r>
                  <a:rPr lang="en-GB" sz="2000" dirty="0" err="1"/>
                  <a:t>S.empty</a:t>
                </a:r>
                <a:r>
                  <a:rPr lang="en-GB" sz="2000" dirty="0"/>
                  <a:t>():</a:t>
                </a:r>
                <a:br>
                  <a:rPr lang="en-GB" sz="2000" dirty="0"/>
                </a:br>
                <a:r>
                  <a:rPr lang="en-GB" sz="2000" dirty="0"/>
                  <a:t>   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err="1"/>
                  <a:t>S.pop</a:t>
                </a:r>
                <a:r>
                  <a:rPr lang="en-US" sz="2000" dirty="0"/>
                  <a:t>()</a:t>
                </a:r>
                <a:br>
                  <a:rPr lang="en-US" sz="2000" dirty="0"/>
                </a:br>
                <a:r>
                  <a:rPr lang="en-US" sz="2000" dirty="0"/>
                  <a:t>  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if not</a:t>
                </a:r>
                <a:r>
                  <a:rPr lang="en-US" sz="2000" dirty="0"/>
                  <a:t> reached[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]:</a:t>
                </a:r>
                <a:br>
                  <a:rPr lang="en-US" sz="2000" dirty="0"/>
                </a:br>
                <a:r>
                  <a:rPr lang="en-US" sz="2000" dirty="0"/>
                  <a:t>      reached[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00FF"/>
                    </a:solidFill>
                  </a:rPr>
                  <a:t>true</a:t>
                </a:r>
                <a:br>
                  <a:rPr lang="en-US" sz="2000" dirty="0"/>
                </a:br>
                <a:r>
                  <a:rPr lang="en-US" sz="2000" dirty="0"/>
                  <a:t>    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:</a:t>
                </a:r>
                <a:br>
                  <a:rPr lang="en-US" sz="2000" dirty="0"/>
                </a:br>
                <a:r>
                  <a:rPr lang="en-US" sz="2000" dirty="0"/>
                  <a:t>      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if not </a:t>
                </a:r>
                <a:r>
                  <a:rPr lang="en-US" sz="2000" dirty="0"/>
                  <a:t>reached[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]:</a:t>
                </a:r>
                <a:br>
                  <a:rPr lang="en-US" sz="2000" dirty="0"/>
                </a:br>
                <a:r>
                  <a:rPr lang="en-US" sz="2000" dirty="0"/>
                  <a:t>          </a:t>
                </a:r>
                <a:r>
                  <a:rPr lang="en-GB" sz="2000" dirty="0" err="1"/>
                  <a:t>S.push</a:t>
                </a:r>
                <a:r>
                  <a:rPr lang="en-GB" sz="2000" dirty="0"/>
                  <a:t>(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584446"/>
                <a:ext cx="4191000" cy="4816354"/>
              </a:xfrm>
              <a:prstGeom prst="rect">
                <a:avLst/>
              </a:prstGeom>
              <a:blipFill>
                <a:blip r:embed="rId3"/>
                <a:stretch>
                  <a:fillRect l="-1451" r="-290" b="-126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6380" y="784485"/>
                <a:ext cx="59052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Input:</a:t>
                </a:r>
                <a:r>
                  <a:rPr lang="en-US" sz="2000" dirty="0"/>
                  <a:t> 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a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b="1" dirty="0"/>
                  <a:t>Output: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 reached[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380" y="784485"/>
                <a:ext cx="5905271" cy="707886"/>
              </a:xfrm>
              <a:prstGeom prst="rect">
                <a:avLst/>
              </a:prstGeom>
              <a:blipFill>
                <a:blip r:embed="rId4"/>
                <a:stretch>
                  <a:fillRect l="-1135" t="-5172" r="-103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1242874" y="3368589"/>
            <a:ext cx="281126" cy="201074"/>
          </a:xfrm>
          <a:custGeom>
            <a:avLst/>
            <a:gdLst>
              <a:gd name="connsiteX0" fmla="*/ 301841 w 319596"/>
              <a:gd name="connsiteY0" fmla="*/ 0 h 230819"/>
              <a:gd name="connsiteX1" fmla="*/ 0 w 319596"/>
              <a:gd name="connsiteY1" fmla="*/ 0 h 230819"/>
              <a:gd name="connsiteX2" fmla="*/ 0 w 319596"/>
              <a:gd name="connsiteY2" fmla="*/ 230819 h 230819"/>
              <a:gd name="connsiteX3" fmla="*/ 319596 w 319596"/>
              <a:gd name="connsiteY3" fmla="*/ 230819 h 230819"/>
              <a:gd name="connsiteX0" fmla="*/ 327086 w 327086"/>
              <a:gd name="connsiteY0" fmla="*/ 0 h 230819"/>
              <a:gd name="connsiteX1" fmla="*/ 0 w 327086"/>
              <a:gd name="connsiteY1" fmla="*/ 0 h 230819"/>
              <a:gd name="connsiteX2" fmla="*/ 0 w 327086"/>
              <a:gd name="connsiteY2" fmla="*/ 230819 h 230819"/>
              <a:gd name="connsiteX3" fmla="*/ 319596 w 327086"/>
              <a:gd name="connsiteY3" fmla="*/ 230819 h 230819"/>
              <a:gd name="connsiteX0" fmla="*/ 327086 w 327086"/>
              <a:gd name="connsiteY0" fmla="*/ 0 h 233624"/>
              <a:gd name="connsiteX1" fmla="*/ 0 w 327086"/>
              <a:gd name="connsiteY1" fmla="*/ 0 h 233624"/>
              <a:gd name="connsiteX2" fmla="*/ 0 w 327086"/>
              <a:gd name="connsiteY2" fmla="*/ 230819 h 233624"/>
              <a:gd name="connsiteX3" fmla="*/ 319596 w 327086"/>
              <a:gd name="connsiteY3" fmla="*/ 233624 h 2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086" h="233624">
                <a:moveTo>
                  <a:pt x="327086" y="0"/>
                </a:moveTo>
                <a:lnTo>
                  <a:pt x="0" y="0"/>
                </a:lnTo>
                <a:lnTo>
                  <a:pt x="0" y="230819"/>
                </a:lnTo>
                <a:lnTo>
                  <a:pt x="319596" y="2336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Freeform 9"/>
          <p:cNvSpPr/>
          <p:nvPr/>
        </p:nvSpPr>
        <p:spPr>
          <a:xfrm rot="16200000">
            <a:off x="5793448" y="3355048"/>
            <a:ext cx="281126" cy="201074"/>
          </a:xfrm>
          <a:custGeom>
            <a:avLst/>
            <a:gdLst>
              <a:gd name="connsiteX0" fmla="*/ 301841 w 319596"/>
              <a:gd name="connsiteY0" fmla="*/ 0 h 230819"/>
              <a:gd name="connsiteX1" fmla="*/ 0 w 319596"/>
              <a:gd name="connsiteY1" fmla="*/ 0 h 230819"/>
              <a:gd name="connsiteX2" fmla="*/ 0 w 319596"/>
              <a:gd name="connsiteY2" fmla="*/ 230819 h 230819"/>
              <a:gd name="connsiteX3" fmla="*/ 319596 w 319596"/>
              <a:gd name="connsiteY3" fmla="*/ 230819 h 230819"/>
              <a:gd name="connsiteX0" fmla="*/ 327086 w 327086"/>
              <a:gd name="connsiteY0" fmla="*/ 0 h 230819"/>
              <a:gd name="connsiteX1" fmla="*/ 0 w 327086"/>
              <a:gd name="connsiteY1" fmla="*/ 0 h 230819"/>
              <a:gd name="connsiteX2" fmla="*/ 0 w 327086"/>
              <a:gd name="connsiteY2" fmla="*/ 230819 h 230819"/>
              <a:gd name="connsiteX3" fmla="*/ 319596 w 327086"/>
              <a:gd name="connsiteY3" fmla="*/ 230819 h 230819"/>
              <a:gd name="connsiteX0" fmla="*/ 327086 w 327086"/>
              <a:gd name="connsiteY0" fmla="*/ 0 h 233624"/>
              <a:gd name="connsiteX1" fmla="*/ 0 w 327086"/>
              <a:gd name="connsiteY1" fmla="*/ 0 h 233624"/>
              <a:gd name="connsiteX2" fmla="*/ 0 w 327086"/>
              <a:gd name="connsiteY2" fmla="*/ 230819 h 233624"/>
              <a:gd name="connsiteX3" fmla="*/ 319596 w 327086"/>
              <a:gd name="connsiteY3" fmla="*/ 233624 h 2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086" h="233624">
                <a:moveTo>
                  <a:pt x="327086" y="0"/>
                </a:moveTo>
                <a:lnTo>
                  <a:pt x="0" y="0"/>
                </a:lnTo>
                <a:lnTo>
                  <a:pt x="0" y="230819"/>
                </a:lnTo>
                <a:lnTo>
                  <a:pt x="319596" y="2336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Minimum Spanning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0DDFD-014E-4C90-B7F1-667219C6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8BE8-B51C-43B5-96BC-332D7C4D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762C-AF03-46EF-A33E-20DEEDEE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447800"/>
            <a:ext cx="6934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Kruskal’s</a:t>
            </a:r>
            <a:r>
              <a:rPr lang="en-US" sz="3200" dirty="0"/>
              <a:t> algorithm, </a:t>
            </a:r>
          </a:p>
          <a:p>
            <a:r>
              <a:rPr lang="en-US" sz="3200" dirty="0"/>
              <a:t>2. 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6750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763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31BDD-D20A-4F4D-8075-980D1AA0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86924-7B6E-4E17-859D-F60E620E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4B8E5-E1B2-4323-9C3C-A06833EA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20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10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F5906-BD3D-4D2E-87D9-42F14346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DD73D-3770-418B-9D5A-247F6E47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C35B-BF1C-4FA6-87EB-D9B59C37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D22D1-3540-4DD7-93BF-D8A96C9A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BE5E2-E29F-40DA-9F57-9E7B0AA6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CB08-50BA-4024-9992-AD35479D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E800A-3C3B-4F52-B9E2-E3A1BC79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04800"/>
            <a:ext cx="8763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1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7750517" y="17837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750517" y="177281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41" name="Freeform 40"/>
          <p:cNvSpPr/>
          <p:nvPr/>
        </p:nvSpPr>
        <p:spPr>
          <a:xfrm>
            <a:off x="262884" y="1335329"/>
            <a:ext cx="2280197" cy="2604139"/>
          </a:xfrm>
          <a:custGeom>
            <a:avLst/>
            <a:gdLst>
              <a:gd name="connsiteX0" fmla="*/ 2213395 w 2520956"/>
              <a:gd name="connsiteY0" fmla="*/ 19082 h 2720618"/>
              <a:gd name="connsiteX1" fmla="*/ 1405527 w 2520956"/>
              <a:gd name="connsiteY1" fmla="*/ 320923 h 2720618"/>
              <a:gd name="connsiteX2" fmla="*/ 659803 w 2520956"/>
              <a:gd name="connsiteY2" fmla="*/ 897972 h 2720618"/>
              <a:gd name="connsiteX3" fmla="*/ 20611 w 2520956"/>
              <a:gd name="connsiteY3" fmla="*/ 1430632 h 2720618"/>
              <a:gd name="connsiteX4" fmla="*/ 251430 w 2520956"/>
              <a:gd name="connsiteY4" fmla="*/ 1963292 h 2720618"/>
              <a:gd name="connsiteX5" fmla="*/ 1174708 w 2520956"/>
              <a:gd name="connsiteY5" fmla="*/ 2602484 h 2720618"/>
              <a:gd name="connsiteX6" fmla="*/ 1982576 w 2520956"/>
              <a:gd name="connsiteY6" fmla="*/ 2673506 h 2720618"/>
              <a:gd name="connsiteX7" fmla="*/ 2169007 w 2520956"/>
              <a:gd name="connsiteY7" fmla="*/ 2078702 h 2720618"/>
              <a:gd name="connsiteX8" fmla="*/ 1920432 w 2520956"/>
              <a:gd name="connsiteY8" fmla="*/ 1688084 h 2720618"/>
              <a:gd name="connsiteX9" fmla="*/ 2062475 w 2520956"/>
              <a:gd name="connsiteY9" fmla="*/ 960115 h 2720618"/>
              <a:gd name="connsiteX10" fmla="*/ 2497481 w 2520956"/>
              <a:gd name="connsiteY10" fmla="*/ 578376 h 2720618"/>
              <a:gd name="connsiteX11" fmla="*/ 2435337 w 2520956"/>
              <a:gd name="connsiteY11" fmla="*/ 90104 h 2720618"/>
              <a:gd name="connsiteX12" fmla="*/ 2213395 w 2520956"/>
              <a:gd name="connsiteY12" fmla="*/ 19082 h 2720618"/>
              <a:gd name="connsiteX0" fmla="*/ 1947065 w 2529454"/>
              <a:gd name="connsiteY0" fmla="*/ 62481 h 2666363"/>
              <a:gd name="connsiteX1" fmla="*/ 1405527 w 2529454"/>
              <a:gd name="connsiteY1" fmla="*/ 266668 h 2666363"/>
              <a:gd name="connsiteX2" fmla="*/ 659803 w 2529454"/>
              <a:gd name="connsiteY2" fmla="*/ 843717 h 2666363"/>
              <a:gd name="connsiteX3" fmla="*/ 20611 w 2529454"/>
              <a:gd name="connsiteY3" fmla="*/ 1376377 h 2666363"/>
              <a:gd name="connsiteX4" fmla="*/ 251430 w 2529454"/>
              <a:gd name="connsiteY4" fmla="*/ 1909037 h 2666363"/>
              <a:gd name="connsiteX5" fmla="*/ 1174708 w 2529454"/>
              <a:gd name="connsiteY5" fmla="*/ 2548229 h 2666363"/>
              <a:gd name="connsiteX6" fmla="*/ 1982576 w 2529454"/>
              <a:gd name="connsiteY6" fmla="*/ 2619251 h 2666363"/>
              <a:gd name="connsiteX7" fmla="*/ 2169007 w 2529454"/>
              <a:gd name="connsiteY7" fmla="*/ 2024447 h 2666363"/>
              <a:gd name="connsiteX8" fmla="*/ 1920432 w 2529454"/>
              <a:gd name="connsiteY8" fmla="*/ 1633829 h 2666363"/>
              <a:gd name="connsiteX9" fmla="*/ 2062475 w 2529454"/>
              <a:gd name="connsiteY9" fmla="*/ 905860 h 2666363"/>
              <a:gd name="connsiteX10" fmla="*/ 2497481 w 2529454"/>
              <a:gd name="connsiteY10" fmla="*/ 524121 h 2666363"/>
              <a:gd name="connsiteX11" fmla="*/ 2435337 w 2529454"/>
              <a:gd name="connsiteY11" fmla="*/ 35849 h 2666363"/>
              <a:gd name="connsiteX12" fmla="*/ 1947065 w 2529454"/>
              <a:gd name="connsiteY12" fmla="*/ 62481 h 2666363"/>
              <a:gd name="connsiteX0" fmla="*/ 1947065 w 2506362"/>
              <a:gd name="connsiteY0" fmla="*/ 257 h 2604139"/>
              <a:gd name="connsiteX1" fmla="*/ 1405527 w 2506362"/>
              <a:gd name="connsiteY1" fmla="*/ 204444 h 2604139"/>
              <a:gd name="connsiteX2" fmla="*/ 659803 w 2506362"/>
              <a:gd name="connsiteY2" fmla="*/ 781493 h 2604139"/>
              <a:gd name="connsiteX3" fmla="*/ 20611 w 2506362"/>
              <a:gd name="connsiteY3" fmla="*/ 1314153 h 2604139"/>
              <a:gd name="connsiteX4" fmla="*/ 251430 w 2506362"/>
              <a:gd name="connsiteY4" fmla="*/ 1846813 h 2604139"/>
              <a:gd name="connsiteX5" fmla="*/ 1174708 w 2506362"/>
              <a:gd name="connsiteY5" fmla="*/ 2486005 h 2604139"/>
              <a:gd name="connsiteX6" fmla="*/ 1982576 w 2506362"/>
              <a:gd name="connsiteY6" fmla="*/ 2557027 h 2604139"/>
              <a:gd name="connsiteX7" fmla="*/ 2169007 w 2506362"/>
              <a:gd name="connsiteY7" fmla="*/ 1962223 h 2604139"/>
              <a:gd name="connsiteX8" fmla="*/ 1920432 w 2506362"/>
              <a:gd name="connsiteY8" fmla="*/ 1571605 h 2604139"/>
              <a:gd name="connsiteX9" fmla="*/ 2062475 w 2506362"/>
              <a:gd name="connsiteY9" fmla="*/ 843636 h 2604139"/>
              <a:gd name="connsiteX10" fmla="*/ 2497481 w 2506362"/>
              <a:gd name="connsiteY10" fmla="*/ 461897 h 2604139"/>
              <a:gd name="connsiteX11" fmla="*/ 2186763 w 2506362"/>
              <a:gd name="connsiteY11" fmla="*/ 168934 h 2604139"/>
              <a:gd name="connsiteX12" fmla="*/ 1947065 w 2506362"/>
              <a:gd name="connsiteY12" fmla="*/ 257 h 2604139"/>
              <a:gd name="connsiteX0" fmla="*/ 1947065 w 2280197"/>
              <a:gd name="connsiteY0" fmla="*/ 257 h 2604139"/>
              <a:gd name="connsiteX1" fmla="*/ 1405527 w 2280197"/>
              <a:gd name="connsiteY1" fmla="*/ 204444 h 2604139"/>
              <a:gd name="connsiteX2" fmla="*/ 659803 w 2280197"/>
              <a:gd name="connsiteY2" fmla="*/ 781493 h 2604139"/>
              <a:gd name="connsiteX3" fmla="*/ 20611 w 2280197"/>
              <a:gd name="connsiteY3" fmla="*/ 1314153 h 2604139"/>
              <a:gd name="connsiteX4" fmla="*/ 251430 w 2280197"/>
              <a:gd name="connsiteY4" fmla="*/ 1846813 h 2604139"/>
              <a:gd name="connsiteX5" fmla="*/ 1174708 w 2280197"/>
              <a:gd name="connsiteY5" fmla="*/ 2486005 h 2604139"/>
              <a:gd name="connsiteX6" fmla="*/ 1982576 w 2280197"/>
              <a:gd name="connsiteY6" fmla="*/ 2557027 h 2604139"/>
              <a:gd name="connsiteX7" fmla="*/ 2169007 w 2280197"/>
              <a:gd name="connsiteY7" fmla="*/ 1962223 h 2604139"/>
              <a:gd name="connsiteX8" fmla="*/ 1920432 w 2280197"/>
              <a:gd name="connsiteY8" fmla="*/ 1571605 h 2604139"/>
              <a:gd name="connsiteX9" fmla="*/ 2062475 w 2280197"/>
              <a:gd name="connsiteY9" fmla="*/ 843636 h 2604139"/>
              <a:gd name="connsiteX10" fmla="*/ 2257784 w 2280197"/>
              <a:gd name="connsiteY10" fmla="*/ 461897 h 2604139"/>
              <a:gd name="connsiteX11" fmla="*/ 2186763 w 2280197"/>
              <a:gd name="connsiteY11" fmla="*/ 168934 h 2604139"/>
              <a:gd name="connsiteX12" fmla="*/ 1947065 w 2280197"/>
              <a:gd name="connsiteY12" fmla="*/ 257 h 260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0197" h="2604139">
                <a:moveTo>
                  <a:pt x="1947065" y="257"/>
                </a:moveTo>
                <a:cubicBezTo>
                  <a:pt x="1816859" y="6175"/>
                  <a:pt x="1620071" y="74238"/>
                  <a:pt x="1405527" y="204444"/>
                </a:cubicBezTo>
                <a:cubicBezTo>
                  <a:pt x="1190983" y="334650"/>
                  <a:pt x="890622" y="596542"/>
                  <a:pt x="659803" y="781493"/>
                </a:cubicBezTo>
                <a:cubicBezTo>
                  <a:pt x="428984" y="966444"/>
                  <a:pt x="88673" y="1136600"/>
                  <a:pt x="20611" y="1314153"/>
                </a:cubicBezTo>
                <a:cubicBezTo>
                  <a:pt x="-47451" y="1491706"/>
                  <a:pt x="59080" y="1651504"/>
                  <a:pt x="251430" y="1846813"/>
                </a:cubicBezTo>
                <a:cubicBezTo>
                  <a:pt x="443780" y="2042122"/>
                  <a:pt x="886184" y="2367636"/>
                  <a:pt x="1174708" y="2486005"/>
                </a:cubicBezTo>
                <a:cubicBezTo>
                  <a:pt x="1463232" y="2604374"/>
                  <a:pt x="1816860" y="2644324"/>
                  <a:pt x="1982576" y="2557027"/>
                </a:cubicBezTo>
                <a:cubicBezTo>
                  <a:pt x="2148292" y="2469730"/>
                  <a:pt x="2179364" y="2126460"/>
                  <a:pt x="2169007" y="1962223"/>
                </a:cubicBezTo>
                <a:cubicBezTo>
                  <a:pt x="2158650" y="1797986"/>
                  <a:pt x="1938187" y="1758036"/>
                  <a:pt x="1920432" y="1571605"/>
                </a:cubicBezTo>
                <a:cubicBezTo>
                  <a:pt x="1902677" y="1385174"/>
                  <a:pt x="2006250" y="1028587"/>
                  <a:pt x="2062475" y="843636"/>
                </a:cubicBezTo>
                <a:cubicBezTo>
                  <a:pt x="2118700" y="658685"/>
                  <a:pt x="2195640" y="606899"/>
                  <a:pt x="2257784" y="461897"/>
                </a:cubicBezTo>
                <a:cubicBezTo>
                  <a:pt x="2319928" y="316895"/>
                  <a:pt x="2238550" y="245874"/>
                  <a:pt x="2186763" y="168934"/>
                </a:cubicBezTo>
                <a:cubicBezTo>
                  <a:pt x="2134977" y="91994"/>
                  <a:pt x="2077271" y="-5661"/>
                  <a:pt x="1947065" y="257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7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 algorithm: invariant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6459" y="266427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2024259" y="167367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719459" y="251187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014859" y="115544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3200400" y="213087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2602296" y="274841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3276600" y="3560352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val 13"/>
          <p:cNvSpPr/>
          <p:nvPr/>
        </p:nvSpPr>
        <p:spPr>
          <a:xfrm>
            <a:off x="1857063" y="343421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7" name="Straight Arrow Connector 16"/>
          <p:cNvCxnSpPr>
            <a:stCxn id="6" idx="7"/>
            <a:endCxn id="7" idx="2"/>
          </p:cNvCxnSpPr>
          <p:nvPr/>
        </p:nvCxnSpPr>
        <p:spPr>
          <a:xfrm flipV="1">
            <a:off x="836622" y="1826078"/>
            <a:ext cx="1187637" cy="8828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9" idx="2"/>
          </p:cNvCxnSpPr>
          <p:nvPr/>
        </p:nvCxnSpPr>
        <p:spPr>
          <a:xfrm flipV="1">
            <a:off x="881259" y="2664278"/>
            <a:ext cx="8382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4" idx="2"/>
          </p:cNvCxnSpPr>
          <p:nvPr/>
        </p:nvCxnSpPr>
        <p:spPr>
          <a:xfrm>
            <a:off x="836622" y="2924441"/>
            <a:ext cx="1020441" cy="66217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7"/>
            <a:endCxn id="10" idx="2"/>
          </p:cNvCxnSpPr>
          <p:nvPr/>
        </p:nvCxnSpPr>
        <p:spPr>
          <a:xfrm flipV="1">
            <a:off x="2284422" y="1307844"/>
            <a:ext cx="730437" cy="4104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1" idx="1"/>
          </p:cNvCxnSpPr>
          <p:nvPr/>
        </p:nvCxnSpPr>
        <p:spPr>
          <a:xfrm>
            <a:off x="2329059" y="1826078"/>
            <a:ext cx="915978" cy="3494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6"/>
            <a:endCxn id="11" idx="2"/>
          </p:cNvCxnSpPr>
          <p:nvPr/>
        </p:nvCxnSpPr>
        <p:spPr>
          <a:xfrm flipV="1">
            <a:off x="2024259" y="2283278"/>
            <a:ext cx="1176141" cy="381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12" idx="2"/>
          </p:cNvCxnSpPr>
          <p:nvPr/>
        </p:nvCxnSpPr>
        <p:spPr>
          <a:xfrm>
            <a:off x="2024259" y="2664278"/>
            <a:ext cx="578037" cy="2365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  <a:endCxn id="13" idx="2"/>
          </p:cNvCxnSpPr>
          <p:nvPr/>
        </p:nvCxnSpPr>
        <p:spPr>
          <a:xfrm>
            <a:off x="2161863" y="3586615"/>
            <a:ext cx="1114737" cy="1261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335" y="2316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41427" y="1365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22573" y="2218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54103" y="3125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0977" y="84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36062" y="1816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52800" y="2186868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01461" y="3006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38896" y="3821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20911" y="118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47913" y="1666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63418" y="2725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37885" y="3586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71078" y="2140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03" name="Left Brace 102"/>
          <p:cNvSpPr/>
          <p:nvPr/>
        </p:nvSpPr>
        <p:spPr>
          <a:xfrm rot="16200000">
            <a:off x="1308184" y="3375271"/>
            <a:ext cx="225518" cy="2088321"/>
          </a:xfrm>
          <a:prstGeom prst="leftBrace">
            <a:avLst>
              <a:gd name="adj1" fmla="val 39049"/>
              <a:gd name="adj2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69979" y="4611469"/>
            <a:ext cx="2111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Shortest paths</a:t>
            </a:r>
            <a:br>
              <a:rPr lang="en-US" dirty="0"/>
            </a:br>
            <a:r>
              <a:rPr lang="en-US" dirty="0"/>
              <a:t>already computed</a:t>
            </a:r>
            <a:br>
              <a:rPr lang="en-US" dirty="0"/>
            </a:br>
            <a:r>
              <a:rPr lang="en-US" dirty="0"/>
              <a:t>(completed vertices)</a:t>
            </a:r>
          </a:p>
        </p:txBody>
      </p:sp>
      <p:sp>
        <p:nvSpPr>
          <p:cNvPr id="105" name="Left Brace 104"/>
          <p:cNvSpPr/>
          <p:nvPr/>
        </p:nvSpPr>
        <p:spPr>
          <a:xfrm rot="16200000">
            <a:off x="2995982" y="3869659"/>
            <a:ext cx="225518" cy="1097723"/>
          </a:xfrm>
          <a:prstGeom prst="leftBrace">
            <a:avLst>
              <a:gd name="adj1" fmla="val 39049"/>
              <a:gd name="adj2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647554" y="4614518"/>
            <a:ext cx="93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Frontier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4187776" y="833024"/>
            <a:ext cx="4956224" cy="3341132"/>
            <a:chOff x="4187776" y="833024"/>
            <a:chExt cx="4956224" cy="3341132"/>
          </a:xfrm>
        </p:grpSpPr>
        <p:sp>
          <p:nvSpPr>
            <p:cNvPr id="53" name="Freeform 52"/>
            <p:cNvSpPr/>
            <p:nvPr/>
          </p:nvSpPr>
          <p:spPr>
            <a:xfrm>
              <a:off x="4876800" y="1318485"/>
              <a:ext cx="2823659" cy="2599578"/>
            </a:xfrm>
            <a:custGeom>
              <a:avLst/>
              <a:gdLst>
                <a:gd name="connsiteX0" fmla="*/ 2213395 w 2520956"/>
                <a:gd name="connsiteY0" fmla="*/ 19082 h 2720618"/>
                <a:gd name="connsiteX1" fmla="*/ 1405527 w 2520956"/>
                <a:gd name="connsiteY1" fmla="*/ 320923 h 2720618"/>
                <a:gd name="connsiteX2" fmla="*/ 659803 w 2520956"/>
                <a:gd name="connsiteY2" fmla="*/ 897972 h 2720618"/>
                <a:gd name="connsiteX3" fmla="*/ 20611 w 2520956"/>
                <a:gd name="connsiteY3" fmla="*/ 1430632 h 2720618"/>
                <a:gd name="connsiteX4" fmla="*/ 251430 w 2520956"/>
                <a:gd name="connsiteY4" fmla="*/ 1963292 h 2720618"/>
                <a:gd name="connsiteX5" fmla="*/ 1174708 w 2520956"/>
                <a:gd name="connsiteY5" fmla="*/ 2602484 h 2720618"/>
                <a:gd name="connsiteX6" fmla="*/ 1982576 w 2520956"/>
                <a:gd name="connsiteY6" fmla="*/ 2673506 h 2720618"/>
                <a:gd name="connsiteX7" fmla="*/ 2169007 w 2520956"/>
                <a:gd name="connsiteY7" fmla="*/ 2078702 h 2720618"/>
                <a:gd name="connsiteX8" fmla="*/ 1920432 w 2520956"/>
                <a:gd name="connsiteY8" fmla="*/ 1688084 h 2720618"/>
                <a:gd name="connsiteX9" fmla="*/ 2062475 w 2520956"/>
                <a:gd name="connsiteY9" fmla="*/ 960115 h 2720618"/>
                <a:gd name="connsiteX10" fmla="*/ 2497481 w 2520956"/>
                <a:gd name="connsiteY10" fmla="*/ 578376 h 2720618"/>
                <a:gd name="connsiteX11" fmla="*/ 2435337 w 2520956"/>
                <a:gd name="connsiteY11" fmla="*/ 90104 h 2720618"/>
                <a:gd name="connsiteX12" fmla="*/ 2213395 w 2520956"/>
                <a:gd name="connsiteY12" fmla="*/ 19082 h 2720618"/>
                <a:gd name="connsiteX0" fmla="*/ 1947065 w 2529454"/>
                <a:gd name="connsiteY0" fmla="*/ 62481 h 2666363"/>
                <a:gd name="connsiteX1" fmla="*/ 1405527 w 2529454"/>
                <a:gd name="connsiteY1" fmla="*/ 266668 h 2666363"/>
                <a:gd name="connsiteX2" fmla="*/ 659803 w 2529454"/>
                <a:gd name="connsiteY2" fmla="*/ 843717 h 2666363"/>
                <a:gd name="connsiteX3" fmla="*/ 20611 w 2529454"/>
                <a:gd name="connsiteY3" fmla="*/ 1376377 h 2666363"/>
                <a:gd name="connsiteX4" fmla="*/ 251430 w 2529454"/>
                <a:gd name="connsiteY4" fmla="*/ 1909037 h 2666363"/>
                <a:gd name="connsiteX5" fmla="*/ 1174708 w 2529454"/>
                <a:gd name="connsiteY5" fmla="*/ 2548229 h 2666363"/>
                <a:gd name="connsiteX6" fmla="*/ 1982576 w 2529454"/>
                <a:gd name="connsiteY6" fmla="*/ 2619251 h 2666363"/>
                <a:gd name="connsiteX7" fmla="*/ 2169007 w 2529454"/>
                <a:gd name="connsiteY7" fmla="*/ 2024447 h 2666363"/>
                <a:gd name="connsiteX8" fmla="*/ 1920432 w 2529454"/>
                <a:gd name="connsiteY8" fmla="*/ 1633829 h 2666363"/>
                <a:gd name="connsiteX9" fmla="*/ 2062475 w 2529454"/>
                <a:gd name="connsiteY9" fmla="*/ 905860 h 2666363"/>
                <a:gd name="connsiteX10" fmla="*/ 2497481 w 2529454"/>
                <a:gd name="connsiteY10" fmla="*/ 524121 h 2666363"/>
                <a:gd name="connsiteX11" fmla="*/ 2435337 w 2529454"/>
                <a:gd name="connsiteY11" fmla="*/ 35849 h 2666363"/>
                <a:gd name="connsiteX12" fmla="*/ 1947065 w 2529454"/>
                <a:gd name="connsiteY12" fmla="*/ 62481 h 2666363"/>
                <a:gd name="connsiteX0" fmla="*/ 1947065 w 2506362"/>
                <a:gd name="connsiteY0" fmla="*/ 257 h 2604139"/>
                <a:gd name="connsiteX1" fmla="*/ 1405527 w 2506362"/>
                <a:gd name="connsiteY1" fmla="*/ 204444 h 2604139"/>
                <a:gd name="connsiteX2" fmla="*/ 659803 w 2506362"/>
                <a:gd name="connsiteY2" fmla="*/ 781493 h 2604139"/>
                <a:gd name="connsiteX3" fmla="*/ 20611 w 2506362"/>
                <a:gd name="connsiteY3" fmla="*/ 1314153 h 2604139"/>
                <a:gd name="connsiteX4" fmla="*/ 251430 w 2506362"/>
                <a:gd name="connsiteY4" fmla="*/ 1846813 h 2604139"/>
                <a:gd name="connsiteX5" fmla="*/ 1174708 w 2506362"/>
                <a:gd name="connsiteY5" fmla="*/ 2486005 h 2604139"/>
                <a:gd name="connsiteX6" fmla="*/ 1982576 w 2506362"/>
                <a:gd name="connsiteY6" fmla="*/ 2557027 h 2604139"/>
                <a:gd name="connsiteX7" fmla="*/ 2169007 w 2506362"/>
                <a:gd name="connsiteY7" fmla="*/ 1962223 h 2604139"/>
                <a:gd name="connsiteX8" fmla="*/ 1920432 w 2506362"/>
                <a:gd name="connsiteY8" fmla="*/ 1571605 h 2604139"/>
                <a:gd name="connsiteX9" fmla="*/ 2062475 w 2506362"/>
                <a:gd name="connsiteY9" fmla="*/ 843636 h 2604139"/>
                <a:gd name="connsiteX10" fmla="*/ 2497481 w 2506362"/>
                <a:gd name="connsiteY10" fmla="*/ 461897 h 2604139"/>
                <a:gd name="connsiteX11" fmla="*/ 2186763 w 2506362"/>
                <a:gd name="connsiteY11" fmla="*/ 168934 h 2604139"/>
                <a:gd name="connsiteX12" fmla="*/ 1947065 w 2506362"/>
                <a:gd name="connsiteY12" fmla="*/ 257 h 2604139"/>
                <a:gd name="connsiteX0" fmla="*/ 1947065 w 2280197"/>
                <a:gd name="connsiteY0" fmla="*/ 257 h 2604139"/>
                <a:gd name="connsiteX1" fmla="*/ 1405527 w 2280197"/>
                <a:gd name="connsiteY1" fmla="*/ 204444 h 2604139"/>
                <a:gd name="connsiteX2" fmla="*/ 659803 w 2280197"/>
                <a:gd name="connsiteY2" fmla="*/ 781493 h 2604139"/>
                <a:gd name="connsiteX3" fmla="*/ 20611 w 2280197"/>
                <a:gd name="connsiteY3" fmla="*/ 1314153 h 2604139"/>
                <a:gd name="connsiteX4" fmla="*/ 251430 w 2280197"/>
                <a:gd name="connsiteY4" fmla="*/ 1846813 h 2604139"/>
                <a:gd name="connsiteX5" fmla="*/ 1174708 w 2280197"/>
                <a:gd name="connsiteY5" fmla="*/ 2486005 h 2604139"/>
                <a:gd name="connsiteX6" fmla="*/ 1982576 w 2280197"/>
                <a:gd name="connsiteY6" fmla="*/ 2557027 h 2604139"/>
                <a:gd name="connsiteX7" fmla="*/ 2169007 w 2280197"/>
                <a:gd name="connsiteY7" fmla="*/ 1962223 h 2604139"/>
                <a:gd name="connsiteX8" fmla="*/ 1920432 w 2280197"/>
                <a:gd name="connsiteY8" fmla="*/ 1571605 h 2604139"/>
                <a:gd name="connsiteX9" fmla="*/ 2062475 w 2280197"/>
                <a:gd name="connsiteY9" fmla="*/ 843636 h 2604139"/>
                <a:gd name="connsiteX10" fmla="*/ 2257784 w 2280197"/>
                <a:gd name="connsiteY10" fmla="*/ 461897 h 2604139"/>
                <a:gd name="connsiteX11" fmla="*/ 2186763 w 2280197"/>
                <a:gd name="connsiteY11" fmla="*/ 168934 h 2604139"/>
                <a:gd name="connsiteX12" fmla="*/ 1947065 w 2280197"/>
                <a:gd name="connsiteY12" fmla="*/ 257 h 2604139"/>
                <a:gd name="connsiteX0" fmla="*/ 1947065 w 2781712"/>
                <a:gd name="connsiteY0" fmla="*/ 257 h 2599578"/>
                <a:gd name="connsiteX1" fmla="*/ 1405527 w 2781712"/>
                <a:gd name="connsiteY1" fmla="*/ 204444 h 2599578"/>
                <a:gd name="connsiteX2" fmla="*/ 659803 w 2781712"/>
                <a:gd name="connsiteY2" fmla="*/ 781493 h 2599578"/>
                <a:gd name="connsiteX3" fmla="*/ 20611 w 2781712"/>
                <a:gd name="connsiteY3" fmla="*/ 1314153 h 2599578"/>
                <a:gd name="connsiteX4" fmla="*/ 251430 w 2781712"/>
                <a:gd name="connsiteY4" fmla="*/ 1846813 h 2599578"/>
                <a:gd name="connsiteX5" fmla="*/ 1174708 w 2781712"/>
                <a:gd name="connsiteY5" fmla="*/ 2486005 h 2599578"/>
                <a:gd name="connsiteX6" fmla="*/ 1982576 w 2781712"/>
                <a:gd name="connsiteY6" fmla="*/ 2557027 h 2599578"/>
                <a:gd name="connsiteX7" fmla="*/ 2781566 w 2781712"/>
                <a:gd name="connsiteY7" fmla="*/ 2024366 h 2599578"/>
                <a:gd name="connsiteX8" fmla="*/ 1920432 w 2781712"/>
                <a:gd name="connsiteY8" fmla="*/ 1571605 h 2599578"/>
                <a:gd name="connsiteX9" fmla="*/ 2062475 w 2781712"/>
                <a:gd name="connsiteY9" fmla="*/ 843636 h 2599578"/>
                <a:gd name="connsiteX10" fmla="*/ 2257784 w 2781712"/>
                <a:gd name="connsiteY10" fmla="*/ 461897 h 2599578"/>
                <a:gd name="connsiteX11" fmla="*/ 2186763 w 2781712"/>
                <a:gd name="connsiteY11" fmla="*/ 168934 h 2599578"/>
                <a:gd name="connsiteX12" fmla="*/ 1947065 w 2781712"/>
                <a:gd name="connsiteY12" fmla="*/ 257 h 2599578"/>
                <a:gd name="connsiteX0" fmla="*/ 1947065 w 2832141"/>
                <a:gd name="connsiteY0" fmla="*/ 257 h 2599578"/>
                <a:gd name="connsiteX1" fmla="*/ 1405527 w 2832141"/>
                <a:gd name="connsiteY1" fmla="*/ 204444 h 2599578"/>
                <a:gd name="connsiteX2" fmla="*/ 659803 w 2832141"/>
                <a:gd name="connsiteY2" fmla="*/ 781493 h 2599578"/>
                <a:gd name="connsiteX3" fmla="*/ 20611 w 2832141"/>
                <a:gd name="connsiteY3" fmla="*/ 1314153 h 2599578"/>
                <a:gd name="connsiteX4" fmla="*/ 251430 w 2832141"/>
                <a:gd name="connsiteY4" fmla="*/ 1846813 h 2599578"/>
                <a:gd name="connsiteX5" fmla="*/ 1174708 w 2832141"/>
                <a:gd name="connsiteY5" fmla="*/ 2486005 h 2599578"/>
                <a:gd name="connsiteX6" fmla="*/ 1982576 w 2832141"/>
                <a:gd name="connsiteY6" fmla="*/ 2557027 h 2599578"/>
                <a:gd name="connsiteX7" fmla="*/ 2781566 w 2832141"/>
                <a:gd name="connsiteY7" fmla="*/ 2024366 h 2599578"/>
                <a:gd name="connsiteX8" fmla="*/ 2675034 w 2832141"/>
                <a:gd name="connsiteY8" fmla="*/ 1367419 h 2599578"/>
                <a:gd name="connsiteX9" fmla="*/ 2062475 w 2832141"/>
                <a:gd name="connsiteY9" fmla="*/ 843636 h 2599578"/>
                <a:gd name="connsiteX10" fmla="*/ 2257784 w 2832141"/>
                <a:gd name="connsiteY10" fmla="*/ 461897 h 2599578"/>
                <a:gd name="connsiteX11" fmla="*/ 2186763 w 2832141"/>
                <a:gd name="connsiteY11" fmla="*/ 168934 h 2599578"/>
                <a:gd name="connsiteX12" fmla="*/ 1947065 w 2832141"/>
                <a:gd name="connsiteY12" fmla="*/ 257 h 2599578"/>
                <a:gd name="connsiteX0" fmla="*/ 1947065 w 2827484"/>
                <a:gd name="connsiteY0" fmla="*/ 257 h 2599578"/>
                <a:gd name="connsiteX1" fmla="*/ 1405527 w 2827484"/>
                <a:gd name="connsiteY1" fmla="*/ 204444 h 2599578"/>
                <a:gd name="connsiteX2" fmla="*/ 659803 w 2827484"/>
                <a:gd name="connsiteY2" fmla="*/ 781493 h 2599578"/>
                <a:gd name="connsiteX3" fmla="*/ 20611 w 2827484"/>
                <a:gd name="connsiteY3" fmla="*/ 1314153 h 2599578"/>
                <a:gd name="connsiteX4" fmla="*/ 251430 w 2827484"/>
                <a:gd name="connsiteY4" fmla="*/ 1846813 h 2599578"/>
                <a:gd name="connsiteX5" fmla="*/ 1174708 w 2827484"/>
                <a:gd name="connsiteY5" fmla="*/ 2486005 h 2599578"/>
                <a:gd name="connsiteX6" fmla="*/ 1982576 w 2827484"/>
                <a:gd name="connsiteY6" fmla="*/ 2557027 h 2599578"/>
                <a:gd name="connsiteX7" fmla="*/ 2781566 w 2827484"/>
                <a:gd name="connsiteY7" fmla="*/ 2024366 h 2599578"/>
                <a:gd name="connsiteX8" fmla="*/ 2675034 w 2827484"/>
                <a:gd name="connsiteY8" fmla="*/ 1367419 h 2599578"/>
                <a:gd name="connsiteX9" fmla="*/ 2213395 w 2827484"/>
                <a:gd name="connsiteY9" fmla="*/ 781492 h 2599578"/>
                <a:gd name="connsiteX10" fmla="*/ 2257784 w 2827484"/>
                <a:gd name="connsiteY10" fmla="*/ 461897 h 2599578"/>
                <a:gd name="connsiteX11" fmla="*/ 2186763 w 2827484"/>
                <a:gd name="connsiteY11" fmla="*/ 168934 h 2599578"/>
                <a:gd name="connsiteX12" fmla="*/ 1947065 w 2827484"/>
                <a:gd name="connsiteY12" fmla="*/ 257 h 2599578"/>
                <a:gd name="connsiteX0" fmla="*/ 1947065 w 2823659"/>
                <a:gd name="connsiteY0" fmla="*/ 257 h 2599578"/>
                <a:gd name="connsiteX1" fmla="*/ 1405527 w 2823659"/>
                <a:gd name="connsiteY1" fmla="*/ 204444 h 2599578"/>
                <a:gd name="connsiteX2" fmla="*/ 659803 w 2823659"/>
                <a:gd name="connsiteY2" fmla="*/ 781493 h 2599578"/>
                <a:gd name="connsiteX3" fmla="*/ 20611 w 2823659"/>
                <a:gd name="connsiteY3" fmla="*/ 1314153 h 2599578"/>
                <a:gd name="connsiteX4" fmla="*/ 251430 w 2823659"/>
                <a:gd name="connsiteY4" fmla="*/ 1846813 h 2599578"/>
                <a:gd name="connsiteX5" fmla="*/ 1174708 w 2823659"/>
                <a:gd name="connsiteY5" fmla="*/ 2486005 h 2599578"/>
                <a:gd name="connsiteX6" fmla="*/ 1982576 w 2823659"/>
                <a:gd name="connsiteY6" fmla="*/ 2557027 h 2599578"/>
                <a:gd name="connsiteX7" fmla="*/ 2781566 w 2823659"/>
                <a:gd name="connsiteY7" fmla="*/ 2024366 h 2599578"/>
                <a:gd name="connsiteX8" fmla="*/ 2675034 w 2823659"/>
                <a:gd name="connsiteY8" fmla="*/ 1367419 h 2599578"/>
                <a:gd name="connsiteX9" fmla="*/ 2355438 w 2823659"/>
                <a:gd name="connsiteY9" fmla="*/ 763737 h 2599578"/>
                <a:gd name="connsiteX10" fmla="*/ 2257784 w 2823659"/>
                <a:gd name="connsiteY10" fmla="*/ 461897 h 2599578"/>
                <a:gd name="connsiteX11" fmla="*/ 2186763 w 2823659"/>
                <a:gd name="connsiteY11" fmla="*/ 168934 h 2599578"/>
                <a:gd name="connsiteX12" fmla="*/ 1947065 w 2823659"/>
                <a:gd name="connsiteY12" fmla="*/ 257 h 259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3659" h="2599578">
                  <a:moveTo>
                    <a:pt x="1947065" y="257"/>
                  </a:moveTo>
                  <a:cubicBezTo>
                    <a:pt x="1816859" y="6175"/>
                    <a:pt x="1620071" y="74238"/>
                    <a:pt x="1405527" y="204444"/>
                  </a:cubicBezTo>
                  <a:cubicBezTo>
                    <a:pt x="1190983" y="334650"/>
                    <a:pt x="890622" y="596542"/>
                    <a:pt x="659803" y="781493"/>
                  </a:cubicBezTo>
                  <a:cubicBezTo>
                    <a:pt x="428984" y="966444"/>
                    <a:pt x="88673" y="1136600"/>
                    <a:pt x="20611" y="1314153"/>
                  </a:cubicBezTo>
                  <a:cubicBezTo>
                    <a:pt x="-47451" y="1491706"/>
                    <a:pt x="59080" y="1651504"/>
                    <a:pt x="251430" y="1846813"/>
                  </a:cubicBezTo>
                  <a:cubicBezTo>
                    <a:pt x="443780" y="2042122"/>
                    <a:pt x="886184" y="2367636"/>
                    <a:pt x="1174708" y="2486005"/>
                  </a:cubicBezTo>
                  <a:cubicBezTo>
                    <a:pt x="1463232" y="2604374"/>
                    <a:pt x="1714766" y="2633967"/>
                    <a:pt x="1982576" y="2557027"/>
                  </a:cubicBezTo>
                  <a:cubicBezTo>
                    <a:pt x="2250386" y="2480087"/>
                    <a:pt x="2666156" y="2222634"/>
                    <a:pt x="2781566" y="2024366"/>
                  </a:cubicBezTo>
                  <a:cubicBezTo>
                    <a:pt x="2896976" y="1826098"/>
                    <a:pt x="2746055" y="1577524"/>
                    <a:pt x="2675034" y="1367419"/>
                  </a:cubicBezTo>
                  <a:cubicBezTo>
                    <a:pt x="2604013" y="1157314"/>
                    <a:pt x="2424980" y="914657"/>
                    <a:pt x="2355438" y="763737"/>
                  </a:cubicBezTo>
                  <a:cubicBezTo>
                    <a:pt x="2285896" y="612817"/>
                    <a:pt x="2195640" y="606899"/>
                    <a:pt x="2257784" y="461897"/>
                  </a:cubicBezTo>
                  <a:cubicBezTo>
                    <a:pt x="2319928" y="316895"/>
                    <a:pt x="2238550" y="245874"/>
                    <a:pt x="2186763" y="168934"/>
                  </a:cubicBezTo>
                  <a:cubicBezTo>
                    <a:pt x="2134977" y="91994"/>
                    <a:pt x="2077271" y="-5661"/>
                    <a:pt x="1947065" y="25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190375" y="2647434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6638175" y="1656834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6333375" y="2495034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7628775" y="11386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7216212" y="2731571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7890516" y="3543508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6470979" y="3417371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2" name="Straight Arrow Connector 61"/>
            <p:cNvCxnSpPr>
              <a:stCxn id="54" idx="7"/>
              <a:endCxn id="55" idx="2"/>
            </p:cNvCxnSpPr>
            <p:nvPr/>
          </p:nvCxnSpPr>
          <p:spPr>
            <a:xfrm flipV="1">
              <a:off x="5450538" y="1809234"/>
              <a:ext cx="1187637" cy="8828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4" idx="6"/>
              <a:endCxn id="56" idx="2"/>
            </p:cNvCxnSpPr>
            <p:nvPr/>
          </p:nvCxnSpPr>
          <p:spPr>
            <a:xfrm flipV="1">
              <a:off x="5495175" y="2647434"/>
              <a:ext cx="8382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4" idx="5"/>
              <a:endCxn id="61" idx="2"/>
            </p:cNvCxnSpPr>
            <p:nvPr/>
          </p:nvCxnSpPr>
          <p:spPr>
            <a:xfrm>
              <a:off x="5450538" y="2907597"/>
              <a:ext cx="1020441" cy="66217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5" idx="7"/>
              <a:endCxn id="57" idx="2"/>
            </p:cNvCxnSpPr>
            <p:nvPr/>
          </p:nvCxnSpPr>
          <p:spPr>
            <a:xfrm flipV="1">
              <a:off x="6898338" y="1291000"/>
              <a:ext cx="730437" cy="4104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6" idx="6"/>
              <a:endCxn id="58" idx="2"/>
            </p:cNvCxnSpPr>
            <p:nvPr/>
          </p:nvCxnSpPr>
          <p:spPr>
            <a:xfrm flipV="1">
              <a:off x="6638175" y="2266434"/>
              <a:ext cx="1176141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6" idx="6"/>
              <a:endCxn id="59" idx="2"/>
            </p:cNvCxnSpPr>
            <p:nvPr/>
          </p:nvCxnSpPr>
          <p:spPr>
            <a:xfrm>
              <a:off x="6638175" y="2647434"/>
              <a:ext cx="578037" cy="2365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6"/>
              <a:endCxn id="60" idx="2"/>
            </p:cNvCxnSpPr>
            <p:nvPr/>
          </p:nvCxnSpPr>
          <p:spPr>
            <a:xfrm>
              <a:off x="6775779" y="3569771"/>
              <a:ext cx="1114737" cy="1261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214251" y="22997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55343" y="13483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36489" y="22019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68019" y="31087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574893" y="8330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12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534538" y="2034468"/>
              <a:ext cx="6094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215377" y="2989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52812" y="38048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34827" y="1169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61829" y="1649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77334" y="2709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51801" y="35697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984994" y="21234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84" name="Straight Arrow Connector 83"/>
            <p:cNvCxnSpPr>
              <a:stCxn id="59" idx="7"/>
              <a:endCxn id="58" idx="3"/>
            </p:cNvCxnSpPr>
            <p:nvPr/>
          </p:nvCxnSpPr>
          <p:spPr>
            <a:xfrm flipV="1">
              <a:off x="7476375" y="2374197"/>
              <a:ext cx="382578" cy="4020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565441" y="25122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8347578" y="2948868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94" name="Straight Arrow Connector 93"/>
            <p:cNvCxnSpPr>
              <a:stCxn id="59" idx="6"/>
              <a:endCxn id="91" idx="2"/>
            </p:cNvCxnSpPr>
            <p:nvPr/>
          </p:nvCxnSpPr>
          <p:spPr>
            <a:xfrm>
              <a:off x="7521012" y="2883971"/>
              <a:ext cx="826566" cy="2172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969692" y="2731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78449" y="26454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00" name="Right Arrow 99"/>
            <p:cNvSpPr/>
            <p:nvPr/>
          </p:nvSpPr>
          <p:spPr>
            <a:xfrm>
              <a:off x="4187776" y="2602366"/>
              <a:ext cx="409704" cy="304800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814316" y="2114034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6" name="Straight Arrow Connector 65"/>
            <p:cNvCxnSpPr>
              <a:stCxn id="55" idx="6"/>
              <a:endCxn id="58" idx="1"/>
            </p:cNvCxnSpPr>
            <p:nvPr/>
          </p:nvCxnSpPr>
          <p:spPr>
            <a:xfrm>
              <a:off x="6942975" y="1809234"/>
              <a:ext cx="915978" cy="3494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Oval 108"/>
          <p:cNvSpPr/>
          <p:nvPr/>
        </p:nvSpPr>
        <p:spPr>
          <a:xfrm>
            <a:off x="7821904" y="2112389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24400" y="4743271"/>
            <a:ext cx="400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 structure:</a:t>
            </a:r>
          </a:p>
          <a:p>
            <a:r>
              <a:rPr lang="en-US" dirty="0"/>
              <a:t>The set of non-completed vertices with</a:t>
            </a:r>
            <a:br>
              <a:rPr lang="en-US" dirty="0"/>
            </a:br>
            <a:r>
              <a:rPr lang="en-US" dirty="0"/>
              <a:t>their shortest distance from S using only</a:t>
            </a:r>
            <a:br>
              <a:rPr lang="en-US" dirty="0"/>
            </a:br>
            <a:r>
              <a:rPr lang="en-US" dirty="0"/>
              <a:t>the completed vertices.</a:t>
            </a:r>
          </a:p>
        </p:txBody>
      </p:sp>
      <p:sp>
        <p:nvSpPr>
          <p:cNvPr id="114" name="Oval 113"/>
          <p:cNvSpPr/>
          <p:nvPr/>
        </p:nvSpPr>
        <p:spPr>
          <a:xfrm>
            <a:off x="2603770" y="2749889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6579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 animBg="1"/>
      <p:bldP spid="109" grpId="0" animBg="1"/>
      <p:bldP spid="113" grpId="0"/>
      <p:bldP spid="1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Bellman-Ford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599"/>
                <a:ext cx="8229600" cy="5181601"/>
              </a:xfr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>
                    <a:solidFill>
                      <a:srgbClr val="0000FF"/>
                    </a:solidFill>
                  </a:rPr>
                  <a:t>function</a:t>
                </a:r>
                <a:r>
                  <a:rPr lang="en-GB" dirty="0"/>
                  <a:t> </a:t>
                </a:r>
                <a:r>
                  <a:rPr lang="en-GB" dirty="0" err="1"/>
                  <a:t>ShortestPaths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sz="2100" dirty="0">
                    <a:solidFill>
                      <a:srgbClr val="C00000"/>
                    </a:solidFill>
                  </a:rPr>
                  <a:t>// Input: Graph 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GB" sz="2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2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solidFill>
                      <a:srgbClr val="C00000"/>
                    </a:solidFill>
                  </a:rPr>
                  <a:t>, source vertex 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100" dirty="0">
                    <a:solidFill>
                      <a:srgbClr val="C00000"/>
                    </a:solidFill>
                  </a:rPr>
                  <a:t>,</a:t>
                </a:r>
                <a:br>
                  <a:rPr lang="en-US" sz="2100" dirty="0">
                    <a:solidFill>
                      <a:srgbClr val="C00000"/>
                    </a:solidFill>
                  </a:rPr>
                </a:br>
                <a:r>
                  <a:rPr lang="en-US" sz="2100" dirty="0">
                    <a:solidFill>
                      <a:srgbClr val="C00000"/>
                    </a:solidFill>
                  </a:rPr>
                  <a:t>//        edge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GB" sz="2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GB" sz="2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:∈</m:t>
                    </m:r>
                    <m:r>
                      <a:rPr lang="en-GB" sz="2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100" dirty="0">
                    <a:solidFill>
                      <a:srgbClr val="C00000"/>
                    </a:solidFill>
                  </a:rPr>
                  <a:t>, no negative cycles.</a:t>
                </a:r>
                <a:br>
                  <a:rPr lang="en-GB" sz="2100" dirty="0">
                    <a:solidFill>
                      <a:srgbClr val="C00000"/>
                    </a:solidFill>
                  </a:rPr>
                </a:br>
                <a:r>
                  <a:rPr lang="en-GB" sz="2100" dirty="0">
                    <a:solidFill>
                      <a:srgbClr val="C00000"/>
                    </a:solidFill>
                  </a:rPr>
                  <a:t>// Output: </a:t>
                </a:r>
                <a:r>
                  <a:rPr lang="en-GB" sz="2100" dirty="0" err="1">
                    <a:solidFill>
                      <a:srgbClr val="C00000"/>
                    </a:solidFill>
                  </a:rPr>
                  <a:t>dist</a:t>
                </a:r>
                <a:r>
                  <a:rPr lang="en-GB" sz="2100" dirty="0">
                    <a:solidFill>
                      <a:srgbClr val="C0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100" dirty="0">
                    <a:solidFill>
                      <a:srgbClr val="C00000"/>
                    </a:solidFill>
                  </a:rPr>
                  <a:t>] has the distance from 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100" dirty="0">
                    <a:solidFill>
                      <a:srgbClr val="C00000"/>
                    </a:solidFill>
                  </a:rPr>
                  <a:t>,</a:t>
                </a:r>
                <a:br>
                  <a:rPr lang="en-US" sz="2100" dirty="0">
                    <a:solidFill>
                      <a:srgbClr val="C00000"/>
                    </a:solidFill>
                  </a:rPr>
                </a:br>
                <a:r>
                  <a:rPr lang="en-US" sz="2100" dirty="0">
                    <a:solidFill>
                      <a:srgbClr val="C00000"/>
                    </a:solidFill>
                  </a:rPr>
                  <a:t>//         </a:t>
                </a:r>
                <a:r>
                  <a:rPr lang="en-US" sz="2100" dirty="0" err="1">
                    <a:solidFill>
                      <a:srgbClr val="C00000"/>
                    </a:solidFill>
                  </a:rPr>
                  <a:t>prev</a:t>
                </a:r>
                <a:r>
                  <a:rPr lang="en-US" sz="2100" dirty="0">
                    <a:solidFill>
                      <a:srgbClr val="C0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100" dirty="0">
                    <a:solidFill>
                      <a:srgbClr val="C00000"/>
                    </a:solidFill>
                  </a:rPr>
                  <a:t>] has the predecessor in the tree</a:t>
                </a:r>
                <a:br>
                  <a:rPr lang="en-US" sz="2100" dirty="0">
                    <a:solidFill>
                      <a:srgbClr val="C00000"/>
                    </a:solidFill>
                  </a:rPr>
                </a:br>
                <a:br>
                  <a:rPr lang="en-US" sz="2100" dirty="0">
                    <a:solidFill>
                      <a:srgbClr val="C00000"/>
                    </a:solidFill>
                  </a:rPr>
                </a:br>
                <a:r>
                  <a:rPr lang="en-US" dirty="0"/>
                  <a:t>  </a:t>
                </a:r>
                <a:r>
                  <a:rPr lang="en-US" dirty="0">
                    <a:solidFill>
                      <a:srgbClr val="0000FF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</a:t>
                </a:r>
                <a:r>
                  <a:rPr lang="en-US" dirty="0" err="1"/>
                  <a:t>dist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] =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    </a:t>
                </a:r>
                <a:r>
                  <a:rPr lang="en-GB" dirty="0" err="1"/>
                  <a:t>prev</a:t>
                </a:r>
                <a:r>
                  <a:rPr lang="en-GB" dirty="0"/>
                  <a:t>[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dirty="0"/>
                  <a:t>] = nil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  </a:t>
                </a:r>
                <a:r>
                  <a:rPr lang="en-GB" dirty="0" err="1"/>
                  <a:t>dist</a:t>
                </a:r>
                <a:r>
                  <a:rPr lang="en-GB" dirty="0"/>
                  <a:t>[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dirty="0"/>
                  <a:t>] = 0</a:t>
                </a:r>
                <a:br>
                  <a:rPr lang="en-GB" dirty="0"/>
                </a:br>
                <a:r>
                  <a:rPr lang="en-GB" dirty="0"/>
                  <a:t>  </a:t>
                </a:r>
                <a:r>
                  <a:rPr lang="en-GB" dirty="0">
                    <a:solidFill>
                      <a:srgbClr val="0000FF"/>
                    </a:solidFill>
                  </a:rPr>
                  <a:t>repeat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dirty="0"/>
                  <a:t> times:</a:t>
                </a:r>
                <a:br>
                  <a:rPr lang="en-GB" dirty="0"/>
                </a:br>
                <a:r>
                  <a:rPr lang="en-GB" dirty="0"/>
                  <a:t>    </a:t>
                </a:r>
                <a:r>
                  <a:rPr lang="en-GB" dirty="0">
                    <a:solidFill>
                      <a:srgbClr val="0000FF"/>
                    </a:solidFill>
                  </a:rPr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GB" dirty="0"/>
                  <a:t>:</a:t>
                </a:r>
                <a:br>
                  <a:rPr lang="en-GB" dirty="0"/>
                </a:br>
                <a:r>
                  <a:rPr lang="en-GB" dirty="0"/>
                  <a:t>      </a:t>
                </a:r>
                <a:r>
                  <a:rPr lang="en-GB" dirty="0">
                    <a:solidFill>
                      <a:srgbClr val="0000FF"/>
                    </a:solidFill>
                  </a:rPr>
                  <a:t>if</a:t>
                </a:r>
                <a:r>
                  <a:rPr lang="en-GB" dirty="0"/>
                  <a:t> </a:t>
                </a:r>
                <a:r>
                  <a:rPr lang="en-GB" dirty="0" err="1"/>
                  <a:t>dist</a:t>
                </a:r>
                <a:r>
                  <a:rPr lang="en-GB" dirty="0"/>
                  <a:t>[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] &gt; </a:t>
                </a:r>
                <a:r>
                  <a:rPr lang="en-GB" dirty="0" err="1"/>
                  <a:t>dist</a:t>
                </a:r>
                <a:r>
                  <a:rPr lang="en-GB" dirty="0"/>
                  <a:t>[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dirty="0"/>
                  <a:t>] +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</a:t>
                </a:r>
                <a:br>
                  <a:rPr lang="en-GB" dirty="0"/>
                </a:br>
                <a:r>
                  <a:rPr lang="en-GB" dirty="0"/>
                  <a:t>        </a:t>
                </a:r>
                <a:r>
                  <a:rPr lang="en-GB" dirty="0" err="1"/>
                  <a:t>dist</a:t>
                </a:r>
                <a:r>
                  <a:rPr lang="en-GB" dirty="0"/>
                  <a:t>[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] = </a:t>
                </a:r>
                <a:r>
                  <a:rPr lang="en-GB" dirty="0" err="1"/>
                  <a:t>dist</a:t>
                </a:r>
                <a:r>
                  <a:rPr lang="en-GB" dirty="0"/>
                  <a:t>[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dirty="0"/>
                  <a:t>] +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GB" dirty="0"/>
                </a:br>
                <a:r>
                  <a:rPr lang="en-GB" dirty="0"/>
                  <a:t>        </a:t>
                </a:r>
                <a:r>
                  <a:rPr lang="en-GB" dirty="0" err="1"/>
                  <a:t>prev</a:t>
                </a:r>
                <a:r>
                  <a:rPr lang="en-GB" dirty="0"/>
                  <a:t>[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] =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599"/>
                <a:ext cx="8229600" cy="5181601"/>
              </a:xfrm>
              <a:blipFill>
                <a:blip r:embed="rId2"/>
                <a:stretch>
                  <a:fillRect l="-1257" t="-2696" b="-2696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9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E8E9D-FC58-42DD-AE70-D20825F9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EFC14-35A4-4230-ACF8-DA646430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12530-EA0C-48D2-ADFF-CBCEED0A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1D1AA-37AF-4239-AC00-6D52BB8C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402"/>
            <a:ext cx="8839200" cy="61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4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51193-A09F-49D6-8022-52B26E6B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ADEE0-E20B-46C1-B7F1-3D85DD0B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CAC93-1D79-45AC-805C-D11744B4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A1D6CE-80C6-4B4F-AC0E-621939670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686800" cy="589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3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E566F-F9A5-4F00-AE4A-407CA26F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67392-1B93-4CBD-A006-1B4949FA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07488-EDD1-4850-B049-4E7C255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7E61E-3F92-4B9A-9A40-36D75EF3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6525"/>
            <a:ext cx="8991600" cy="61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5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5007D-CAC1-4005-BAD5-E4595740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12E14-1907-4A29-B972-17D9B3CF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AD87C-C0BC-4E88-BA07-7F92B1FD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98D03-A7B2-4B37-AF0B-EC85757E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8880"/>
            <a:ext cx="8763000" cy="60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7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91231-4335-48EC-B72C-08B93247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F7606-49AE-4F24-AAF4-3E0F8DD2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7918B-F081-45BC-93A8-A20CAAEC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E78A2-EE53-4BEA-B19A-91E3F715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609600"/>
            <a:ext cx="88201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71A12-3230-4D8A-8D8D-4E1687B0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91E9E-F2F4-46D2-A495-DD08DEE1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D617B-6716-47F4-9520-D7A840C7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22BA3-19E6-46F3-B42B-4E14EC7A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457200"/>
            <a:ext cx="80962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5CE85-FA0D-44B0-84CC-F933F86E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FAB6F-DDFD-49D9-A0DC-4B58ACC9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KW:CDAC Mumbai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7B6A-1B3D-41B5-8893-1783833C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F1E6-BF51-46F6-AA1E-41F8835C921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CB421-BDD9-478B-8988-630AA51C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762001"/>
            <a:ext cx="8734425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0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928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Batang</vt:lpstr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Reachability: exploring a maze</vt:lpstr>
      <vt:lpstr>PowerPoint Presentation</vt:lpstr>
      <vt:lpstr>Depth-first search</vt:lpstr>
      <vt:lpstr>BFS algorithm</vt:lpstr>
      <vt:lpstr>Reachability: BFS vs. DFS</vt:lpstr>
      <vt:lpstr>Finding Minimum Spanning Trees</vt:lpstr>
      <vt:lpstr>PowerPoint Presentation</vt:lpstr>
      <vt:lpstr>PowerPoint Presentation</vt:lpstr>
      <vt:lpstr>Dijkstra’s algorithm: invariant</vt:lpstr>
      <vt:lpstr>Bellman-Ford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Programmimg</dc:title>
  <dc:creator>Kiran</dc:creator>
  <cp:lastModifiedBy>JEEVAN WAGHMARE</cp:lastModifiedBy>
  <cp:revision>164</cp:revision>
  <dcterms:created xsi:type="dcterms:W3CDTF">2017-06-27T11:16:10Z</dcterms:created>
  <dcterms:modified xsi:type="dcterms:W3CDTF">2021-11-16T09:17:32Z</dcterms:modified>
</cp:coreProperties>
</file>