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7" r:id="rId3"/>
    <p:sldId id="283" r:id="rId4"/>
    <p:sldId id="285" r:id="rId5"/>
    <p:sldId id="293" r:id="rId6"/>
    <p:sldId id="295" r:id="rId7"/>
    <p:sldId id="296" r:id="rId8"/>
    <p:sldId id="284" r:id="rId9"/>
    <p:sldId id="281" r:id="rId10"/>
    <p:sldId id="288" r:id="rId11"/>
    <p:sldId id="294" r:id="rId12"/>
    <p:sldId id="291" r:id="rId13"/>
    <p:sldId id="292" r:id="rId14"/>
    <p:sldId id="289" r:id="rId15"/>
    <p:sldId id="290"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nvestopedia.com/articles/financialtheory/11/using-genetic-algorithms-forecast-financial-markets.asp" TargetMode="External"/><Relationship Id="rId2" Type="http://schemas.openxmlformats.org/officeDocument/2006/relationships/hyperlink" Target="http://staruml.sourceforge.net/docs/user-guide(en)/toc.html" TargetMode="External"/><Relationship Id="rId1" Type="http://schemas.openxmlformats.org/officeDocument/2006/relationships/slideLayout" Target="../slideLayouts/slideLayout2.xml"/><Relationship Id="rId5" Type="http://schemas.openxmlformats.org/officeDocument/2006/relationships/hyperlink" Target="http://www.cftc.gov/PressRoom/PressReleases/fraudadv_binaryoptions" TargetMode="External"/><Relationship Id="rId4" Type="http://schemas.openxmlformats.org/officeDocument/2006/relationships/hyperlink" Target="http://en.wikipedia.org/wiki/Binary_op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6004" y="624110"/>
            <a:ext cx="6838607" cy="1280890"/>
          </a:xfrm>
        </p:spPr>
        <p:txBody>
          <a:bodyPr>
            <a:noAutofit/>
          </a:bodyPr>
          <a:lstStyle/>
          <a:p>
            <a:pPr algn="ctr"/>
            <a:r>
              <a:rPr lang="en-IN" sz="1600" b="1" dirty="0" smtClean="0">
                <a:latin typeface="Times New Roman" panose="02020603050405020304" pitchFamily="18" charset="0"/>
                <a:cs typeface="Times New Roman" panose="02020603050405020304" pitchFamily="18" charset="0"/>
              </a:rPr>
              <a:t>Information </a:t>
            </a:r>
            <a:r>
              <a:rPr lang="en-IN" sz="1600" b="1" dirty="0">
                <a:latin typeface="Times New Roman" panose="02020603050405020304" pitchFamily="18" charset="0"/>
                <a:cs typeface="Times New Roman" panose="02020603050405020304" pitchFamily="18" charset="0"/>
              </a:rPr>
              <a:t>Technology Department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Birla Vishvakarma Mahavidyalaya Engineering College</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(As Autonomous Institution)</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AY:2021-22, Semester VII</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2"/>
          </p:nvPr>
        </p:nvSpPr>
        <p:spPr>
          <a:xfrm>
            <a:off x="2589212" y="2179177"/>
            <a:ext cx="8915399" cy="4093435"/>
          </a:xfrm>
        </p:spPr>
        <p:txBody>
          <a:bodyPr>
            <a:normAutofit/>
          </a:bodyPr>
          <a:lstStyle/>
          <a:p>
            <a:pPr marL="0" indent="0" algn="ctr">
              <a:buNone/>
            </a:pPr>
            <a:r>
              <a:rPr lang="en-IN" sz="2400" b="1" dirty="0" smtClean="0">
                <a:solidFill>
                  <a:schemeClr val="tx1"/>
                </a:solidFill>
                <a:latin typeface="Times New Roman" panose="02020603050405020304" pitchFamily="18" charset="0"/>
                <a:cs typeface="Times New Roman" panose="02020603050405020304" pitchFamily="18" charset="0"/>
              </a:rPr>
              <a:t>End semester exam presentation of Project-1</a:t>
            </a:r>
          </a:p>
          <a:p>
            <a:pPr marL="0" indent="0">
              <a:buNone/>
            </a:pPr>
            <a:r>
              <a:rPr lang="en-IN" b="1" dirty="0" smtClean="0">
                <a:solidFill>
                  <a:schemeClr val="tx1"/>
                </a:solidFill>
                <a:latin typeface="Times New Roman" panose="02020603050405020304" pitchFamily="18" charset="0"/>
                <a:cs typeface="Times New Roman" panose="02020603050405020304" pitchFamily="18" charset="0"/>
              </a:rPr>
              <a:t>Subject Code: 4IT31 </a:t>
            </a:r>
          </a:p>
          <a:p>
            <a:pPr marL="0" indent="0">
              <a:buNone/>
            </a:pPr>
            <a:r>
              <a:rPr lang="en-IN" b="1" dirty="0" smtClean="0">
                <a:solidFill>
                  <a:schemeClr val="tx1"/>
                </a:solidFill>
                <a:latin typeface="Times New Roman" panose="02020603050405020304" pitchFamily="18" charset="0"/>
                <a:cs typeface="Times New Roman" panose="02020603050405020304" pitchFamily="18" charset="0"/>
              </a:rPr>
              <a:t>Title: Trading bot         </a:t>
            </a:r>
          </a:p>
          <a:p>
            <a:pPr marL="0" indent="0">
              <a:buNone/>
            </a:pPr>
            <a:r>
              <a:rPr lang="en-IN" b="1" dirty="0" smtClean="0">
                <a:solidFill>
                  <a:schemeClr val="tx1"/>
                </a:solidFill>
                <a:latin typeface="Times New Roman" panose="02020603050405020304" pitchFamily="18" charset="0"/>
                <a:cs typeface="Times New Roman" panose="02020603050405020304" pitchFamily="18" charset="0"/>
              </a:rPr>
              <a:t>Group: G5</a:t>
            </a: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b="1" dirty="0" smtClean="0">
                <a:solidFill>
                  <a:schemeClr val="tx1"/>
                </a:solidFill>
                <a:latin typeface="Times New Roman" panose="02020603050405020304" pitchFamily="18" charset="0"/>
                <a:cs typeface="Times New Roman" panose="02020603050405020304" pitchFamily="18" charset="0"/>
              </a:rPr>
              <a:t>Submitted </a:t>
            </a:r>
            <a:r>
              <a:rPr lang="en-IN" b="1" dirty="0">
                <a:solidFill>
                  <a:schemeClr val="tx1"/>
                </a:solidFill>
                <a:latin typeface="Times New Roman" panose="02020603050405020304" pitchFamily="18" charset="0"/>
                <a:cs typeface="Times New Roman" panose="02020603050405020304" pitchFamily="18" charset="0"/>
              </a:rPr>
              <a:t>by                                                                         Faculty </a:t>
            </a:r>
            <a:r>
              <a:rPr lang="en-IN" b="1" dirty="0" smtClean="0">
                <a:solidFill>
                  <a:schemeClr val="tx1"/>
                </a:solidFill>
                <a:latin typeface="Times New Roman" panose="02020603050405020304" pitchFamily="18" charset="0"/>
                <a:cs typeface="Times New Roman" panose="02020603050405020304" pitchFamily="18" charset="0"/>
              </a:rPr>
              <a:t>Guide</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GB" b="1" dirty="0" smtClean="0">
                <a:solidFill>
                  <a:schemeClr val="tx1"/>
                </a:solidFill>
                <a:latin typeface="Times New Roman" panose="02020603050405020304" pitchFamily="18" charset="0"/>
                <a:cs typeface="Times New Roman" panose="02020603050405020304" pitchFamily="18" charset="0"/>
              </a:rPr>
              <a:t>18IT445 </a:t>
            </a:r>
            <a:r>
              <a:rPr lang="en-GB" b="1" dirty="0">
                <a:solidFill>
                  <a:schemeClr val="tx1"/>
                </a:solidFill>
                <a:latin typeface="Times New Roman" panose="02020603050405020304" pitchFamily="18" charset="0"/>
                <a:cs typeface="Times New Roman" panose="02020603050405020304" pitchFamily="18" charset="0"/>
              </a:rPr>
              <a:t>Ashishkumar </a:t>
            </a:r>
            <a:r>
              <a:rPr lang="en-GB" b="1" dirty="0" smtClean="0">
                <a:solidFill>
                  <a:schemeClr val="tx1"/>
                </a:solidFill>
                <a:latin typeface="Times New Roman" panose="02020603050405020304" pitchFamily="18" charset="0"/>
                <a:cs typeface="Times New Roman" panose="02020603050405020304" pitchFamily="18" charset="0"/>
              </a:rPr>
              <a:t>Dobariya                                         </a:t>
            </a:r>
            <a:r>
              <a:rPr lang="en-IN" b="1" dirty="0">
                <a:solidFill>
                  <a:schemeClr val="tx1"/>
                </a:solidFill>
                <a:latin typeface="Times New Roman" panose="02020603050405020304" pitchFamily="18" charset="0"/>
                <a:cs typeface="Times New Roman" panose="02020603050405020304" pitchFamily="18" charset="0"/>
              </a:rPr>
              <a:t>Prof. </a:t>
            </a:r>
            <a:r>
              <a:rPr lang="en-GB" b="1" dirty="0">
                <a:solidFill>
                  <a:schemeClr val="tx1"/>
                </a:solidFill>
                <a:latin typeface="Times New Roman" panose="02020603050405020304" pitchFamily="18" charset="0"/>
                <a:cs typeface="Times New Roman" panose="02020603050405020304" pitchFamily="18" charset="0"/>
              </a:rPr>
              <a:t>K.G. </a:t>
            </a:r>
            <a:r>
              <a:rPr lang="en-GB" b="1" dirty="0" smtClean="0">
                <a:solidFill>
                  <a:schemeClr val="tx1"/>
                </a:solidFill>
                <a:latin typeface="Times New Roman" panose="02020603050405020304" pitchFamily="18" charset="0"/>
                <a:cs typeface="Times New Roman" panose="02020603050405020304" pitchFamily="18" charset="0"/>
              </a:rPr>
              <a:t>Patel</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18IT446</a:t>
            </a:r>
            <a:r>
              <a:rPr lang="en-GB" b="1" dirty="0">
                <a:solidFill>
                  <a:schemeClr val="tx1"/>
                </a:solidFill>
                <a:latin typeface="Times New Roman" panose="02020603050405020304" pitchFamily="18" charset="0"/>
                <a:cs typeface="Times New Roman" panose="02020603050405020304" pitchFamily="18" charset="0"/>
              </a:rPr>
              <a:t> Mayur Jiyani</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18IT447</a:t>
            </a:r>
            <a:r>
              <a:rPr lang="en-GB" b="1" dirty="0">
                <a:solidFill>
                  <a:schemeClr val="tx1"/>
                </a:solidFill>
                <a:latin typeface="Times New Roman" panose="02020603050405020304" pitchFamily="18" charset="0"/>
                <a:cs typeface="Times New Roman" panose="02020603050405020304" pitchFamily="18" charset="0"/>
              </a:rPr>
              <a:t> Ritul Bathani</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286" y="322274"/>
            <a:ext cx="1750424" cy="1665206"/>
          </a:xfrm>
          <a:prstGeom prst="rect">
            <a:avLst/>
          </a:prstGeom>
        </p:spPr>
      </p:pic>
    </p:spTree>
    <p:extLst>
      <p:ext uri="{BB962C8B-B14F-4D97-AF65-F5344CB8AC3E}">
        <p14:creationId xmlns:p14="http://schemas.microsoft.com/office/powerpoint/2010/main" val="185824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UI</a:t>
            </a:r>
            <a:r>
              <a:rPr lang="en-IN" dirty="0" smtClean="0"/>
              <a:t/>
            </a:r>
            <a:br>
              <a:rPr lang="en-IN" dirty="0" smtClean="0"/>
            </a:br>
            <a:r>
              <a:rPr lang="en-IN" sz="2000" dirty="0" smtClean="0">
                <a:latin typeface="Times New Roman" panose="02020603050405020304" pitchFamily="18" charset="0"/>
                <a:cs typeface="Times New Roman" panose="02020603050405020304" pitchFamily="18" charset="0"/>
              </a:rPr>
              <a:t>Homepage:-</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889" y="1706881"/>
            <a:ext cx="7955433" cy="3979816"/>
          </a:xfrm>
        </p:spPr>
      </p:pic>
    </p:spTree>
    <p:extLst>
      <p:ext uri="{BB962C8B-B14F-4D97-AF65-F5344CB8AC3E}">
        <p14:creationId xmlns:p14="http://schemas.microsoft.com/office/powerpoint/2010/main" val="204141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Here above </a:t>
            </a:r>
            <a:r>
              <a:rPr lang="en-US" dirty="0" smtClean="0">
                <a:solidFill>
                  <a:schemeClr val="tx1"/>
                </a:solidFill>
                <a:latin typeface="Times New Roman" panose="02020603050405020304" pitchFamily="18" charset="0"/>
                <a:cs typeface="Times New Roman" panose="02020603050405020304" pitchFamily="18" charset="0"/>
              </a:rPr>
              <a:t>image</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shows home page of the system. In header section, in menu bar we have Home, About, How it works and Contact link and in right hand side Sign Up and Login button is there. At middle section we have information of expert team. In footer section contact information and social media connect icon is there.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87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1" y="243840"/>
            <a:ext cx="9127172" cy="1661160"/>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Login</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762" y="1074420"/>
            <a:ext cx="8350031" cy="4117884"/>
          </a:xfrm>
        </p:spPr>
      </p:pic>
      <p:sp>
        <p:nvSpPr>
          <p:cNvPr id="3" name="TextBox 2"/>
          <p:cNvSpPr txBox="1"/>
          <p:nvPr/>
        </p:nvSpPr>
        <p:spPr>
          <a:xfrm>
            <a:off x="2377440" y="5320937"/>
            <a:ext cx="902208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Above </a:t>
            </a:r>
            <a:r>
              <a:rPr lang="en-US" dirty="0" smtClean="0">
                <a:latin typeface="Times New Roman" panose="02020603050405020304" pitchFamily="18" charset="0"/>
                <a:cs typeface="Times New Roman" panose="02020603050405020304" pitchFamily="18" charset="0"/>
              </a:rPr>
              <a:t>image </a:t>
            </a:r>
            <a:r>
              <a:rPr lang="en-US" dirty="0">
                <a:latin typeface="Times New Roman" panose="02020603050405020304" pitchFamily="18" charset="0"/>
                <a:cs typeface="Times New Roman" panose="02020603050405020304" pitchFamily="18" charset="0"/>
              </a:rPr>
              <a:t>represents login page. After clicking on Login button user redirect to above page. Here user has to enter email, password and have to add demat account platform. If user has not registered than has to register first to access the system.</a:t>
            </a:r>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829594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851" y="200297"/>
            <a:ext cx="9318761" cy="1704703"/>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Registration</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834" y="1198435"/>
            <a:ext cx="7022856" cy="3500327"/>
          </a:xfrm>
        </p:spPr>
      </p:pic>
      <p:sp>
        <p:nvSpPr>
          <p:cNvPr id="3" name="TextBox 2"/>
          <p:cNvSpPr txBox="1"/>
          <p:nvPr/>
        </p:nvSpPr>
        <p:spPr>
          <a:xfrm>
            <a:off x="1611086" y="4911634"/>
            <a:ext cx="10128069"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Above </a:t>
            </a:r>
            <a:r>
              <a:rPr lang="en-US" dirty="0" smtClean="0">
                <a:latin typeface="Times New Roman" panose="02020603050405020304" pitchFamily="18" charset="0"/>
                <a:cs typeface="Times New Roman" panose="02020603050405020304" pitchFamily="18" charset="0"/>
              </a:rPr>
              <a:t>image </a:t>
            </a:r>
            <a:r>
              <a:rPr lang="en-US" dirty="0">
                <a:latin typeface="Times New Roman" panose="02020603050405020304" pitchFamily="18" charset="0"/>
                <a:cs typeface="Times New Roman" panose="02020603050405020304" pitchFamily="18" charset="0"/>
              </a:rPr>
              <a:t>show register page. Here has to submit the input fields. First is to add full name, second is email address, then has to select demat account platform like </a:t>
            </a:r>
            <a:r>
              <a:rPr lang="en-US" dirty="0" err="1">
                <a:latin typeface="Times New Roman" panose="02020603050405020304" pitchFamily="18" charset="0"/>
                <a:cs typeface="Times New Roman" panose="02020603050405020304" pitchFamily="18" charset="0"/>
              </a:rPr>
              <a:t>zerodha</a:t>
            </a:r>
            <a:r>
              <a:rPr lang="en-US" dirty="0">
                <a:latin typeface="Times New Roman" panose="02020603050405020304" pitchFamily="18" charset="0"/>
                <a:cs typeface="Times New Roman" panose="02020603050405020304" pitchFamily="18" charset="0"/>
              </a:rPr>
              <a:t>, angel one, 5paisa etc. Next field is Broker username which is provided by broker. Then password, at the end after selecting gender has to click on Register button. </a:t>
            </a:r>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71696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647" y="165463"/>
            <a:ext cx="9222966" cy="1739537"/>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Today order</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9332" y="1140821"/>
            <a:ext cx="8547595" cy="4171405"/>
          </a:xfrm>
        </p:spPr>
      </p:pic>
      <p:sp>
        <p:nvSpPr>
          <p:cNvPr id="5" name="TextBox 4"/>
          <p:cNvSpPr txBox="1"/>
          <p:nvPr/>
        </p:nvSpPr>
        <p:spPr>
          <a:xfrm>
            <a:off x="2168434" y="5529943"/>
            <a:ext cx="9657806"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Above </a:t>
            </a:r>
            <a:r>
              <a:rPr lang="en-US" dirty="0" smtClean="0">
                <a:latin typeface="Times New Roman" panose="02020603050405020304" pitchFamily="18" charset="0"/>
                <a:cs typeface="Times New Roman" panose="02020603050405020304" pitchFamily="18" charset="0"/>
              </a:rPr>
              <a:t>image </a:t>
            </a:r>
            <a:r>
              <a:rPr lang="en-US" dirty="0">
                <a:latin typeface="Times New Roman" panose="02020603050405020304" pitchFamily="18" charset="0"/>
                <a:cs typeface="Times New Roman" panose="02020603050405020304" pitchFamily="18" charset="0"/>
              </a:rPr>
              <a:t>shows Trade book of the system. In table format there is a field like client id, order id, trading symbol, transaction type like buy or sell, then quantity (number of share) then next field is time when trade is take placed and last field is More information to know more information about order. </a:t>
            </a:r>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23663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anose="02020603050405020304" pitchFamily="18" charset="0"/>
                <a:cs typeface="Times New Roman" panose="02020603050405020304" pitchFamily="18" charset="0"/>
              </a:rPr>
              <a:t>Trade Book</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413" y="2133600"/>
            <a:ext cx="7689000" cy="3778250"/>
          </a:xfrm>
        </p:spPr>
      </p:pic>
    </p:spTree>
    <p:extLst>
      <p:ext uri="{BB962C8B-B14F-4D97-AF65-F5344CB8AC3E}">
        <p14:creationId xmlns:p14="http://schemas.microsoft.com/office/powerpoint/2010/main" val="309523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4357" y="1735977"/>
            <a:ext cx="4603318" cy="1332411"/>
          </a:xfrm>
        </p:spPr>
        <p:txBody>
          <a:bodyPr>
            <a:normAutofit/>
          </a:bodyPr>
          <a:lstStyle/>
          <a:p>
            <a:r>
              <a:rPr lang="en-IN" sz="7200" dirty="0" smtClean="0">
                <a:latin typeface="Times New Roman" panose="02020603050405020304" pitchFamily="18" charset="0"/>
                <a:cs typeface="Times New Roman" panose="02020603050405020304" pitchFamily="18" charset="0"/>
              </a:rPr>
              <a:t>Thank you!</a:t>
            </a:r>
            <a:endParaRPr lang="en-US" sz="7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246" y="3425438"/>
            <a:ext cx="3988786" cy="2985825"/>
          </a:xfrm>
          <a:prstGeom prst="rect">
            <a:avLst/>
          </a:prstGeom>
        </p:spPr>
      </p:pic>
    </p:spTree>
    <p:extLst>
      <p:ext uri="{BB962C8B-B14F-4D97-AF65-F5344CB8AC3E}">
        <p14:creationId xmlns:p14="http://schemas.microsoft.com/office/powerpoint/2010/main" val="408899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Contents</a:t>
            </a:r>
            <a:endParaRPr lang="en-IN" dirty="0">
              <a:solidFill>
                <a:schemeClr val="tx1"/>
              </a:solidFill>
            </a:endParaRPr>
          </a:p>
        </p:txBody>
      </p:sp>
      <p:sp>
        <p:nvSpPr>
          <p:cNvPr id="3" name="Content Placeholder 2"/>
          <p:cNvSpPr>
            <a:spLocks noGrp="1"/>
          </p:cNvSpPr>
          <p:nvPr>
            <p:ph idx="1"/>
          </p:nvPr>
        </p:nvSpPr>
        <p:spPr/>
        <p:txBody>
          <a:bodyPr/>
          <a:lstStyle/>
          <a:p>
            <a:r>
              <a:rPr lang="en-IN" dirty="0" smtClean="0">
                <a:solidFill>
                  <a:schemeClr val="tx1"/>
                </a:solidFill>
                <a:latin typeface="Times New Roman" panose="02020603050405020304" pitchFamily="18" charset="0"/>
                <a:cs typeface="Times New Roman" panose="02020603050405020304" pitchFamily="18" charset="0"/>
              </a:rPr>
              <a:t>Abstract</a:t>
            </a:r>
          </a:p>
          <a:p>
            <a:r>
              <a:rPr lang="en-IN" dirty="0">
                <a:solidFill>
                  <a:schemeClr val="tx1"/>
                </a:solidFill>
                <a:latin typeface="Times New Roman" panose="02020603050405020304" pitchFamily="18" charset="0"/>
                <a:cs typeface="Times New Roman" panose="02020603050405020304" pitchFamily="18" charset="0"/>
              </a:rPr>
              <a:t>OUR </a:t>
            </a:r>
            <a:r>
              <a:rPr lang="en-IN" dirty="0" smtClean="0">
                <a:solidFill>
                  <a:schemeClr val="tx1"/>
                </a:solidFill>
                <a:latin typeface="Times New Roman" panose="02020603050405020304" pitchFamily="18" charset="0"/>
                <a:cs typeface="Times New Roman" panose="02020603050405020304" pitchFamily="18" charset="0"/>
              </a:rPr>
              <a:t>APPROACH</a:t>
            </a:r>
          </a:p>
          <a:p>
            <a:r>
              <a:rPr lang="en-IN" dirty="0" smtClean="0">
                <a:solidFill>
                  <a:schemeClr val="tx1"/>
                </a:solidFill>
                <a:latin typeface="Times New Roman" panose="02020603050405020304" pitchFamily="18" charset="0"/>
                <a:cs typeface="Times New Roman" panose="02020603050405020304" pitchFamily="18" charset="0"/>
              </a:rPr>
              <a:t>Applications</a:t>
            </a:r>
          </a:p>
          <a:p>
            <a:r>
              <a:rPr lang="en-IN" dirty="0" smtClean="0">
                <a:solidFill>
                  <a:schemeClr val="tx1"/>
                </a:solidFill>
                <a:latin typeface="Times New Roman" panose="02020603050405020304" pitchFamily="18" charset="0"/>
                <a:cs typeface="Times New Roman" panose="02020603050405020304" pitchFamily="18" charset="0"/>
              </a:rPr>
              <a:t>Conclusion</a:t>
            </a:r>
          </a:p>
          <a:p>
            <a:r>
              <a:rPr lang="en-IN" dirty="0">
                <a:solidFill>
                  <a:schemeClr val="tx1"/>
                </a:solidFill>
                <a:latin typeface="Times New Roman" panose="02020603050405020304" pitchFamily="18" charset="0"/>
                <a:cs typeface="Times New Roman" panose="02020603050405020304" pitchFamily="18" charset="0"/>
              </a:rPr>
              <a:t>Future </a:t>
            </a:r>
            <a:r>
              <a:rPr lang="en-IN" dirty="0" smtClean="0">
                <a:solidFill>
                  <a:schemeClr val="tx1"/>
                </a:solidFill>
                <a:latin typeface="Times New Roman" panose="02020603050405020304" pitchFamily="18" charset="0"/>
                <a:cs typeface="Times New Roman" panose="02020603050405020304" pitchFamily="18" charset="0"/>
              </a:rPr>
              <a:t>Work</a:t>
            </a:r>
          </a:p>
          <a:p>
            <a:r>
              <a:rPr lang="en-IN" dirty="0" smtClean="0">
                <a:solidFill>
                  <a:schemeClr val="tx1"/>
                </a:solidFill>
                <a:latin typeface="Times New Roman" panose="02020603050405020304" pitchFamily="18" charset="0"/>
                <a:cs typeface="Times New Roman" panose="02020603050405020304" pitchFamily="18" charset="0"/>
              </a:rPr>
              <a:t>REFERENCES</a:t>
            </a:r>
          </a:p>
          <a:p>
            <a:r>
              <a:rPr lang="en-IN" dirty="0">
                <a:solidFill>
                  <a:schemeClr val="tx1"/>
                </a:solidFill>
                <a:latin typeface="Times New Roman" panose="02020603050405020304" pitchFamily="18" charset="0"/>
                <a:cs typeface="Times New Roman" panose="02020603050405020304" pitchFamily="18" charset="0"/>
              </a:rPr>
              <a:t>UI</a:t>
            </a:r>
            <a:endParaRPr lang="en-US"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599611" y="1821464"/>
            <a:ext cx="4773386" cy="3139020"/>
          </a:xfrm>
          <a:prstGeom prst="rect">
            <a:avLst/>
          </a:prstGeom>
        </p:spPr>
      </p:pic>
    </p:spTree>
    <p:extLst>
      <p:ext uri="{BB962C8B-B14F-4D97-AF65-F5344CB8AC3E}">
        <p14:creationId xmlns:p14="http://schemas.microsoft.com/office/powerpoint/2010/main" val="110097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45622"/>
            <a:ext cx="8911687" cy="844731"/>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Abstract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891246"/>
            <a:ext cx="8915400" cy="3019976"/>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Trading bot is a bot that executing orders using automated pre-programmed trading instructions accounting for variables such as time and price</a:t>
            </a:r>
            <a:r>
              <a:rPr lang="en-US" dirty="0" smtClean="0">
                <a:solidFill>
                  <a:schemeClr val="tx1"/>
                </a:solidFill>
                <a:latin typeface="Times New Roman" panose="02020603050405020304" pitchFamily="18" charset="0"/>
                <a:cs typeface="Times New Roman" panose="02020603050405020304" pitchFamily="18" charset="0"/>
              </a:rPr>
              <a:t>. This </a:t>
            </a:r>
            <a:r>
              <a:rPr lang="en-US" dirty="0">
                <a:solidFill>
                  <a:schemeClr val="tx1"/>
                </a:solidFill>
                <a:latin typeface="Times New Roman" panose="02020603050405020304" pitchFamily="18" charset="0"/>
                <a:cs typeface="Times New Roman" panose="02020603050405020304" pitchFamily="18" charset="0"/>
              </a:rPr>
              <a:t>type of trading attempts to leverage the speed and computational resources of computers relative to human traders. In the twenty-first century, algorithmic trading has been gaining traction with both retail and institutional traders.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556035" y="3622083"/>
            <a:ext cx="2238375" cy="2047875"/>
          </a:xfrm>
          <a:prstGeom prst="rect">
            <a:avLst/>
          </a:prstGeom>
        </p:spPr>
      </p:pic>
    </p:spTree>
    <p:extLst>
      <p:ext uri="{BB962C8B-B14F-4D97-AF65-F5344CB8AC3E}">
        <p14:creationId xmlns:p14="http://schemas.microsoft.com/office/powerpoint/2010/main" val="286247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OUR APPROACH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796" y="1332411"/>
            <a:ext cx="6013038" cy="5183018"/>
          </a:xfrm>
        </p:spPr>
      </p:pic>
    </p:spTree>
    <p:extLst>
      <p:ext uri="{BB962C8B-B14F-4D97-AF65-F5344CB8AC3E}">
        <p14:creationId xmlns:p14="http://schemas.microsoft.com/office/powerpoint/2010/main" val="365134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User </a:t>
            </a:r>
            <a:r>
              <a:rPr lang="en-IN" b="1" dirty="0" smtClean="0">
                <a:solidFill>
                  <a:schemeClr val="tx1"/>
                </a:solidFill>
                <a:latin typeface="Times New Roman" panose="02020603050405020304" pitchFamily="18" charset="0"/>
                <a:cs typeface="Times New Roman" panose="02020603050405020304" pitchFamily="18" charset="0"/>
              </a:rPr>
              <a:t>module</a:t>
            </a:r>
          </a:p>
          <a:p>
            <a:pPr marL="0" indent="0" algn="just">
              <a:buNone/>
            </a:pPr>
            <a:r>
              <a:rPr lang="en-IN" dirty="0">
                <a:solidFill>
                  <a:schemeClr val="tx1"/>
                </a:solidFill>
                <a:latin typeface="Times New Roman" panose="02020603050405020304" pitchFamily="18" charset="0"/>
                <a:cs typeface="Times New Roman" panose="02020603050405020304" pitchFamily="18" charset="0"/>
              </a:rPr>
              <a:t>This module provides functionality of user. To use this system user has to login to system. After that user can define new trade according to his/her choice like adding different type of data and manage their portfolio. </a:t>
            </a:r>
          </a:p>
          <a:p>
            <a:pPr marL="0" indent="0" algn="just">
              <a:buNone/>
            </a:pPr>
            <a:endParaRPr lang="en-IN" b="1" dirty="0" smtClean="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rPr>
              <a:t>System </a:t>
            </a:r>
            <a:r>
              <a:rPr lang="en-IN" b="1" dirty="0" smtClean="0">
                <a:solidFill>
                  <a:schemeClr val="tx1"/>
                </a:solidFill>
                <a:latin typeface="Times New Roman" panose="02020603050405020304" pitchFamily="18" charset="0"/>
                <a:cs typeface="Times New Roman" panose="02020603050405020304" pitchFamily="18" charset="0"/>
              </a:rPr>
              <a:t>module</a:t>
            </a:r>
          </a:p>
          <a:p>
            <a:pPr marL="0" indent="0" algn="just">
              <a:buNone/>
            </a:pPr>
            <a:r>
              <a:rPr lang="en-IN" dirty="0">
                <a:solidFill>
                  <a:schemeClr val="tx1"/>
                </a:solidFill>
                <a:latin typeface="Times New Roman" panose="02020603050405020304" pitchFamily="18" charset="0"/>
                <a:cs typeface="Times New Roman" panose="02020603050405020304" pitchFamily="18" charset="0"/>
              </a:rPr>
              <a:t>This module receives market data according to user’s need and it analyses </a:t>
            </a:r>
            <a:r>
              <a:rPr lang="en-IN" dirty="0" err="1">
                <a:solidFill>
                  <a:schemeClr val="tx1"/>
                </a:solidFill>
                <a:latin typeface="Times New Roman" panose="02020603050405020304" pitchFamily="18" charset="0"/>
                <a:cs typeface="Times New Roman" panose="02020603050405020304" pitchFamily="18" charset="0"/>
              </a:rPr>
              <a:t>secureties</a:t>
            </a:r>
            <a:r>
              <a:rPr lang="en-IN" dirty="0">
                <a:solidFill>
                  <a:schemeClr val="tx1"/>
                </a:solidFill>
                <a:latin typeface="Times New Roman" panose="02020603050405020304" pitchFamily="18" charset="0"/>
                <a:cs typeface="Times New Roman" panose="02020603050405020304" pitchFamily="18" charset="0"/>
              </a:rPr>
              <a:t> according to trade strategy, create trade orders and mange trade orders.</a:t>
            </a:r>
          </a:p>
          <a:p>
            <a:pPr marL="0" indent="0">
              <a:buNone/>
            </a:pPr>
            <a:endParaRPr lang="en-IN" dirty="0">
              <a:solidFill>
                <a:schemeClr val="tx1"/>
              </a:solidFill>
            </a:endParaRPr>
          </a:p>
          <a:p>
            <a:pPr marL="0" indent="0">
              <a:buNone/>
            </a:pPr>
            <a:endParaRPr lang="en-IN" dirty="0">
              <a:solidFill>
                <a:schemeClr val="tx1"/>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2273" b="90000" l="10000" r="93333"/>
                    </a14:imgEffect>
                  </a14:imgLayer>
                </a14:imgProps>
              </a:ext>
              <a:ext uri="{28A0092B-C50C-407E-A947-70E740481C1C}">
                <a14:useLocalDpi xmlns:a14="http://schemas.microsoft.com/office/drawing/2010/main" val="0"/>
              </a:ext>
            </a:extLst>
          </a:blip>
          <a:stretch>
            <a:fillRect/>
          </a:stretch>
        </p:blipFill>
        <p:spPr>
          <a:xfrm>
            <a:off x="7714206" y="1007574"/>
            <a:ext cx="3389223" cy="1656953"/>
          </a:xfrm>
          <a:prstGeom prst="rect">
            <a:avLst/>
          </a:prstGeom>
        </p:spPr>
      </p:pic>
    </p:spTree>
    <p:extLst>
      <p:ext uri="{BB962C8B-B14F-4D97-AF65-F5344CB8AC3E}">
        <p14:creationId xmlns:p14="http://schemas.microsoft.com/office/powerpoint/2010/main" val="144474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IN" dirty="0">
                <a:solidFill>
                  <a:schemeClr val="tx1"/>
                </a:solidFill>
                <a:latin typeface="Times New Roman" panose="02020603050405020304" pitchFamily="18" charset="0"/>
                <a:cs typeface="Times New Roman" panose="02020603050405020304" pitchFamily="18" charset="0"/>
              </a:rPr>
              <a:t>one of the premier services and facility provided by the firm. The Algo trading platform of 5Paisa has been applauded for its abundance of features and type of strategies which helps the investors to earn well.</a:t>
            </a:r>
          </a:p>
          <a:p>
            <a:pPr marL="0" indent="0" algn="just">
              <a:buNone/>
            </a:pPr>
            <a:r>
              <a:rPr lang="en-IN" dirty="0">
                <a:solidFill>
                  <a:schemeClr val="tx1"/>
                </a:solidFill>
                <a:latin typeface="Times New Roman" panose="02020603050405020304" pitchFamily="18" charset="0"/>
                <a:cs typeface="Times New Roman" panose="02020603050405020304" pitchFamily="18" charset="0"/>
              </a:rPr>
              <a:t>The 5Paisa Algo Trading features include –</a:t>
            </a:r>
          </a:p>
          <a:p>
            <a:pPr lvl="0" algn="just"/>
            <a:r>
              <a:rPr lang="en-IN" dirty="0">
                <a:solidFill>
                  <a:schemeClr val="tx1"/>
                </a:solidFill>
                <a:latin typeface="Times New Roman" panose="02020603050405020304" pitchFamily="18" charset="0"/>
                <a:cs typeface="Times New Roman" panose="02020603050405020304" pitchFamily="18" charset="0"/>
              </a:rPr>
              <a:t>The infrastructure of the Algo trading system offered by 5Paisa is advanced and has some cutting-edge technologies in it</a:t>
            </a:r>
          </a:p>
          <a:p>
            <a:pPr lvl="0" algn="just"/>
            <a:r>
              <a:rPr lang="en-IN" dirty="0">
                <a:solidFill>
                  <a:schemeClr val="tx1"/>
                </a:solidFill>
                <a:latin typeface="Times New Roman" panose="02020603050405020304" pitchFamily="18" charset="0"/>
                <a:cs typeface="Times New Roman" panose="02020603050405020304" pitchFamily="18" charset="0"/>
              </a:rPr>
              <a:t>APIs are there for the .NET, C++, and other programming languages</a:t>
            </a:r>
          </a:p>
          <a:p>
            <a:pPr lvl="0" algn="just"/>
            <a:r>
              <a:rPr lang="en-IN" dirty="0">
                <a:solidFill>
                  <a:schemeClr val="tx1"/>
                </a:solidFill>
                <a:latin typeface="Times New Roman" panose="02020603050405020304" pitchFamily="18" charset="0"/>
                <a:cs typeface="Times New Roman" panose="02020603050405020304" pitchFamily="18" charset="0"/>
              </a:rPr>
              <a:t>There is assistance feature for the strategy coding</a:t>
            </a:r>
          </a:p>
          <a:p>
            <a:pPr lvl="0" algn="just"/>
            <a:r>
              <a:rPr lang="en-IN" dirty="0">
                <a:solidFill>
                  <a:schemeClr val="tx1"/>
                </a:solidFill>
                <a:latin typeface="Times New Roman" panose="02020603050405020304" pitchFamily="18" charset="0"/>
                <a:cs typeface="Times New Roman" panose="02020603050405020304" pitchFamily="18" charset="0"/>
              </a:rPr>
              <a:t>You can develop and personalize strategies on this platform</a:t>
            </a:r>
          </a:p>
          <a:p>
            <a:pPr lvl="0" algn="just"/>
            <a:r>
              <a:rPr lang="en-IN" dirty="0">
                <a:solidFill>
                  <a:schemeClr val="tx1"/>
                </a:solidFill>
                <a:latin typeface="Times New Roman" panose="02020603050405020304" pitchFamily="18" charset="0"/>
                <a:cs typeface="Times New Roman" panose="02020603050405020304" pitchFamily="18" charset="0"/>
              </a:rPr>
              <a:t>Assistance available for the stock exchange approval</a:t>
            </a:r>
          </a:p>
          <a:p>
            <a:pPr lvl="0" algn="just"/>
            <a:r>
              <a:rPr lang="en-IN" dirty="0">
                <a:solidFill>
                  <a:schemeClr val="tx1"/>
                </a:solidFill>
                <a:latin typeface="Times New Roman" panose="02020603050405020304" pitchFamily="18" charset="0"/>
                <a:cs typeface="Times New Roman" panose="02020603050405020304" pitchFamily="18" charset="0"/>
              </a:rPr>
              <a:t>For testing strategies, there is a live paper trading facility available as well.</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48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9922" y="1515291"/>
            <a:ext cx="8383136" cy="3513660"/>
          </a:xfrm>
        </p:spPr>
      </p:pic>
      <p:sp>
        <p:nvSpPr>
          <p:cNvPr id="5" name="TextBox 4"/>
          <p:cNvSpPr txBox="1"/>
          <p:nvPr/>
        </p:nvSpPr>
        <p:spPr>
          <a:xfrm>
            <a:off x="3779520" y="5425440"/>
            <a:ext cx="5965371" cy="369332"/>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Figure: 5paisa trading platform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30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75656"/>
            <a:ext cx="8911687" cy="729343"/>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2589212" y="1905000"/>
            <a:ext cx="8915400" cy="4006222"/>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It is blessing for busy person who want to earn passive income through stock market</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sz="3200" b="1" dirty="0" smtClean="0">
                <a:solidFill>
                  <a:schemeClr val="tx1"/>
                </a:solidFill>
                <a:latin typeface="Times New Roman" panose="02020603050405020304" pitchFamily="18" charset="0"/>
                <a:cs typeface="Times New Roman" panose="02020603050405020304" pitchFamily="18" charset="0"/>
              </a:rPr>
              <a:t>Conclusion</a:t>
            </a:r>
            <a:endParaRPr lang="en-US" sz="3200" b="1"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Trading bot is a very competitive field in which technology is a crucial factor. With the help of the bot the trade activity becomes faster. But after all it is totally depends on the technology. </a:t>
            </a:r>
            <a:r>
              <a:rPr lang="en-US"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There are lots of example of crashing in the market but by using this bot we can avoid such a huge losses by predefine risk.</a:t>
            </a:r>
          </a:p>
          <a:p>
            <a:pPr marL="0" indent="0">
              <a:buNone/>
            </a:pPr>
            <a:r>
              <a:rPr lang="en-IN" sz="3200" b="1" dirty="0" smtClean="0">
                <a:solidFill>
                  <a:schemeClr val="tx1"/>
                </a:solidFill>
                <a:latin typeface="Times New Roman" panose="02020603050405020304" pitchFamily="18" charset="0"/>
                <a:cs typeface="Times New Roman" panose="02020603050405020304" pitchFamily="18" charset="0"/>
              </a:rPr>
              <a:t>Future Work</a:t>
            </a:r>
          </a:p>
          <a:p>
            <a:r>
              <a:rPr lang="en-US" dirty="0">
                <a:solidFill>
                  <a:schemeClr val="tx1"/>
                </a:solidFill>
                <a:latin typeface="Times New Roman" panose="02020603050405020304" pitchFamily="18" charset="0"/>
                <a:cs typeface="Times New Roman" panose="02020603050405020304" pitchFamily="18" charset="0"/>
              </a:rPr>
              <a:t>The future plan is to come up with a more trading strategies. We are also thinking to make the bot more user friendly and more attractive.</a:t>
            </a:r>
            <a:endParaRPr lang="en-IN"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77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3" y="1085316"/>
            <a:ext cx="8915400" cy="4826534"/>
          </a:xfrm>
        </p:spPr>
        <p:txBody>
          <a:bodyPr>
            <a:normAutofit fontScale="92500" lnSpcReduction="10000"/>
          </a:bodyPr>
          <a:lstStyle/>
          <a:p>
            <a:pPr marL="0" indent="0">
              <a:buNone/>
            </a:pPr>
            <a:r>
              <a:rPr lang="en-IN" b="1"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 resources listed below are references used in requirement analysis: IEEE Standard Documents: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Symbol" panose="05050102010706020507" pitchFamily="18" charset="2"/>
              </a:rPr>
              <a:t></a:t>
            </a:r>
            <a:r>
              <a:rPr lang="en-IN" dirty="0">
                <a:latin typeface="Times New Roman" panose="02020603050405020304" pitchFamily="18" charset="0"/>
                <a:cs typeface="Times New Roman" panose="02020603050405020304" pitchFamily="18" charset="0"/>
              </a:rPr>
              <a:t> [1] IEEE. IEEE STD 830-1998 IEEE Recommended Practice for Software Requirements Specifications. IEEE Computer Society, 1998.</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sym typeface="Symbol" panose="05050102010706020507" pitchFamily="18" charset="2"/>
              </a:rPr>
              <a:t></a:t>
            </a:r>
            <a:r>
              <a:rPr lang="en-IN" dirty="0">
                <a:latin typeface="Times New Roman" panose="02020603050405020304" pitchFamily="18" charset="0"/>
                <a:cs typeface="Times New Roman" panose="02020603050405020304" pitchFamily="18" charset="0"/>
              </a:rPr>
              <a:t> [2] </a:t>
            </a:r>
            <a:r>
              <a:rPr lang="en-IN" dirty="0" err="1">
                <a:latin typeface="Times New Roman" panose="02020603050405020304" pitchFamily="18" charset="0"/>
                <a:cs typeface="Times New Roman" panose="02020603050405020304" pitchFamily="18" charset="0"/>
              </a:rPr>
              <a:t>StarUML</a:t>
            </a:r>
            <a:r>
              <a:rPr lang="en-IN" dirty="0">
                <a:latin typeface="Times New Roman" panose="02020603050405020304" pitchFamily="18" charset="0"/>
                <a:cs typeface="Times New Roman" panose="02020603050405020304" pitchFamily="18" charset="0"/>
              </a:rPr>
              <a:t> 5.0 User Guide. (2005). Retrieved from </a:t>
            </a:r>
            <a:r>
              <a:rPr lang="en-IN" u="sng" dirty="0">
                <a:latin typeface="Times New Roman" panose="02020603050405020304" pitchFamily="18" charset="0"/>
                <a:cs typeface="Times New Roman" panose="02020603050405020304" pitchFamily="18" charset="0"/>
                <a:hlinkClick r:id="rId2"/>
              </a:rPr>
              <a:t>http://staruml.sourceforge.net/docs/user-guide(en)/toc.html</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Symbol" panose="05050102010706020507" pitchFamily="18" charset="2"/>
              </a:rPr>
              <a:t></a:t>
            </a:r>
            <a:r>
              <a:rPr lang="en-IN" dirty="0">
                <a:latin typeface="Times New Roman" panose="02020603050405020304" pitchFamily="18" charset="0"/>
                <a:cs typeface="Times New Roman" panose="02020603050405020304" pitchFamily="18" charset="0"/>
              </a:rPr>
              <a:t> [3] Hull, J. (2009). Options, futures, and other derivatives; seventh edition (7th edition). Upper Saddle River, N.J.: Prentice Hall.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Symbol" panose="05050102010706020507" pitchFamily="18" charset="2"/>
              </a:rPr>
              <a:t></a:t>
            </a:r>
            <a:r>
              <a:rPr lang="en-IN" dirty="0">
                <a:latin typeface="Times New Roman" panose="02020603050405020304" pitchFamily="18" charset="0"/>
                <a:cs typeface="Times New Roman" panose="02020603050405020304" pitchFamily="18" charset="0"/>
              </a:rPr>
              <a:t> [4] Using Genetic Algorithms To Forecast Financial Markets. (</a:t>
            </a:r>
            <a:r>
              <a:rPr lang="en-IN" dirty="0" err="1">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Retrieved November 30, 2014, from </a:t>
            </a:r>
            <a:r>
              <a:rPr lang="en-IN" u="sng" dirty="0">
                <a:latin typeface="Times New Roman" panose="02020603050405020304" pitchFamily="18" charset="0"/>
                <a:cs typeface="Times New Roman" panose="02020603050405020304" pitchFamily="18" charset="0"/>
                <a:hlinkClick r:id="rId3"/>
              </a:rPr>
              <a:t>http://www.investopedia.com/articles/financialtheory/11/using-genetic-algorithms-forecast-financial-markets.asp</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Symbol" panose="05050102010706020507" pitchFamily="18" charset="2"/>
              </a:rPr>
              <a:t></a:t>
            </a:r>
            <a:r>
              <a:rPr lang="en-IN" dirty="0">
                <a:latin typeface="Times New Roman" panose="02020603050405020304" pitchFamily="18" charset="0"/>
                <a:cs typeface="Times New Roman" panose="02020603050405020304" pitchFamily="18" charset="0"/>
              </a:rPr>
              <a:t> [5] Binary option. (2014, November 29). Retrieved November 30, 2014, from </a:t>
            </a:r>
            <a:r>
              <a:rPr lang="en-IN" u="sng" dirty="0">
                <a:latin typeface="Times New Roman" panose="02020603050405020304" pitchFamily="18" charset="0"/>
                <a:cs typeface="Times New Roman" panose="02020603050405020304" pitchFamily="18" charset="0"/>
                <a:hlinkClick r:id="rId4"/>
              </a:rPr>
              <a:t>http://en.wikipedia.org/wiki/Binary_option</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Symbol" panose="05050102010706020507" pitchFamily="18" charset="2"/>
              </a:rPr>
              <a:t></a:t>
            </a:r>
            <a:r>
              <a:rPr lang="en-IN" dirty="0">
                <a:latin typeface="Times New Roman" panose="02020603050405020304" pitchFamily="18" charset="0"/>
                <a:cs typeface="Times New Roman" panose="02020603050405020304" pitchFamily="18" charset="0"/>
              </a:rPr>
              <a:t> [6] RELEASE: </a:t>
            </a:r>
            <a:r>
              <a:rPr lang="en-IN" dirty="0" err="1">
                <a:latin typeface="Times New Roman" panose="02020603050405020304" pitchFamily="18" charset="0"/>
                <a:cs typeface="Times New Roman" panose="02020603050405020304" pitchFamily="18" charset="0"/>
              </a:rPr>
              <a:t>Fraudadv_binaryoptions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Retrieved November 30, 2014, from </a:t>
            </a:r>
            <a:r>
              <a:rPr lang="en-IN" u="sng" dirty="0">
                <a:latin typeface="Times New Roman" panose="02020603050405020304" pitchFamily="18" charset="0"/>
                <a:cs typeface="Times New Roman" panose="02020603050405020304" pitchFamily="18" charset="0"/>
                <a:hlinkClick r:id="rId5"/>
              </a:rPr>
              <a:t>http://www.cftc.gov/PressRoom/PressReleases/fraudadv_binaryoptions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0714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672</TotalTime>
  <Words>834</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Open Sans</vt:lpstr>
      <vt:lpstr>Symbol</vt:lpstr>
      <vt:lpstr>Times New Roman</vt:lpstr>
      <vt:lpstr>Wingdings 3</vt:lpstr>
      <vt:lpstr>Wisp</vt:lpstr>
      <vt:lpstr>Information Technology Department Birla Vishvakarma Mahavidyalaya Engineering College (As Autonomous Institution) AY:2021-22, Semester VII </vt:lpstr>
      <vt:lpstr>Contents</vt:lpstr>
      <vt:lpstr>Abstract</vt:lpstr>
      <vt:lpstr>OUR APPROACH</vt:lpstr>
      <vt:lpstr>Module description</vt:lpstr>
      <vt:lpstr>Literature</vt:lpstr>
      <vt:lpstr>PowerPoint Presentation</vt:lpstr>
      <vt:lpstr>Applications</vt:lpstr>
      <vt:lpstr>PowerPoint Presentation</vt:lpstr>
      <vt:lpstr>UI Homepage:-</vt:lpstr>
      <vt:lpstr>PowerPoint Presentation</vt:lpstr>
      <vt:lpstr>Login</vt:lpstr>
      <vt:lpstr>Registration</vt:lpstr>
      <vt:lpstr>Today order</vt:lpstr>
      <vt:lpstr>Trade Book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HP</cp:lastModifiedBy>
  <cp:revision>41</cp:revision>
  <dcterms:created xsi:type="dcterms:W3CDTF">2021-09-17T23:01:59Z</dcterms:created>
  <dcterms:modified xsi:type="dcterms:W3CDTF">2021-12-07T09:30:11Z</dcterms:modified>
</cp:coreProperties>
</file>