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65" r:id="rId4"/>
    <p:sldId id="266" r:id="rId5"/>
    <p:sldId id="259" r:id="rId6"/>
    <p:sldId id="260" r:id="rId7"/>
    <p:sldId id="261" r:id="rId8"/>
    <p:sldId id="268" r:id="rId9"/>
    <p:sldId id="269" r:id="rId10"/>
    <p:sldId id="270" r:id="rId11"/>
    <p:sldId id="271" r:id="rId12"/>
    <p:sldId id="272" r:id="rId13"/>
    <p:sldId id="264" r:id="rId14"/>
  </p:sldIdLst>
  <p:sldSz cx="9144000" cy="5143500" type="screen16x9"/>
  <p:notesSz cx="6858000" cy="9144000"/>
  <p:embeddedFontLst>
    <p:embeddedFont>
      <p:font typeface="Lato" charset="0"/>
      <p:regular r:id="rId16"/>
      <p:bold r:id="rId17"/>
      <p:italic r:id="rId18"/>
      <p:boldItalic r:id="rId19"/>
    </p:embeddedFont>
    <p:embeddedFont>
      <p:font typeface="Montserrat" charset="0"/>
      <p:regular r:id="rId20"/>
      <p:bold r:id="rId21"/>
      <p:italic r:id="rId22"/>
      <p:boldItalic r:id="rId23"/>
    </p:embeddedFont>
    <p:embeddedFont>
      <p:font typeface="Goudy Stout" pitchFamily="18" charset="0"/>
      <p:regular r:id="rId24"/>
    </p:embeddedFont>
    <p:embeddedFont>
      <p:font typeface="Nunito"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15" d="100"/>
          <a:sy n="115" d="100"/>
        </p:scale>
        <p:origin x="-437" y="5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83958198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d9d687272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d9d68727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de3da6331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de3da6331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de3da6331a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de3da6331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de3da6331a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de3da6331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de3da6331a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de3da6331a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Image Encryption using Triple DES</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smtClean="0"/>
              <a:t>Name: </a:t>
            </a:r>
            <a:r>
              <a:rPr lang="en-US" dirty="0" err="1" smtClean="0"/>
              <a:t>Ashish</a:t>
            </a:r>
            <a:r>
              <a:rPr lang="en-US" dirty="0" smtClean="0"/>
              <a:t> </a:t>
            </a:r>
            <a:r>
              <a:rPr lang="en-US" dirty="0" err="1" smtClean="0"/>
              <a:t>Golsangi</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380" y="1456987"/>
            <a:ext cx="7693715" cy="953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630" y="3104832"/>
            <a:ext cx="7637465" cy="961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350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835" y="1631888"/>
            <a:ext cx="3458817" cy="2374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9357" y="1631888"/>
            <a:ext cx="4173116" cy="2374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3736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Text Placeholder 2"/>
          <p:cNvSpPr>
            <a:spLocks noGrp="1"/>
          </p:cNvSpPr>
          <p:nvPr>
            <p:ph type="body" idx="1"/>
          </p:nvPr>
        </p:nvSpPr>
        <p:spPr/>
        <p:txBody>
          <a:bodyPr>
            <a:normAutofit/>
          </a:bodyPr>
          <a:lstStyle/>
          <a:p>
            <a:pPr marL="146050" indent="0">
              <a:buNone/>
            </a:pPr>
            <a:r>
              <a:rPr lang="en-US" sz="1400" dirty="0" smtClean="0">
                <a:latin typeface="Nunito" charset="0"/>
              </a:rPr>
              <a:t>The  image </a:t>
            </a:r>
            <a:r>
              <a:rPr lang="en-US" sz="1400" dirty="0">
                <a:latin typeface="Nunito" charset="0"/>
              </a:rPr>
              <a:t>encryption scheme using Triple DES provides a robust method for securing visual data. By leveraging the encryption capabilities of Triple DES, the scheme ensures the confidentiality and integrity of images, making them resistant to unauthorized access and tampering. While Triple DES may have some limitations compared to newer encryption algorithms like AES, it remains a viable option, especially in scenarios where compatibility and legacy support are critical</a:t>
            </a:r>
            <a:endParaRPr lang="en-IN" sz="1400" dirty="0">
              <a:latin typeface="Nunito" charset="0"/>
            </a:endParaRPr>
          </a:p>
        </p:txBody>
      </p:sp>
    </p:spTree>
    <p:extLst>
      <p:ext uri="{BB962C8B-B14F-4D97-AF65-F5344CB8AC3E}">
        <p14:creationId xmlns:p14="http://schemas.microsoft.com/office/powerpoint/2010/main" val="379486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p:txBody>
      </p:sp>
      <p:sp>
        <p:nvSpPr>
          <p:cNvPr id="184" name="Google Shape;184;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US" sz="4000" dirty="0" smtClean="0">
                <a:latin typeface="Goudy Stout" pitchFamily="18" charset="0"/>
              </a:rPr>
              <a:t>Thank you</a:t>
            </a:r>
            <a:endParaRPr sz="4000" dirty="0">
              <a:latin typeface="Goudy Stout"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Triple Data Encryption Standard</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50">
                <a:solidFill>
                  <a:srgbClr val="FFFFFF"/>
                </a:solidFill>
                <a:latin typeface="Nunito"/>
                <a:ea typeface="Nunito"/>
                <a:cs typeface="Nunito"/>
                <a:sym typeface="Nunito"/>
              </a:rPr>
              <a:t>Triple DES is an encryption algorithm based on the original Data Encryption Standard (DES). It is a symmetric encryption algorithm that uses multiple rounds of the Data Encryption Standard (DES) to improve security. It is also known as Triple DES because it uses the Data Encryption Standard (DES) cypher which takes three times to encrypt its data. It is essentially a block cypher used to encrypt data in 64-bit blocks</a:t>
            </a:r>
            <a:endParaRPr sz="1350">
              <a:solidFill>
                <a:srgbClr val="FFFFFF"/>
              </a:solidFill>
              <a:latin typeface="Nunito"/>
              <a:ea typeface="Nunito"/>
              <a:cs typeface="Nunito"/>
              <a:sym typeface="Nunito"/>
            </a:endParaRPr>
          </a:p>
          <a:p>
            <a:pPr marL="0" lvl="0" indent="0" algn="l" rtl="0">
              <a:spcBef>
                <a:spcPts val="1200"/>
              </a:spcBef>
              <a:spcAft>
                <a:spcPts val="1200"/>
              </a:spcAft>
              <a:buNone/>
            </a:pPr>
            <a:endParaRPr sz="1350">
              <a:solidFill>
                <a:srgbClr val="273239"/>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0113" y="530225"/>
            <a:ext cx="4803775" cy="390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8979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Triple DES:-</a:t>
            </a:r>
            <a:endParaRPr lang="en-IN" dirty="0"/>
          </a:p>
        </p:txBody>
      </p:sp>
      <p:sp>
        <p:nvSpPr>
          <p:cNvPr id="3" name="Text Placeholder 2"/>
          <p:cNvSpPr>
            <a:spLocks noGrp="1"/>
          </p:cNvSpPr>
          <p:nvPr>
            <p:ph type="body" idx="1"/>
          </p:nvPr>
        </p:nvSpPr>
        <p:spPr/>
        <p:txBody>
          <a:bodyPr>
            <a:normAutofit lnSpcReduction="10000"/>
          </a:bodyPr>
          <a:lstStyle/>
          <a:p>
            <a:pPr fontAlgn="base"/>
            <a:r>
              <a:rPr lang="en-US" sz="1400" dirty="0">
                <a:latin typeface="Nunito" charset="0"/>
              </a:rPr>
              <a:t>It utilizes a triple layer of encryption which means it utilizes three different keys to encrypt the plaintext three times</a:t>
            </a:r>
            <a:r>
              <a:rPr lang="en-US" sz="1400" dirty="0" smtClean="0">
                <a:latin typeface="Nunito" charset="0"/>
              </a:rPr>
              <a:t>.</a:t>
            </a:r>
          </a:p>
          <a:p>
            <a:pPr fontAlgn="base"/>
            <a:endParaRPr lang="en-US" sz="1400" dirty="0">
              <a:latin typeface="Nunito" charset="0"/>
            </a:endParaRPr>
          </a:p>
          <a:p>
            <a:pPr fontAlgn="base"/>
            <a:r>
              <a:rPr lang="en-US" sz="1400" dirty="0">
                <a:latin typeface="Nunito" charset="0"/>
              </a:rPr>
              <a:t>It supports variable key sizes which range from 128 bits to 192 bits</a:t>
            </a:r>
            <a:r>
              <a:rPr lang="en-US" sz="1400" dirty="0" smtClean="0">
                <a:latin typeface="Nunito" charset="0"/>
              </a:rPr>
              <a:t>.</a:t>
            </a:r>
          </a:p>
          <a:p>
            <a:pPr fontAlgn="base"/>
            <a:endParaRPr lang="en-US" sz="1400" dirty="0">
              <a:latin typeface="Nunito" charset="0"/>
            </a:endParaRPr>
          </a:p>
          <a:p>
            <a:pPr fontAlgn="base"/>
            <a:r>
              <a:rPr lang="en-US" sz="1400" dirty="0">
                <a:latin typeface="Nunito" charset="0"/>
              </a:rPr>
              <a:t>It basically involves the usage of a symmetric key encryption system, which states that the same key is used for both encryption and decryption</a:t>
            </a:r>
            <a:r>
              <a:rPr lang="en-US" sz="1400" dirty="0" smtClean="0">
                <a:latin typeface="Nunito" charset="0"/>
              </a:rPr>
              <a:t>.</a:t>
            </a:r>
          </a:p>
          <a:p>
            <a:pPr fontAlgn="base"/>
            <a:endParaRPr lang="en-US" sz="1400" dirty="0">
              <a:latin typeface="Nunito" charset="0"/>
            </a:endParaRPr>
          </a:p>
          <a:p>
            <a:pPr fontAlgn="base"/>
            <a:r>
              <a:rPr lang="en-US" sz="1400" dirty="0">
                <a:latin typeface="Nunito" charset="0"/>
              </a:rPr>
              <a:t>It is a block cypher encryption algorithm that works with 64-bit blocks of plaintext at a time</a:t>
            </a:r>
            <a:r>
              <a:rPr lang="en-US" sz="1400" dirty="0" smtClean="0">
                <a:latin typeface="Nunito" charset="0"/>
              </a:rPr>
              <a:t>.</a:t>
            </a:r>
          </a:p>
          <a:p>
            <a:pPr fontAlgn="base"/>
            <a:endParaRPr lang="en-US" sz="1400" dirty="0">
              <a:latin typeface="Nunito" charset="0"/>
            </a:endParaRPr>
          </a:p>
          <a:p>
            <a:pPr fontAlgn="base"/>
            <a:r>
              <a:rPr lang="en-US" sz="1400" dirty="0">
                <a:latin typeface="Nunito" charset="0"/>
              </a:rPr>
              <a:t>It is suitable for legacy systems that require secure encryption.</a:t>
            </a:r>
          </a:p>
          <a:p>
            <a:endParaRPr lang="en-IN" dirty="0"/>
          </a:p>
        </p:txBody>
      </p:sp>
    </p:spTree>
    <p:extLst>
      <p:ext uri="{BB962C8B-B14F-4D97-AF65-F5344CB8AC3E}">
        <p14:creationId xmlns:p14="http://schemas.microsoft.com/office/powerpoint/2010/main" val="2854893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Implementation of Triple DES</a:t>
            </a:r>
            <a:endParaRPr/>
          </a:p>
        </p:txBody>
      </p:sp>
      <p:sp>
        <p:nvSpPr>
          <p:cNvPr id="154" name="Google Shape;154;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latin typeface="Nunito"/>
                <a:ea typeface="Nunito"/>
                <a:cs typeface="Nunito"/>
                <a:sym typeface="Nunito"/>
              </a:rPr>
              <a:t>To implement Triple-DES (3DES), you would typically follow these steps:</a:t>
            </a:r>
            <a:endParaRPr sz="1400" dirty="0">
              <a:latin typeface="Nunito"/>
              <a:ea typeface="Nunito"/>
              <a:cs typeface="Nunito"/>
              <a:sym typeface="Nunito"/>
            </a:endParaRPr>
          </a:p>
          <a:p>
            <a:pPr marL="0" lvl="0" indent="0" algn="l" rtl="0">
              <a:spcBef>
                <a:spcPts val="0"/>
              </a:spcBef>
              <a:spcAft>
                <a:spcPts val="0"/>
              </a:spcAft>
              <a:buNone/>
            </a:pPr>
            <a:endParaRPr sz="1400" dirty="0">
              <a:latin typeface="Nunito"/>
              <a:ea typeface="Nunito"/>
              <a:cs typeface="Nunito"/>
              <a:sym typeface="Nunito"/>
            </a:endParaRPr>
          </a:p>
          <a:p>
            <a:pPr marL="0" lvl="0" indent="0" algn="l" rtl="0">
              <a:spcBef>
                <a:spcPts val="0"/>
              </a:spcBef>
              <a:spcAft>
                <a:spcPts val="0"/>
              </a:spcAft>
              <a:buNone/>
            </a:pPr>
            <a:r>
              <a:rPr lang="en" sz="1400" dirty="0">
                <a:latin typeface="Nunito"/>
                <a:ea typeface="Nunito"/>
                <a:cs typeface="Nunito"/>
                <a:sym typeface="Nunito"/>
              </a:rPr>
              <a:t>1. Key Generation: Generate three 64-bit keys (K1, K2, K3) for the encryption process.</a:t>
            </a:r>
            <a:endParaRPr sz="1400" dirty="0">
              <a:latin typeface="Nunito"/>
              <a:ea typeface="Nunito"/>
              <a:cs typeface="Nunito"/>
              <a:sym typeface="Nunito"/>
            </a:endParaRPr>
          </a:p>
          <a:p>
            <a:pPr marL="0" lvl="0" indent="0" algn="l" rtl="0">
              <a:spcBef>
                <a:spcPts val="0"/>
              </a:spcBef>
              <a:spcAft>
                <a:spcPts val="0"/>
              </a:spcAft>
              <a:buNone/>
            </a:pPr>
            <a:endParaRPr sz="1400" dirty="0">
              <a:latin typeface="Nunito"/>
              <a:ea typeface="Nunito"/>
              <a:cs typeface="Nunito"/>
              <a:sym typeface="Nunito"/>
            </a:endParaRPr>
          </a:p>
          <a:p>
            <a:pPr marL="0" lvl="0" indent="0" algn="l" rtl="0">
              <a:spcBef>
                <a:spcPts val="0"/>
              </a:spcBef>
              <a:spcAft>
                <a:spcPts val="0"/>
              </a:spcAft>
              <a:buNone/>
            </a:pPr>
            <a:r>
              <a:rPr lang="en" sz="1400" dirty="0">
                <a:latin typeface="Nunito"/>
                <a:ea typeface="Nunito"/>
                <a:cs typeface="Nunito"/>
                <a:sym typeface="Nunito"/>
              </a:rPr>
              <a:t>2. Encryption Process:</a:t>
            </a:r>
            <a:endParaRPr sz="1400" dirty="0">
              <a:latin typeface="Nunito"/>
              <a:ea typeface="Nunito"/>
              <a:cs typeface="Nunito"/>
              <a:sym typeface="Nunito"/>
            </a:endParaRPr>
          </a:p>
          <a:p>
            <a:pPr marL="0" lvl="0" indent="0" algn="l" rtl="0">
              <a:spcBef>
                <a:spcPts val="0"/>
              </a:spcBef>
              <a:spcAft>
                <a:spcPts val="0"/>
              </a:spcAft>
              <a:buNone/>
            </a:pPr>
            <a:r>
              <a:rPr lang="en" sz="1400" dirty="0">
                <a:latin typeface="Nunito"/>
                <a:ea typeface="Nunito"/>
                <a:cs typeface="Nunito"/>
                <a:sym typeface="Nunito"/>
              </a:rPr>
              <a:t>   - Initial Permutation: Permute the input plaintext according to a fixed table.</a:t>
            </a:r>
            <a:endParaRPr sz="1400" dirty="0">
              <a:latin typeface="Nunito"/>
              <a:ea typeface="Nunito"/>
              <a:cs typeface="Nunito"/>
              <a:sym typeface="Nunito"/>
            </a:endParaRPr>
          </a:p>
          <a:p>
            <a:pPr marL="0" lvl="0" indent="0" algn="l" rtl="0">
              <a:spcBef>
                <a:spcPts val="0"/>
              </a:spcBef>
              <a:spcAft>
                <a:spcPts val="0"/>
              </a:spcAft>
              <a:buNone/>
            </a:pPr>
            <a:r>
              <a:rPr lang="en" sz="1400" dirty="0">
                <a:latin typeface="Nunito"/>
                <a:ea typeface="Nunito"/>
                <a:cs typeface="Nunito"/>
                <a:sym typeface="Nunito"/>
              </a:rPr>
              <a:t>   - Round 1: Encrypt the permuted plaintext using Key K1.</a:t>
            </a:r>
            <a:endParaRPr sz="1400" dirty="0">
              <a:latin typeface="Nunito"/>
              <a:ea typeface="Nunito"/>
              <a:cs typeface="Nunito"/>
              <a:sym typeface="Nunito"/>
            </a:endParaRPr>
          </a:p>
          <a:p>
            <a:pPr marL="0" lvl="0" indent="0" algn="l" rtl="0">
              <a:spcBef>
                <a:spcPts val="0"/>
              </a:spcBef>
              <a:spcAft>
                <a:spcPts val="0"/>
              </a:spcAft>
              <a:buNone/>
            </a:pPr>
            <a:r>
              <a:rPr lang="en" sz="1400" dirty="0">
                <a:latin typeface="Nunito"/>
                <a:ea typeface="Nunito"/>
                <a:cs typeface="Nunito"/>
                <a:sym typeface="Nunito"/>
              </a:rPr>
              <a:t>   - Round 2: Decrypt the output of Round 1 using Key K2.</a:t>
            </a:r>
            <a:endParaRPr sz="1400" dirty="0">
              <a:latin typeface="Nunito"/>
              <a:ea typeface="Nunito"/>
              <a:cs typeface="Nunito"/>
              <a:sym typeface="Nunito"/>
            </a:endParaRPr>
          </a:p>
          <a:p>
            <a:pPr marL="0" lvl="0" indent="0" algn="l" rtl="0">
              <a:spcBef>
                <a:spcPts val="0"/>
              </a:spcBef>
              <a:spcAft>
                <a:spcPts val="0"/>
              </a:spcAft>
              <a:buNone/>
            </a:pPr>
            <a:r>
              <a:rPr lang="en" sz="1400" dirty="0">
                <a:latin typeface="Nunito"/>
                <a:ea typeface="Nunito"/>
                <a:cs typeface="Nunito"/>
                <a:sym typeface="Nunito"/>
              </a:rPr>
              <a:t>   - Round 3: Encrypt the output of Round 2 using Key K3.</a:t>
            </a:r>
            <a:endParaRPr sz="1400" dirty="0">
              <a:latin typeface="Nunito"/>
              <a:ea typeface="Nunito"/>
              <a:cs typeface="Nunito"/>
              <a:sym typeface="Nunito"/>
            </a:endParaRPr>
          </a:p>
          <a:p>
            <a:pPr marL="0" lvl="0" indent="0" algn="l" rtl="0">
              <a:spcBef>
                <a:spcPts val="0"/>
              </a:spcBef>
              <a:spcAft>
                <a:spcPts val="0"/>
              </a:spcAft>
              <a:buNone/>
            </a:pPr>
            <a:r>
              <a:rPr lang="en" sz="1400" dirty="0">
                <a:latin typeface="Nunito"/>
                <a:ea typeface="Nunito"/>
                <a:cs typeface="Nunito"/>
                <a:sym typeface="Nunito"/>
              </a:rPr>
              <a:t>   - Final Permutation: Permute the output of Round 3 to get the ciphertext.</a:t>
            </a:r>
            <a:endParaRPr sz="1400" dirty="0">
              <a:latin typeface="Nunito"/>
              <a:ea typeface="Nunito"/>
              <a:cs typeface="Nunito"/>
              <a:sym typeface="Nunito"/>
            </a:endParaRPr>
          </a:p>
          <a:p>
            <a:pPr marL="0" lvl="0" indent="0" algn="l" rtl="0">
              <a:spcBef>
                <a:spcPts val="0"/>
              </a:spcBef>
              <a:spcAft>
                <a:spcPts val="0"/>
              </a:spcAft>
              <a:buNone/>
            </a:pPr>
            <a:endParaRPr sz="1400" dirty="0">
              <a:latin typeface="Nunito"/>
              <a:ea typeface="Nunito"/>
              <a:cs typeface="Nunito"/>
              <a:sym typeface="Nunito"/>
            </a:endParaRPr>
          </a:p>
          <a:p>
            <a:pPr marL="0" lvl="0" indent="0" algn="l" rtl="0">
              <a:spcBef>
                <a:spcPts val="0"/>
              </a:spcBef>
              <a:spcAft>
                <a:spcPts val="0"/>
              </a:spcAft>
              <a:buNone/>
            </a:pPr>
            <a:endParaRPr sz="1400" dirty="0">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60" name="Google Shape;160;p17"/>
          <p:cNvSpPr txBox="1">
            <a:spLocks noGrp="1"/>
          </p:cNvSpPr>
          <p:nvPr>
            <p:ph type="body" idx="1"/>
          </p:nvPr>
        </p:nvSpPr>
        <p:spPr>
          <a:xfrm>
            <a:off x="1297500" y="1480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latin typeface="Nunito"/>
                <a:ea typeface="Nunito"/>
                <a:cs typeface="Nunito"/>
                <a:sym typeface="Nunito"/>
              </a:rPr>
              <a:t>3. Decryption Process:</a:t>
            </a:r>
            <a:endParaRPr sz="1400">
              <a:latin typeface="Nunito"/>
              <a:ea typeface="Nunito"/>
              <a:cs typeface="Nunito"/>
              <a:sym typeface="Nunito"/>
            </a:endParaRPr>
          </a:p>
          <a:p>
            <a:pPr marL="0" lvl="0" indent="0" algn="l" rtl="0">
              <a:spcBef>
                <a:spcPts val="0"/>
              </a:spcBef>
              <a:spcAft>
                <a:spcPts val="0"/>
              </a:spcAft>
              <a:buNone/>
            </a:pPr>
            <a:r>
              <a:rPr lang="en" sz="1400">
                <a:latin typeface="Nunito"/>
                <a:ea typeface="Nunito"/>
                <a:cs typeface="Nunito"/>
                <a:sym typeface="Nunito"/>
              </a:rPr>
              <a:t>   - Initial Permutation: Permute the input ciphertext according to a fixed table.</a:t>
            </a:r>
            <a:endParaRPr sz="1400">
              <a:latin typeface="Nunito"/>
              <a:ea typeface="Nunito"/>
              <a:cs typeface="Nunito"/>
              <a:sym typeface="Nunito"/>
            </a:endParaRPr>
          </a:p>
          <a:p>
            <a:pPr marL="0" lvl="0" indent="0" algn="l" rtl="0">
              <a:spcBef>
                <a:spcPts val="0"/>
              </a:spcBef>
              <a:spcAft>
                <a:spcPts val="0"/>
              </a:spcAft>
              <a:buNone/>
            </a:pPr>
            <a:r>
              <a:rPr lang="en" sz="1400">
                <a:latin typeface="Nunito"/>
                <a:ea typeface="Nunito"/>
                <a:cs typeface="Nunito"/>
                <a:sym typeface="Nunito"/>
              </a:rPr>
              <a:t>   - Round 1: Decrypt the permuted ciphertext using Key K3.</a:t>
            </a:r>
            <a:endParaRPr sz="1400">
              <a:latin typeface="Nunito"/>
              <a:ea typeface="Nunito"/>
              <a:cs typeface="Nunito"/>
              <a:sym typeface="Nunito"/>
            </a:endParaRPr>
          </a:p>
          <a:p>
            <a:pPr marL="0" lvl="0" indent="0" algn="l" rtl="0">
              <a:spcBef>
                <a:spcPts val="0"/>
              </a:spcBef>
              <a:spcAft>
                <a:spcPts val="0"/>
              </a:spcAft>
              <a:buNone/>
            </a:pPr>
            <a:r>
              <a:rPr lang="en" sz="1400">
                <a:latin typeface="Nunito"/>
                <a:ea typeface="Nunito"/>
                <a:cs typeface="Nunito"/>
                <a:sym typeface="Nunito"/>
              </a:rPr>
              <a:t>   - Round 2: Encrypt the output of Round 1 using Key K2.</a:t>
            </a:r>
            <a:endParaRPr sz="1400">
              <a:latin typeface="Nunito"/>
              <a:ea typeface="Nunito"/>
              <a:cs typeface="Nunito"/>
              <a:sym typeface="Nunito"/>
            </a:endParaRPr>
          </a:p>
          <a:p>
            <a:pPr marL="0" lvl="0" indent="0" algn="l" rtl="0">
              <a:spcBef>
                <a:spcPts val="0"/>
              </a:spcBef>
              <a:spcAft>
                <a:spcPts val="0"/>
              </a:spcAft>
              <a:buNone/>
            </a:pPr>
            <a:r>
              <a:rPr lang="en" sz="1400">
                <a:latin typeface="Nunito"/>
                <a:ea typeface="Nunito"/>
                <a:cs typeface="Nunito"/>
                <a:sym typeface="Nunito"/>
              </a:rPr>
              <a:t>   - Round 3: Decrypt the output of Round 2 using Key K1.</a:t>
            </a:r>
            <a:endParaRPr sz="1400">
              <a:latin typeface="Nunito"/>
              <a:ea typeface="Nunito"/>
              <a:cs typeface="Nunito"/>
              <a:sym typeface="Nunito"/>
            </a:endParaRPr>
          </a:p>
          <a:p>
            <a:pPr marL="0" lvl="0" indent="0" algn="l" rtl="0">
              <a:spcBef>
                <a:spcPts val="0"/>
              </a:spcBef>
              <a:spcAft>
                <a:spcPts val="0"/>
              </a:spcAft>
              <a:buNone/>
            </a:pPr>
            <a:r>
              <a:rPr lang="en" sz="1400">
                <a:latin typeface="Nunito"/>
                <a:ea typeface="Nunito"/>
                <a:cs typeface="Nunito"/>
                <a:sym typeface="Nunito"/>
              </a:rPr>
              <a:t>   - Final Permutation: Permute the output of Round 3 to get the original plaintext.</a:t>
            </a:r>
            <a:endParaRPr sz="1400">
              <a:latin typeface="Nunito"/>
              <a:ea typeface="Nunito"/>
              <a:cs typeface="Nunito"/>
              <a:sym typeface="Nunito"/>
            </a:endParaRPr>
          </a:p>
          <a:p>
            <a:pPr marL="0" lvl="0" indent="0" algn="l" rtl="0">
              <a:spcBef>
                <a:spcPts val="0"/>
              </a:spcBef>
              <a:spcAft>
                <a:spcPts val="0"/>
              </a:spcAft>
              <a:buNone/>
            </a:pPr>
            <a:endParaRPr sz="1400">
              <a:latin typeface="Nunito"/>
              <a:ea typeface="Nunito"/>
              <a:cs typeface="Nunito"/>
              <a:sym typeface="Nunito"/>
            </a:endParaRPr>
          </a:p>
          <a:p>
            <a:pPr marL="0" lvl="0" indent="0" algn="l" rtl="0">
              <a:spcBef>
                <a:spcPts val="0"/>
              </a:spcBef>
              <a:spcAft>
                <a:spcPts val="1200"/>
              </a:spcAft>
              <a:buNone/>
            </a:pPr>
            <a:endParaRPr>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66" name="Google Shape;166;p18"/>
          <p:cNvSpPr txBox="1">
            <a:spLocks noGrp="1"/>
          </p:cNvSpPr>
          <p:nvPr>
            <p:ph type="body" idx="1"/>
          </p:nvPr>
        </p:nvSpPr>
        <p:spPr>
          <a:xfrm>
            <a:off x="1254000" y="15240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latin typeface="Nunito"/>
                <a:ea typeface="Nunito"/>
                <a:cs typeface="Nunito"/>
                <a:sym typeface="Nunito"/>
              </a:rPr>
              <a:t>4. Padding: If the plaintext length is not a multiple of the block size (64 bits), padding may be required to fill the last block.</a:t>
            </a:r>
            <a:endParaRPr sz="1500">
              <a:latin typeface="Nunito"/>
              <a:ea typeface="Nunito"/>
              <a:cs typeface="Nunito"/>
              <a:sym typeface="Nunito"/>
            </a:endParaRPr>
          </a:p>
          <a:p>
            <a:pPr marL="0" lvl="0" indent="0" algn="l" rtl="0">
              <a:spcBef>
                <a:spcPts val="0"/>
              </a:spcBef>
              <a:spcAft>
                <a:spcPts val="0"/>
              </a:spcAft>
              <a:buNone/>
            </a:pPr>
            <a:endParaRPr sz="1500">
              <a:latin typeface="Nunito"/>
              <a:ea typeface="Nunito"/>
              <a:cs typeface="Nunito"/>
              <a:sym typeface="Nunito"/>
            </a:endParaRPr>
          </a:p>
          <a:p>
            <a:pPr marL="0" lvl="0" indent="0" algn="l" rtl="0">
              <a:spcBef>
                <a:spcPts val="0"/>
              </a:spcBef>
              <a:spcAft>
                <a:spcPts val="0"/>
              </a:spcAft>
              <a:buNone/>
            </a:pPr>
            <a:r>
              <a:rPr lang="en" sz="1500">
                <a:latin typeface="Nunito"/>
                <a:ea typeface="Nunito"/>
                <a:cs typeface="Nunito"/>
                <a:sym typeface="Nunito"/>
              </a:rPr>
              <a:t>5.Mode of Operation: Choose a mode of operation like CBC (Cipher Block Chaining) or ECB (Electronic Codebook) to encrypt multiple blocks of data.</a:t>
            </a:r>
            <a:endParaRPr sz="1500">
              <a:latin typeface="Nunito"/>
              <a:ea typeface="Nunito"/>
              <a:cs typeface="Nunito"/>
              <a:sym typeface="Nunito"/>
            </a:endParaRPr>
          </a:p>
          <a:p>
            <a:pPr marL="0" lvl="0" indent="0" algn="l" rtl="0">
              <a:spcBef>
                <a:spcPts val="0"/>
              </a:spcBef>
              <a:spcAft>
                <a:spcPts val="0"/>
              </a:spcAft>
              <a:buNone/>
            </a:pPr>
            <a:endParaRPr sz="1500">
              <a:latin typeface="Nunito"/>
              <a:ea typeface="Nunito"/>
              <a:cs typeface="Nunito"/>
              <a:sym typeface="Nunito"/>
            </a:endParaRPr>
          </a:p>
          <a:p>
            <a:pPr marL="0" lvl="0" indent="0" algn="l" rtl="0">
              <a:spcBef>
                <a:spcPts val="0"/>
              </a:spcBef>
              <a:spcAft>
                <a:spcPts val="0"/>
              </a:spcAft>
              <a:buNone/>
            </a:pPr>
            <a:r>
              <a:rPr lang="en" sz="1500">
                <a:latin typeface="Nunito"/>
                <a:ea typeface="Nunito"/>
                <a:cs typeface="Nunito"/>
                <a:sym typeface="Nunito"/>
              </a:rPr>
              <a:t>6. Key Management: Ensure secure storage and handling of the three keys to maintain the security of the encryption process.</a:t>
            </a:r>
            <a:endParaRPr sz="1500">
              <a:latin typeface="Nunito"/>
              <a:ea typeface="Nunito"/>
              <a:cs typeface="Nunito"/>
              <a:sym typeface="Nunito"/>
            </a:endParaRPr>
          </a:p>
          <a:p>
            <a:pPr marL="0" lvl="0" indent="0" algn="l" rtl="0">
              <a:spcBef>
                <a:spcPts val="0"/>
              </a:spcBef>
              <a:spcAft>
                <a:spcPts val="1200"/>
              </a:spcAft>
              <a:buNone/>
            </a:pPr>
            <a:endParaRPr sz="1700">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in Python</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032" y="1030155"/>
            <a:ext cx="8555867" cy="4007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8474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043" y="768947"/>
            <a:ext cx="8620539" cy="3399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3927184"/>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548</Words>
  <Application>Microsoft Office PowerPoint</Application>
  <PresentationFormat>On-screen Show (16:9)</PresentationFormat>
  <Paragraphs>42</Paragraphs>
  <Slides>13</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Lato</vt:lpstr>
      <vt:lpstr>Montserrat</vt:lpstr>
      <vt:lpstr>Goudy Stout</vt:lpstr>
      <vt:lpstr>Nunito</vt:lpstr>
      <vt:lpstr>Focus</vt:lpstr>
      <vt:lpstr>Image Encryption using Triple DES</vt:lpstr>
      <vt:lpstr>Triple Data Encryption Standard</vt:lpstr>
      <vt:lpstr>PowerPoint Presentation</vt:lpstr>
      <vt:lpstr>Features of Triple DES:-</vt:lpstr>
      <vt:lpstr>Implementation of Triple DES</vt:lpstr>
      <vt:lpstr>PowerPoint Presentation</vt:lpstr>
      <vt:lpstr>PowerPoint Presentation</vt:lpstr>
      <vt:lpstr>Implementation in Python</vt:lpstr>
      <vt:lpstr>PowerPoint Presentation</vt:lpstr>
      <vt:lpstr>Result</vt:lpstr>
      <vt:lpstr>Result</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Encryption using Triple DES</dc:title>
  <cp:lastModifiedBy>ASHISH</cp:lastModifiedBy>
  <cp:revision>5</cp:revision>
  <dcterms:modified xsi:type="dcterms:W3CDTF">2024-05-23T18:10:29Z</dcterms:modified>
</cp:coreProperties>
</file>