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9" r:id="rId4"/>
  </p:sldMasterIdLst>
  <p:notesMasterIdLst>
    <p:notesMasterId r:id="rId17"/>
  </p:notesMasterIdLst>
  <p:sldIdLst>
    <p:sldId id="357" r:id="rId5"/>
    <p:sldId id="358" r:id="rId6"/>
    <p:sldId id="372" r:id="rId7"/>
    <p:sldId id="373" r:id="rId8"/>
    <p:sldId id="374" r:id="rId9"/>
    <p:sldId id="371" r:id="rId10"/>
    <p:sldId id="375" r:id="rId11"/>
    <p:sldId id="376" r:id="rId12"/>
    <p:sldId id="362" r:id="rId13"/>
    <p:sldId id="377" r:id="rId14"/>
    <p:sldId id="383" r:id="rId15"/>
    <p:sldId id="381"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C95FAE-B6C2-47C2-B0A2-EFE267100CCF}">
          <p14:sldIdLst>
            <p14:sldId id="357"/>
            <p14:sldId id="358"/>
            <p14:sldId id="372"/>
            <p14:sldId id="373"/>
            <p14:sldId id="374"/>
            <p14:sldId id="371"/>
          </p14:sldIdLst>
        </p14:section>
        <p14:section name="Untitled Section" id="{CFCE1A8C-1427-4D31-8DA2-A7927040B084}">
          <p14:sldIdLst>
            <p14:sldId id="375"/>
            <p14:sldId id="376"/>
            <p14:sldId id="362"/>
            <p14:sldId id="377"/>
            <p14:sldId id="383"/>
            <p14:sldId id="38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Naughton" initials="BN" lastIdx="48"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78241"/>
    <a:srgbClr val="D59C14"/>
    <a:srgbClr val="857239"/>
    <a:srgbClr val="081530"/>
    <a:srgbClr val="002A69"/>
    <a:srgbClr val="081531"/>
    <a:srgbClr val="061128"/>
    <a:srgbClr val="EDEEEF"/>
    <a:srgbClr val="B8871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7" autoAdjust="0"/>
    <p:restoredTop sz="86389" autoAdjust="0"/>
  </p:normalViewPr>
  <p:slideViewPr>
    <p:cSldViewPr snapToGrid="0">
      <p:cViewPr varScale="1">
        <p:scale>
          <a:sx n="101" d="100"/>
          <a:sy n="101" d="100"/>
        </p:scale>
        <p:origin x="989" y="38"/>
      </p:cViewPr>
      <p:guideLst>
        <p:guide orient="horz" pos="1620"/>
        <p:guide pos="2880"/>
      </p:guideLst>
    </p:cSldViewPr>
  </p:slideViewPr>
  <p:outlineViewPr>
    <p:cViewPr>
      <p:scale>
        <a:sx n="33" d="100"/>
        <a:sy n="33" d="100"/>
      </p:scale>
      <p:origin x="0" y="-30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1FBAB8-0BDF-4C74-966B-AA60E6BF0EF2}" type="datetimeFigureOut">
              <a:rPr lang="en-US" smtClean="0"/>
              <a:t>10/30/2020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85994D-7176-4B10-B96C-C757927B3E05}" type="slidenum">
              <a:rPr lang="en-US" smtClean="0"/>
              <a:t>‹#›</a:t>
            </a:fld>
            <a:endParaRPr lang="en-US"/>
          </a:p>
        </p:txBody>
      </p:sp>
    </p:spTree>
    <p:extLst>
      <p:ext uri="{BB962C8B-B14F-4D97-AF65-F5344CB8AC3E}">
        <p14:creationId xmlns:p14="http://schemas.microsoft.com/office/powerpoint/2010/main" val="4180653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5994D-7176-4B10-B96C-C757927B3E05}" type="slidenum">
              <a:rPr lang="en-US" smtClean="0"/>
              <a:t>1</a:t>
            </a:fld>
            <a:endParaRPr lang="en-US"/>
          </a:p>
        </p:txBody>
      </p:sp>
    </p:spTree>
    <p:extLst>
      <p:ext uri="{BB962C8B-B14F-4D97-AF65-F5344CB8AC3E}">
        <p14:creationId xmlns:p14="http://schemas.microsoft.com/office/powerpoint/2010/main" val="345909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85994D-7176-4B10-B96C-C757927B3E05}" type="slidenum">
              <a:rPr lang="en-US" smtClean="0"/>
              <a:t>12</a:t>
            </a:fld>
            <a:endParaRPr lang="en-US"/>
          </a:p>
        </p:txBody>
      </p:sp>
    </p:spTree>
    <p:extLst>
      <p:ext uri="{BB962C8B-B14F-4D97-AF65-F5344CB8AC3E}">
        <p14:creationId xmlns:p14="http://schemas.microsoft.com/office/powerpoint/2010/main" val="39564441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2</a:t>
            </a:fld>
            <a:endParaRPr lang="en-US"/>
          </a:p>
        </p:txBody>
      </p:sp>
    </p:spTree>
    <p:extLst>
      <p:ext uri="{BB962C8B-B14F-4D97-AF65-F5344CB8AC3E}">
        <p14:creationId xmlns:p14="http://schemas.microsoft.com/office/powerpoint/2010/main" val="2007076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3</a:t>
            </a:fld>
            <a:endParaRPr lang="en-US"/>
          </a:p>
        </p:txBody>
      </p:sp>
    </p:spTree>
    <p:extLst>
      <p:ext uri="{BB962C8B-B14F-4D97-AF65-F5344CB8AC3E}">
        <p14:creationId xmlns:p14="http://schemas.microsoft.com/office/powerpoint/2010/main" val="235122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4</a:t>
            </a:fld>
            <a:endParaRPr lang="en-US"/>
          </a:p>
        </p:txBody>
      </p:sp>
    </p:spTree>
    <p:extLst>
      <p:ext uri="{BB962C8B-B14F-4D97-AF65-F5344CB8AC3E}">
        <p14:creationId xmlns:p14="http://schemas.microsoft.com/office/powerpoint/2010/main" val="1007040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6585994D-7176-4B10-B96C-C757927B3E05}" type="slidenum">
              <a:rPr lang="en-US" smtClean="0"/>
              <a:t>6</a:t>
            </a:fld>
            <a:endParaRPr lang="en-US"/>
          </a:p>
        </p:txBody>
      </p:sp>
    </p:spTree>
    <p:extLst>
      <p:ext uri="{BB962C8B-B14F-4D97-AF65-F5344CB8AC3E}">
        <p14:creationId xmlns:p14="http://schemas.microsoft.com/office/powerpoint/2010/main" val="2007076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85994D-7176-4B10-B96C-C757927B3E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6735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CNN is a deep learning algorithm which is mostly used for image classification</a:t>
            </a:r>
          </a:p>
          <a:p>
            <a:r>
              <a:rPr lang="en-US" sz="1200" kern="1200" dirty="0">
                <a:solidFill>
                  <a:schemeClr val="tx1"/>
                </a:solidFill>
                <a:latin typeface="+mn-lt"/>
                <a:ea typeface="+mn-ea"/>
                <a:cs typeface="+mn-cs"/>
              </a:rPr>
              <a:t>It can take an input image, assign importance (learnable weights and biases) to various aspects in the image, and be able to differentiate them.</a:t>
            </a:r>
          </a:p>
          <a:p>
            <a:r>
              <a:rPr lang="en-US" sz="1200" kern="1200" dirty="0">
                <a:solidFill>
                  <a:schemeClr val="tx1"/>
                </a:solidFill>
                <a:latin typeface="+mn-lt"/>
                <a:ea typeface="+mn-ea"/>
                <a:cs typeface="+mn-cs"/>
              </a:rPr>
              <a:t>The preprocessing required in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(CNN) is much lower as compared to other classification algorithms. While in primitive methods filters are hand-engineered, but with enough training, </a:t>
            </a:r>
            <a:r>
              <a:rPr lang="en-US" sz="1200" kern="1200" dirty="0" err="1">
                <a:solidFill>
                  <a:schemeClr val="tx1"/>
                </a:solidFill>
                <a:latin typeface="+mn-lt"/>
                <a:ea typeface="+mn-ea"/>
                <a:cs typeface="+mn-cs"/>
              </a:rPr>
              <a:t>ConNet</a:t>
            </a:r>
            <a:r>
              <a:rPr lang="en-US" sz="1200" kern="1200" dirty="0">
                <a:solidFill>
                  <a:schemeClr val="tx1"/>
                </a:solidFill>
                <a:latin typeface="+mn-lt"/>
                <a:ea typeface="+mn-ea"/>
                <a:cs typeface="+mn-cs"/>
              </a:rPr>
              <a:t> have the ability to learn these filters or characteristics of an image.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you would think a normal machine learning classifier also can do the same thing, so why we need this CNN, well it’s all about speed and computation and accuracy.</a:t>
            </a:r>
          </a:p>
          <a:p>
            <a:r>
              <a:rPr lang="en-US" sz="1200" kern="1200" dirty="0">
                <a:solidFill>
                  <a:schemeClr val="tx1"/>
                </a:solidFill>
                <a:latin typeface="+mn-lt"/>
                <a:ea typeface="+mn-ea"/>
                <a:cs typeface="+mn-cs"/>
              </a:rPr>
              <a:t>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CNN has many major advantages over an ML classifier, but you want to know the real deal, the reason of using CNN is it’s overhead on the processor is less than ML classifier and accuracy is higher. and as the world is shifting toward cloud infrastructure, it’s best suited to have a low processing model on the cloud machine.</a:t>
            </a:r>
          </a:p>
          <a:p>
            <a:r>
              <a:rPr lang="en-US" sz="1200" kern="1200" dirty="0">
                <a:solidFill>
                  <a:schemeClr val="tx1"/>
                </a:solidFill>
                <a:latin typeface="+mn-lt"/>
                <a:ea typeface="+mn-ea"/>
                <a:cs typeface="+mn-cs"/>
              </a:rPr>
              <a:t>2. And if you think We can use a simple Neural network then. well hear me this out, in a simple Neural Network, a 3x3 (pixels resolution) image matrix is turned into a 9x1 matrix so-called a vector so than we can feed it in a neural network of 9 starting node. and usually, 3x3 images are not used, bigger images are used and with more dimensions of the image matrix also, that’ll lead to a very big and wide Neural Network.</a:t>
            </a:r>
          </a:p>
          <a:p>
            <a:r>
              <a:rPr lang="en-US" sz="1200" kern="1200" dirty="0">
                <a:solidFill>
                  <a:schemeClr val="tx1"/>
                </a:solidFill>
                <a:latin typeface="+mn-lt"/>
                <a:ea typeface="+mn-ea"/>
                <a:cs typeface="+mn-cs"/>
              </a:rPr>
              <a:t>3.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performs a better fitting to the dataset due to the reduction in the number of parameters involved. and NO by using reduction CNN doesn’t lose the features of the image.</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6585994D-7176-4B10-B96C-C757927B3E05}" type="slidenum">
              <a:rPr lang="en-US" smtClean="0"/>
              <a:t>9</a:t>
            </a:fld>
            <a:endParaRPr lang="en-US"/>
          </a:p>
        </p:txBody>
      </p:sp>
    </p:spTree>
    <p:extLst>
      <p:ext uri="{BB962C8B-B14F-4D97-AF65-F5344CB8AC3E}">
        <p14:creationId xmlns:p14="http://schemas.microsoft.com/office/powerpoint/2010/main" val="2007076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CNN is a deep learning algorithm which is mostly used for image classification</a:t>
            </a:r>
          </a:p>
          <a:p>
            <a:r>
              <a:rPr lang="en-US" sz="1200" kern="1200" dirty="0">
                <a:solidFill>
                  <a:schemeClr val="tx1"/>
                </a:solidFill>
                <a:latin typeface="+mn-lt"/>
                <a:ea typeface="+mn-ea"/>
                <a:cs typeface="+mn-cs"/>
              </a:rPr>
              <a:t>It can take an input image, assign importance (learnable weights and biases) to various aspects in the image, and be able to differentiate them.</a:t>
            </a:r>
          </a:p>
          <a:p>
            <a:r>
              <a:rPr lang="en-US" sz="1200" kern="1200" dirty="0">
                <a:solidFill>
                  <a:schemeClr val="tx1"/>
                </a:solidFill>
                <a:latin typeface="+mn-lt"/>
                <a:ea typeface="+mn-ea"/>
                <a:cs typeface="+mn-cs"/>
              </a:rPr>
              <a:t>The preprocessing required in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(CNN) is much lower as compared to other classification algorithms. While in primitive methods filters are hand-engineered, but with enough training, </a:t>
            </a:r>
            <a:r>
              <a:rPr lang="en-US" sz="1200" kern="1200" dirty="0" err="1">
                <a:solidFill>
                  <a:schemeClr val="tx1"/>
                </a:solidFill>
                <a:latin typeface="+mn-lt"/>
                <a:ea typeface="+mn-ea"/>
                <a:cs typeface="+mn-cs"/>
              </a:rPr>
              <a:t>ConNet</a:t>
            </a:r>
            <a:r>
              <a:rPr lang="en-US" sz="1200" kern="1200" dirty="0">
                <a:solidFill>
                  <a:schemeClr val="tx1"/>
                </a:solidFill>
                <a:latin typeface="+mn-lt"/>
                <a:ea typeface="+mn-ea"/>
                <a:cs typeface="+mn-cs"/>
              </a:rPr>
              <a:t> have the ability to learn these filters or characteristics of an image.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you would think a normal machine learning classifier also can do the same thing, so why we need this CNN, well it’s all about speed and computation and accuracy.</a:t>
            </a:r>
          </a:p>
          <a:p>
            <a:r>
              <a:rPr lang="en-US" sz="1200" kern="1200" dirty="0">
                <a:solidFill>
                  <a:schemeClr val="tx1"/>
                </a:solidFill>
                <a:latin typeface="+mn-lt"/>
                <a:ea typeface="+mn-ea"/>
                <a:cs typeface="+mn-cs"/>
              </a:rPr>
              <a:t>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CNN has many major advantages over an ML classifier, but you want to know the real deal, the reason of using CNN is it’s overhead on the processor is less than ML classifier and accuracy is higher. and as the world is shifting toward cloud infrastructure, it’s best suited to have a low processing model on the cloud machine.</a:t>
            </a:r>
          </a:p>
          <a:p>
            <a:r>
              <a:rPr lang="en-US" sz="1200" kern="1200" dirty="0">
                <a:solidFill>
                  <a:schemeClr val="tx1"/>
                </a:solidFill>
                <a:latin typeface="+mn-lt"/>
                <a:ea typeface="+mn-ea"/>
                <a:cs typeface="+mn-cs"/>
              </a:rPr>
              <a:t>2. And if you think We can use a simple Neural network then. well hear me this out, in a simple Neural Network, a 3x3 (pixels resolution) image matrix is turned into a 9x1 matrix so-called a vector so than we can feed it in a neural network of 9 starting node. and usually, 3x3 images are not used, bigger images are used and with more dimensions of the image matrix also, that’ll lead to a very big and wide Neural Network.</a:t>
            </a:r>
          </a:p>
          <a:p>
            <a:r>
              <a:rPr lang="en-US" sz="1200" kern="1200" dirty="0">
                <a:solidFill>
                  <a:schemeClr val="tx1"/>
                </a:solidFill>
                <a:latin typeface="+mn-lt"/>
                <a:ea typeface="+mn-ea"/>
                <a:cs typeface="+mn-cs"/>
              </a:rPr>
              <a:t>3.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performs a better fitting to the dataset due to the reduction in the number of parameters involved. and NO by using reduction CNN doesn’t lose the features of the image.</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85994D-7176-4B10-B96C-C757927B3E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1495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CNN is a deep learning algorithm which is mostly used for image classification</a:t>
            </a:r>
          </a:p>
          <a:p>
            <a:r>
              <a:rPr lang="en-US" sz="1200" kern="1200" dirty="0">
                <a:solidFill>
                  <a:schemeClr val="tx1"/>
                </a:solidFill>
                <a:latin typeface="+mn-lt"/>
                <a:ea typeface="+mn-ea"/>
                <a:cs typeface="+mn-cs"/>
              </a:rPr>
              <a:t>It can take an input image, assign importance (learnable weights and biases) to various aspects in the image, and be able to differentiate them.</a:t>
            </a:r>
          </a:p>
          <a:p>
            <a:r>
              <a:rPr lang="en-US" sz="1200" kern="1200" dirty="0">
                <a:solidFill>
                  <a:schemeClr val="tx1"/>
                </a:solidFill>
                <a:latin typeface="+mn-lt"/>
                <a:ea typeface="+mn-ea"/>
                <a:cs typeface="+mn-cs"/>
              </a:rPr>
              <a:t>The preprocessing required in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(CNN) is much lower as compared to other classification algorithms. While in primitive methods filters are hand-engineered, but with enough training, </a:t>
            </a:r>
            <a:r>
              <a:rPr lang="en-US" sz="1200" kern="1200" dirty="0" err="1">
                <a:solidFill>
                  <a:schemeClr val="tx1"/>
                </a:solidFill>
                <a:latin typeface="+mn-lt"/>
                <a:ea typeface="+mn-ea"/>
                <a:cs typeface="+mn-cs"/>
              </a:rPr>
              <a:t>ConNet</a:t>
            </a:r>
            <a:r>
              <a:rPr lang="en-US" sz="1200" kern="1200" dirty="0">
                <a:solidFill>
                  <a:schemeClr val="tx1"/>
                </a:solidFill>
                <a:latin typeface="+mn-lt"/>
                <a:ea typeface="+mn-ea"/>
                <a:cs typeface="+mn-cs"/>
              </a:rPr>
              <a:t> have the ability to learn these filters or characteristics of an image. </a:t>
            </a:r>
          </a:p>
          <a:p>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you would think a normal machine learning classifier also can do the same thing, so why we need this CNN, well it’s all about speed and computation and accuracy.</a:t>
            </a:r>
          </a:p>
          <a:p>
            <a:r>
              <a:rPr lang="en-US" sz="1200" kern="1200" dirty="0">
                <a:solidFill>
                  <a:schemeClr val="tx1"/>
                </a:solidFill>
                <a:latin typeface="+mn-lt"/>
                <a:ea typeface="+mn-ea"/>
                <a:cs typeface="+mn-cs"/>
              </a:rPr>
              <a:t>1.</a:t>
            </a:r>
            <a:r>
              <a:rPr lang="en-US" sz="1200" kern="1200" baseline="0" dirty="0">
                <a:solidFill>
                  <a:schemeClr val="tx1"/>
                </a:solidFill>
                <a:latin typeface="+mn-lt"/>
                <a:ea typeface="+mn-ea"/>
                <a:cs typeface="+mn-cs"/>
              </a:rPr>
              <a:t> </a:t>
            </a:r>
            <a:r>
              <a:rPr lang="en-US" sz="1200" kern="1200" dirty="0">
                <a:solidFill>
                  <a:schemeClr val="tx1"/>
                </a:solidFill>
                <a:latin typeface="+mn-lt"/>
                <a:ea typeface="+mn-ea"/>
                <a:cs typeface="+mn-cs"/>
              </a:rPr>
              <a:t>CNN has many major advantages over an ML classifier, but you want to know the real deal, the reason of using CNN is it’s overhead on the processor is less than ML classifier and accuracy is higher. and as the world is shifting toward cloud infrastructure, it’s best suited to have a low processing model on the cloud machine.</a:t>
            </a:r>
          </a:p>
          <a:p>
            <a:r>
              <a:rPr lang="en-US" sz="1200" kern="1200" dirty="0">
                <a:solidFill>
                  <a:schemeClr val="tx1"/>
                </a:solidFill>
                <a:latin typeface="+mn-lt"/>
                <a:ea typeface="+mn-ea"/>
                <a:cs typeface="+mn-cs"/>
              </a:rPr>
              <a:t>2. And if you think We can use a simple Neural network then. well hear me this out, in a simple Neural Network, a 3x3 (pixels resolution) image matrix is turned into a 9x1 matrix so-called a vector so than we can feed it in a neural network of 9 starting node. and usually, 3x3 images are not used, bigger images are used and with more dimensions of the image matrix also, that’ll lead to a very big and wide Neural Network.</a:t>
            </a:r>
          </a:p>
          <a:p>
            <a:r>
              <a:rPr lang="en-US" sz="1200" kern="1200" dirty="0">
                <a:solidFill>
                  <a:schemeClr val="tx1"/>
                </a:solidFill>
                <a:latin typeface="+mn-lt"/>
                <a:ea typeface="+mn-ea"/>
                <a:cs typeface="+mn-cs"/>
              </a:rPr>
              <a:t>3. A </a:t>
            </a:r>
            <a:r>
              <a:rPr lang="en-US" sz="1200" kern="1200" dirty="0" err="1">
                <a:solidFill>
                  <a:schemeClr val="tx1"/>
                </a:solidFill>
                <a:latin typeface="+mn-lt"/>
                <a:ea typeface="+mn-ea"/>
                <a:cs typeface="+mn-cs"/>
              </a:rPr>
              <a:t>ConvNet</a:t>
            </a:r>
            <a:r>
              <a:rPr lang="en-US" sz="1200" kern="1200" dirty="0">
                <a:solidFill>
                  <a:schemeClr val="tx1"/>
                </a:solidFill>
                <a:latin typeface="+mn-lt"/>
                <a:ea typeface="+mn-ea"/>
                <a:cs typeface="+mn-cs"/>
              </a:rPr>
              <a:t> performs a better fitting to the dataset due to the reduction in the number of parameters involved. and NO by using reduction CNN doesn’t lose the features of the image.</a:t>
            </a:r>
          </a:p>
          <a:p>
            <a:endParaRPr lang="en-US" sz="1200" kern="120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585994D-7176-4B10-B96C-C757927B3E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79463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267" y="-104775"/>
            <a:ext cx="9516533" cy="5353050"/>
          </a:xfrm>
          <a:prstGeom prst="rect">
            <a:avLst/>
          </a:prstGeom>
        </p:spPr>
      </p:pic>
      <p:sp>
        <p:nvSpPr>
          <p:cNvPr id="3" name="Rectangle 2"/>
          <p:cNvSpPr/>
          <p:nvPr/>
        </p:nvSpPr>
        <p:spPr>
          <a:xfrm flipV="1">
            <a:off x="2703002" y="3855453"/>
            <a:ext cx="7475037" cy="45719"/>
          </a:xfrm>
          <a:prstGeom prst="rect">
            <a:avLst/>
          </a:prstGeom>
          <a:solidFill>
            <a:srgbClr val="B887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6"/>
          <p:cNvSpPr>
            <a:spLocks noGrp="1"/>
          </p:cNvSpPr>
          <p:nvPr>
            <p:ph type="title"/>
          </p:nvPr>
        </p:nvSpPr>
        <p:spPr>
          <a:xfrm>
            <a:off x="2703002" y="2991019"/>
            <a:ext cx="5878641" cy="711588"/>
          </a:xfrm>
        </p:spPr>
        <p:txBody>
          <a:bodyPr>
            <a:normAutofit/>
          </a:bodyPr>
          <a:lstStyle>
            <a:lvl1pPr algn="l">
              <a:defRPr sz="3200" baseline="0">
                <a:solidFill>
                  <a:schemeClr val="bg1"/>
                </a:solidFill>
              </a:defRPr>
            </a:lvl1pPr>
          </a:lstStyle>
          <a:p>
            <a:r>
              <a:rPr lang="en-US"/>
              <a:t>Click to edit Master title style</a:t>
            </a:r>
          </a:p>
        </p:txBody>
      </p:sp>
      <p:sp>
        <p:nvSpPr>
          <p:cNvPr id="9" name="Text Placeholder 19"/>
          <p:cNvSpPr>
            <a:spLocks noGrp="1"/>
          </p:cNvSpPr>
          <p:nvPr>
            <p:ph type="body" sz="quarter" idx="10" hasCustomPrompt="1"/>
          </p:nvPr>
        </p:nvSpPr>
        <p:spPr>
          <a:xfrm>
            <a:off x="2719935" y="4037014"/>
            <a:ext cx="4659312" cy="454025"/>
          </a:xfrm>
        </p:spPr>
        <p:txBody>
          <a:bodyPr>
            <a:noAutofit/>
          </a:bodyPr>
          <a:lstStyle>
            <a:lvl1pPr marL="0" indent="0">
              <a:buNone/>
              <a:defRPr sz="2400" cap="all" baseline="0">
                <a:solidFill>
                  <a:schemeClr val="bg1"/>
                </a:solidFill>
                <a:latin typeface="Galaxie Polaris Condensed Book"/>
              </a:defRPr>
            </a:lvl1pPr>
          </a:lstStyle>
          <a:p>
            <a:pPr lvl="0"/>
            <a:r>
              <a:rPr lang="en-US"/>
              <a:t>Week, Lesson, ETC.</a:t>
            </a:r>
          </a:p>
        </p:txBody>
      </p:sp>
      <p:pic>
        <p:nvPicPr>
          <p:cNvPr id="4" name="Picture 3">
            <a:extLst>
              <a:ext uri="{FF2B5EF4-FFF2-40B4-BE49-F238E27FC236}">
                <a16:creationId xmlns:a16="http://schemas.microsoft.com/office/drawing/2014/main" id="{EF78CF32-66FE-0E40-AAEF-01E1D9B1FAE5}"/>
              </a:ext>
            </a:extLst>
          </p:cNvPr>
          <p:cNvPicPr>
            <a:picLocks noChangeAspect="1"/>
          </p:cNvPicPr>
          <p:nvPr/>
        </p:nvPicPr>
        <p:blipFill>
          <a:blip r:embed="rId3"/>
          <a:stretch>
            <a:fillRect/>
          </a:stretch>
        </p:blipFill>
        <p:spPr>
          <a:xfrm>
            <a:off x="0" y="0"/>
            <a:ext cx="9144000" cy="5143500"/>
          </a:xfrm>
          <a:prstGeom prst="rect">
            <a:avLst/>
          </a:prstGeom>
        </p:spPr>
      </p:pic>
      <p:pic>
        <p:nvPicPr>
          <p:cNvPr id="7" name="Picture 6">
            <a:extLst>
              <a:ext uri="{FF2B5EF4-FFF2-40B4-BE49-F238E27FC236}">
                <a16:creationId xmlns:a16="http://schemas.microsoft.com/office/drawing/2014/main" id="{7689B720-A086-4B4C-9635-2654AAA1EFE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267" y="-104775"/>
            <a:ext cx="9516533" cy="5353050"/>
          </a:xfrm>
          <a:prstGeom prst="rect">
            <a:avLst/>
          </a:prstGeom>
        </p:spPr>
      </p:pic>
      <p:sp>
        <p:nvSpPr>
          <p:cNvPr id="11" name="Rectangle 10">
            <a:extLst>
              <a:ext uri="{FF2B5EF4-FFF2-40B4-BE49-F238E27FC236}">
                <a16:creationId xmlns:a16="http://schemas.microsoft.com/office/drawing/2014/main" id="{4355E6C7-B0B4-4292-98D1-86EDFCFAE05A}"/>
              </a:ext>
            </a:extLst>
          </p:cNvPr>
          <p:cNvSpPr/>
          <p:nvPr userDrawn="1"/>
        </p:nvSpPr>
        <p:spPr>
          <a:xfrm flipV="1">
            <a:off x="2703002" y="3855453"/>
            <a:ext cx="7475037" cy="45719"/>
          </a:xfrm>
          <a:prstGeom prst="rect">
            <a:avLst/>
          </a:prstGeom>
          <a:solidFill>
            <a:srgbClr val="B887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1723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6267" y="-104775"/>
            <a:ext cx="9516533" cy="5353050"/>
          </a:xfrm>
          <a:prstGeom prst="rect">
            <a:avLst/>
          </a:prstGeom>
        </p:spPr>
      </p:pic>
      <p:sp>
        <p:nvSpPr>
          <p:cNvPr id="3" name="Rectangle 2"/>
          <p:cNvSpPr/>
          <p:nvPr userDrawn="1"/>
        </p:nvSpPr>
        <p:spPr>
          <a:xfrm flipV="1">
            <a:off x="2703002" y="3855453"/>
            <a:ext cx="7475037" cy="45719"/>
          </a:xfrm>
          <a:prstGeom prst="rect">
            <a:avLst/>
          </a:prstGeom>
          <a:solidFill>
            <a:srgbClr val="B8871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Title 16"/>
          <p:cNvSpPr>
            <a:spLocks noGrp="1"/>
          </p:cNvSpPr>
          <p:nvPr>
            <p:ph type="title"/>
          </p:nvPr>
        </p:nvSpPr>
        <p:spPr>
          <a:xfrm>
            <a:off x="2703002" y="2991019"/>
            <a:ext cx="5878641" cy="711588"/>
          </a:xfrm>
        </p:spPr>
        <p:txBody>
          <a:bodyPr>
            <a:normAutofit/>
          </a:bodyPr>
          <a:lstStyle>
            <a:lvl1pPr algn="l">
              <a:defRPr sz="3200" baseline="0">
                <a:solidFill>
                  <a:schemeClr val="bg1"/>
                </a:solidFill>
              </a:defRPr>
            </a:lvl1pPr>
          </a:lstStyle>
          <a:p>
            <a:r>
              <a:rPr lang="en-US"/>
              <a:t>Click to edit Master title style</a:t>
            </a:r>
          </a:p>
        </p:txBody>
      </p:sp>
      <p:sp>
        <p:nvSpPr>
          <p:cNvPr id="9" name="Text Placeholder 19"/>
          <p:cNvSpPr>
            <a:spLocks noGrp="1"/>
          </p:cNvSpPr>
          <p:nvPr>
            <p:ph type="body" sz="quarter" idx="10" hasCustomPrompt="1"/>
          </p:nvPr>
        </p:nvSpPr>
        <p:spPr>
          <a:xfrm>
            <a:off x="2719935" y="4037014"/>
            <a:ext cx="4659312" cy="454025"/>
          </a:xfrm>
        </p:spPr>
        <p:txBody>
          <a:bodyPr>
            <a:noAutofit/>
          </a:bodyPr>
          <a:lstStyle>
            <a:lvl1pPr marL="0" indent="0">
              <a:buNone/>
              <a:defRPr sz="2400" cap="all" baseline="0">
                <a:solidFill>
                  <a:schemeClr val="bg1"/>
                </a:solidFill>
                <a:latin typeface="Galaxie Polaris Condensed Book"/>
              </a:defRPr>
            </a:lvl1pPr>
          </a:lstStyle>
          <a:p>
            <a:pPr lvl="0"/>
            <a:r>
              <a:rPr lang="en-US"/>
              <a:t>Week, Lesson, ETC.</a:t>
            </a:r>
          </a:p>
        </p:txBody>
      </p:sp>
      <p:pic>
        <p:nvPicPr>
          <p:cNvPr id="4" name="Picture 3">
            <a:extLst>
              <a:ext uri="{FF2B5EF4-FFF2-40B4-BE49-F238E27FC236}">
                <a16:creationId xmlns:a16="http://schemas.microsoft.com/office/drawing/2014/main" id="{EF78CF32-66FE-0E40-AAEF-01E1D9B1FAE5}"/>
              </a:ext>
            </a:extLst>
          </p:cNvPr>
          <p:cNvPicPr>
            <a:picLocks noChangeAspect="1"/>
          </p:cNvPicPr>
          <p:nvPr userDrawn="1"/>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95782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10/30/2020</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19556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118533" y="-203200"/>
            <a:ext cx="9567333" cy="5537200"/>
          </a:xfrm>
          <a:prstGeom prst="rect">
            <a:avLst/>
          </a:prstGeom>
          <a:solidFill>
            <a:srgbClr val="EDEEE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solidFill>
            <a:schemeClr val="bg1"/>
          </a:solidFill>
          <a:effectLst>
            <a:outerShdw blurRad="50800" dist="38100" dir="2700000" algn="tl" rotWithShape="0">
              <a:prstClr val="black">
                <a:alpha val="40000"/>
              </a:prstClr>
            </a:outerShdw>
          </a:effectLst>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solidFill>
            <a:schemeClr val="bg1"/>
          </a:solidFill>
          <a:effectLst>
            <a:outerShdw blurRad="50800" dist="38100" dir="2700000" algn="tl" rotWithShape="0">
              <a:prstClr val="black">
                <a:alpha val="40000"/>
              </a:prstClr>
            </a:outerShdw>
          </a:effectLs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solidFill>
            <a:schemeClr val="bg1"/>
          </a:solidFill>
          <a:effectLst>
            <a:outerShdw blurRad="50800" dist="38100" dir="2700000" algn="tl" rotWithShape="0">
              <a:prstClr val="black">
                <a:alpha val="40000"/>
              </a:prstClr>
            </a:outerShdw>
          </a:effectLst>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C6A06C7E-942C-674C-A73A-D7B09534CBEC}"/>
              </a:ext>
            </a:extLst>
          </p:cNvPr>
          <p:cNvPicPr>
            <a:picLocks noChangeAspect="1"/>
          </p:cNvPicPr>
          <p:nvPr/>
        </p:nvPicPr>
        <p:blipFill>
          <a:blip r:embed="rId2"/>
          <a:stretch>
            <a:fillRect/>
          </a:stretch>
        </p:blipFill>
        <p:spPr>
          <a:xfrm>
            <a:off x="0" y="0"/>
            <a:ext cx="9144000" cy="5143500"/>
          </a:xfrm>
          <a:prstGeom prst="rect">
            <a:avLst/>
          </a:prstGeom>
        </p:spPr>
      </p:pic>
      <p:sp>
        <p:nvSpPr>
          <p:cNvPr id="8" name="Rectangle 7">
            <a:extLst>
              <a:ext uri="{FF2B5EF4-FFF2-40B4-BE49-F238E27FC236}">
                <a16:creationId xmlns:a16="http://schemas.microsoft.com/office/drawing/2014/main" id="{39446C92-6D86-444C-8DF1-E05F486644FE}"/>
              </a:ext>
            </a:extLst>
          </p:cNvPr>
          <p:cNvSpPr/>
          <p:nvPr userDrawn="1"/>
        </p:nvSpPr>
        <p:spPr>
          <a:xfrm>
            <a:off x="-118533" y="-203200"/>
            <a:ext cx="9567333" cy="5537200"/>
          </a:xfrm>
          <a:prstGeom prst="rect">
            <a:avLst/>
          </a:prstGeom>
          <a:solidFill>
            <a:srgbClr val="EDEEE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ADE9B6A-9AA0-48F9-A059-E9D1E3A6351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687937" y="4696221"/>
            <a:ext cx="1196229" cy="279120"/>
          </a:xfrm>
          <a:prstGeom prst="rect">
            <a:avLst/>
          </a:prstGeom>
        </p:spPr>
      </p:pic>
    </p:spTree>
    <p:extLst>
      <p:ext uri="{BB962C8B-B14F-4D97-AF65-F5344CB8AC3E}">
        <p14:creationId xmlns:p14="http://schemas.microsoft.com/office/powerpoint/2010/main" val="3242291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10/30/2020</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45052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10/30/2020</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245142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10/30/2020</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80506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a:extLst>
              <a:ext uri="{FF2B5EF4-FFF2-40B4-BE49-F238E27FC236}">
                <a16:creationId xmlns:a16="http://schemas.microsoft.com/office/drawing/2014/main" id="{EB002D8D-5D8A-D04C-8354-DE34E08ADE57}"/>
              </a:ext>
            </a:extLst>
          </p:cNvPr>
          <p:cNvPicPr>
            <a:picLocks noChangeAspect="1"/>
          </p:cNvPicPr>
          <p:nvPr/>
        </p:nvPicPr>
        <p:blipFill>
          <a:blip r:embed="rId9"/>
          <a:stretch>
            <a:fillRect/>
          </a:stretch>
        </p:blipFill>
        <p:spPr>
          <a:xfrm>
            <a:off x="0" y="0"/>
            <a:ext cx="9144000" cy="5143500"/>
          </a:xfrm>
          <a:prstGeom prst="rect">
            <a:avLst/>
          </a:prstGeom>
        </p:spPr>
      </p:pic>
    </p:spTree>
    <p:extLst>
      <p:ext uri="{BB962C8B-B14F-4D97-AF65-F5344CB8AC3E}">
        <p14:creationId xmlns:p14="http://schemas.microsoft.com/office/powerpoint/2010/main" val="331388206"/>
      </p:ext>
    </p:extLst>
  </p:cSld>
  <p:clrMap bg1="lt1" tx1="dk1" bg2="lt2" tx2="dk2" accent1="accent1" accent2="accent2" accent3="accent3" accent4="accent4" accent5="accent5" accent6="accent6" hlink="hlink" folHlink="folHlink"/>
  <p:sldLayoutIdLst>
    <p:sldLayoutId id="2147493470" r:id="rId1"/>
    <p:sldLayoutId id="2147493476" r:id="rId2"/>
    <p:sldLayoutId id="2147493471" r:id="rId3"/>
    <p:sldLayoutId id="2147493472" r:id="rId4"/>
    <p:sldLayoutId id="2147493473" r:id="rId5"/>
    <p:sldLayoutId id="2147493474" r:id="rId6"/>
    <p:sldLayoutId id="2147493475" r:id="rId7"/>
  </p:sldLayoutIdLst>
  <p:txStyles>
    <p:titleStyle>
      <a:lvl1pPr algn="ctr" defTabSz="457200" rtl="0" eaLnBrk="1" latinLnBrk="0" hangingPunct="1">
        <a:spcBef>
          <a:spcPct val="0"/>
        </a:spcBef>
        <a:buNone/>
        <a:defRPr sz="3600" kern="1300" cap="all">
          <a:solidFill>
            <a:schemeClr val="tx1"/>
          </a:solidFill>
          <a:latin typeface="Galaxie Polaris Condensed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alaxie Polaris Book"/>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Galaxie Polaris Book"/>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Galaxie Polaris Book"/>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4pPr>
      <a:lvl5pPr marL="2057400" indent="-228600" algn="l" defTabSz="457200" rtl="0" eaLnBrk="1" latinLnBrk="0" hangingPunct="1">
        <a:spcBef>
          <a:spcPct val="20000"/>
        </a:spcBef>
        <a:buFont typeface="Arial"/>
        <a:buChar char="»"/>
        <a:defRPr sz="1200" kern="1200">
          <a:solidFill>
            <a:schemeClr val="tx1"/>
          </a:solidFill>
          <a:latin typeface="Galaxie Polaris Book"/>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webp"/><Relationship Id="rId7"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webp"/><Relationship Id="rId5" Type="http://schemas.openxmlformats.org/officeDocument/2006/relationships/image" Target="../media/image14.png"/><Relationship Id="rId4" Type="http://schemas.openxmlformats.org/officeDocument/2006/relationships/image" Target="../media/image13.web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81531"/>
        </a:solidFill>
        <a:effectLst/>
      </p:bgPr>
    </p:bg>
    <p:spTree>
      <p:nvGrpSpPr>
        <p:cNvPr id="1" name=""/>
        <p:cNvGrpSpPr/>
        <p:nvPr/>
      </p:nvGrpSpPr>
      <p:grpSpPr>
        <a:xfrm>
          <a:off x="0" y="0"/>
          <a:ext cx="0" cy="0"/>
          <a:chOff x="0" y="0"/>
          <a:chExt cx="0" cy="0"/>
        </a:xfrm>
      </p:grpSpPr>
      <p:sp>
        <p:nvSpPr>
          <p:cNvPr id="7" name="TextBox 6"/>
          <p:cNvSpPr txBox="1"/>
          <p:nvPr/>
        </p:nvSpPr>
        <p:spPr>
          <a:xfrm>
            <a:off x="680133" y="4043156"/>
            <a:ext cx="8278721" cy="769441"/>
          </a:xfrm>
          <a:prstGeom prst="rect">
            <a:avLst/>
          </a:prstGeom>
          <a:noFill/>
        </p:spPr>
        <p:txBody>
          <a:bodyPr wrap="square" rtlCol="0">
            <a:spAutoFit/>
          </a:bodyPr>
          <a:lstStyle/>
          <a:p>
            <a:pPr algn="r"/>
            <a:r>
              <a:rPr lang="en-US" sz="2400" dirty="0">
                <a:solidFill>
                  <a:schemeClr val="bg1">
                    <a:lumMod val="85000"/>
                  </a:schemeClr>
                </a:solidFill>
                <a:latin typeface="Bahnschrift SemiLight Condensed" panose="020B0502040204020203" pitchFamily="34" charset="0"/>
                <a:cs typeface="Avenir Book"/>
              </a:rPr>
              <a:t>Ashish Gupta</a:t>
            </a:r>
          </a:p>
          <a:p>
            <a:pPr algn="r"/>
            <a:r>
              <a:rPr lang="en-US" sz="2000" dirty="0">
                <a:solidFill>
                  <a:schemeClr val="accent2">
                    <a:lumMod val="20000"/>
                    <a:lumOff val="80000"/>
                  </a:schemeClr>
                </a:solidFill>
                <a:latin typeface="Bahnschrift SemiLight Condensed" panose="020B0502040204020203" pitchFamily="34" charset="0"/>
                <a:cs typeface="Avenir Book"/>
              </a:rPr>
              <a:t>Masters in Applied Mathematics &amp; Statistics</a:t>
            </a:r>
            <a:endParaRPr lang="en-US" sz="1200" dirty="0">
              <a:solidFill>
                <a:schemeClr val="accent2">
                  <a:lumMod val="20000"/>
                  <a:lumOff val="80000"/>
                </a:schemeClr>
              </a:solidFill>
              <a:latin typeface="Bahnschrift SemiLight Condensed" panose="020B0502040204020203" pitchFamily="34" charset="0"/>
              <a:cs typeface="Avenir Book"/>
            </a:endParaRPr>
          </a:p>
        </p:txBody>
      </p:sp>
      <p:cxnSp>
        <p:nvCxnSpPr>
          <p:cNvPr id="12" name="Straight Connector 11"/>
          <p:cNvCxnSpPr/>
          <p:nvPr/>
        </p:nvCxnSpPr>
        <p:spPr>
          <a:xfrm>
            <a:off x="5707529" y="1302872"/>
            <a:ext cx="3436471"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707529" y="1508330"/>
            <a:ext cx="3436471"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a:cxnSpLocks/>
          </p:cNvCxnSpPr>
          <p:nvPr/>
        </p:nvCxnSpPr>
        <p:spPr>
          <a:xfrm>
            <a:off x="0" y="1302872"/>
            <a:ext cx="5750896"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0" y="1508330"/>
            <a:ext cx="5750896" cy="0"/>
          </a:xfrm>
          <a:prstGeom prst="line">
            <a:avLst/>
          </a:prstGeom>
          <a:ln w="38100" cmpd="sng">
            <a:solidFill>
              <a:srgbClr val="857239"/>
            </a:solidFill>
          </a:ln>
          <a:effectLst/>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77946BB9-0AA1-4AC5-87F5-35107C440871}"/>
              </a:ext>
            </a:extLst>
          </p:cNvPr>
          <p:cNvSpPr txBox="1"/>
          <p:nvPr/>
        </p:nvSpPr>
        <p:spPr>
          <a:xfrm>
            <a:off x="490576" y="505150"/>
            <a:ext cx="8278721" cy="769441"/>
          </a:xfrm>
          <a:prstGeom prst="rect">
            <a:avLst/>
          </a:prstGeom>
          <a:noFill/>
        </p:spPr>
        <p:txBody>
          <a:bodyPr wrap="square" rtlCol="0">
            <a:spAutoFit/>
          </a:bodyPr>
          <a:lstStyle/>
          <a:p>
            <a:pPr algn="ctr"/>
            <a:r>
              <a:rPr lang="en-US" sz="4400" dirty="0">
                <a:solidFill>
                  <a:schemeClr val="bg1">
                    <a:lumMod val="85000"/>
                  </a:schemeClr>
                </a:solidFill>
                <a:latin typeface="Bahnschrift SemiLight Condensed" panose="020B0502040204020203" pitchFamily="34" charset="0"/>
                <a:cs typeface="Avenir Book"/>
              </a:rPr>
              <a:t>Pets Image Classification Solution (PICS)</a:t>
            </a:r>
          </a:p>
        </p:txBody>
      </p:sp>
    </p:spTree>
    <p:extLst>
      <p:ext uri="{BB962C8B-B14F-4D97-AF65-F5344CB8AC3E}">
        <p14:creationId xmlns:p14="http://schemas.microsoft.com/office/powerpoint/2010/main" val="3289574773"/>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1FA1C-CF34-4A65-BB85-EF8BCE1C2D81}"/>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BEST PERFORMING MODEL</a:t>
            </a:r>
          </a:p>
        </p:txBody>
      </p:sp>
      <p:cxnSp>
        <p:nvCxnSpPr>
          <p:cNvPr id="7" name="Straight Connector 6">
            <a:extLst>
              <a:ext uri="{FF2B5EF4-FFF2-40B4-BE49-F238E27FC236}">
                <a16:creationId xmlns:a16="http://schemas.microsoft.com/office/drawing/2014/main" id="{0E0DFDBA-1734-457E-A4BD-192D2E62C0D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7873DE6D-BD25-4A60-848E-9DA63465D2E7}"/>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
        <p:nvSpPr>
          <p:cNvPr id="2" name="TextBox 1">
            <a:extLst>
              <a:ext uri="{FF2B5EF4-FFF2-40B4-BE49-F238E27FC236}">
                <a16:creationId xmlns:a16="http://schemas.microsoft.com/office/drawing/2014/main" id="{24BC0376-2B75-4E2B-B76F-D45994A5FAEC}"/>
              </a:ext>
            </a:extLst>
          </p:cNvPr>
          <p:cNvSpPr txBox="1"/>
          <p:nvPr/>
        </p:nvSpPr>
        <p:spPr>
          <a:xfrm>
            <a:off x="98242" y="555955"/>
            <a:ext cx="9079766" cy="1200329"/>
          </a:xfrm>
          <a:prstGeom prst="rect">
            <a:avLst/>
          </a:prstGeom>
          <a:noFill/>
        </p:spPr>
        <p:txBody>
          <a:bodyPr wrap="square" rtlCol="0">
            <a:spAutoFit/>
          </a:bodyPr>
          <a:lstStyle/>
          <a:p>
            <a:r>
              <a:rPr lang="en-US" sz="5400" dirty="0">
                <a:solidFill>
                  <a:srgbClr val="002A69"/>
                </a:solidFill>
                <a:latin typeface="Bahnschrift SemiLight Condensed" panose="020B0502040204020203" pitchFamily="34" charset="0"/>
                <a:cs typeface="Times New Roman"/>
              </a:rPr>
              <a:t>Convolutional Neural Network -</a:t>
            </a:r>
            <a:r>
              <a:rPr lang="en-US" sz="7200" dirty="0">
                <a:solidFill>
                  <a:schemeClr val="accent2">
                    <a:lumMod val="75000"/>
                  </a:schemeClr>
                </a:solidFill>
                <a:latin typeface="Bahnschrift SemiLight Condensed" panose="020B0502040204020203" pitchFamily="34" charset="0"/>
              </a:rPr>
              <a:t>91.4%</a:t>
            </a:r>
          </a:p>
        </p:txBody>
      </p:sp>
      <p:pic>
        <p:nvPicPr>
          <p:cNvPr id="5" name="Picture 4">
            <a:extLst>
              <a:ext uri="{FF2B5EF4-FFF2-40B4-BE49-F238E27FC236}">
                <a16:creationId xmlns:a16="http://schemas.microsoft.com/office/drawing/2014/main" id="{15ABC21D-0089-4652-AF74-33C7201A7727}"/>
              </a:ext>
            </a:extLst>
          </p:cNvPr>
          <p:cNvPicPr>
            <a:picLocks noChangeAspect="1"/>
          </p:cNvPicPr>
          <p:nvPr/>
        </p:nvPicPr>
        <p:blipFill>
          <a:blip r:embed="rId3"/>
          <a:stretch>
            <a:fillRect/>
          </a:stretch>
        </p:blipFill>
        <p:spPr>
          <a:xfrm>
            <a:off x="204040" y="1627890"/>
            <a:ext cx="8744182" cy="2954210"/>
          </a:xfrm>
          <a:prstGeom prst="rect">
            <a:avLst/>
          </a:prstGeom>
        </p:spPr>
      </p:pic>
    </p:spTree>
    <p:extLst>
      <p:ext uri="{BB962C8B-B14F-4D97-AF65-F5344CB8AC3E}">
        <p14:creationId xmlns:p14="http://schemas.microsoft.com/office/powerpoint/2010/main" val="228201098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1FA1C-CF34-4A65-BB85-EF8BCE1C2D81}"/>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BEST PERFORMING MODEL – </a:t>
            </a:r>
            <a:r>
              <a:rPr lang="en-US" sz="3200" dirty="0" err="1">
                <a:solidFill>
                  <a:srgbClr val="002A69"/>
                </a:solidFill>
                <a:latin typeface="Bahnschrift SemiLight Condensed" panose="020B0502040204020203" pitchFamily="34" charset="0"/>
                <a:cs typeface="Times New Roman"/>
              </a:rPr>
              <a:t>cnn</a:t>
            </a:r>
            <a:r>
              <a:rPr lang="en-US" sz="3200" dirty="0">
                <a:solidFill>
                  <a:srgbClr val="002A69"/>
                </a:solidFill>
                <a:latin typeface="Bahnschrift SemiLight Condensed" panose="020B0502040204020203" pitchFamily="34" charset="0"/>
                <a:cs typeface="Times New Roman"/>
              </a:rPr>
              <a:t> structure</a:t>
            </a:r>
          </a:p>
        </p:txBody>
      </p:sp>
      <p:cxnSp>
        <p:nvCxnSpPr>
          <p:cNvPr id="7" name="Straight Connector 6">
            <a:extLst>
              <a:ext uri="{FF2B5EF4-FFF2-40B4-BE49-F238E27FC236}">
                <a16:creationId xmlns:a16="http://schemas.microsoft.com/office/drawing/2014/main" id="{0E0DFDBA-1734-457E-A4BD-192D2E62C0D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7873DE6D-BD25-4A60-848E-9DA63465D2E7}"/>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pic>
        <p:nvPicPr>
          <p:cNvPr id="4" name="Picture 3">
            <a:extLst>
              <a:ext uri="{FF2B5EF4-FFF2-40B4-BE49-F238E27FC236}">
                <a16:creationId xmlns:a16="http://schemas.microsoft.com/office/drawing/2014/main" id="{CEB235C5-A4A3-48DE-A751-E48EC6BCF5AA}"/>
              </a:ext>
            </a:extLst>
          </p:cNvPr>
          <p:cNvPicPr>
            <a:picLocks noChangeAspect="1"/>
          </p:cNvPicPr>
          <p:nvPr/>
        </p:nvPicPr>
        <p:blipFill>
          <a:blip r:embed="rId3"/>
          <a:stretch>
            <a:fillRect/>
          </a:stretch>
        </p:blipFill>
        <p:spPr>
          <a:xfrm>
            <a:off x="151165" y="672781"/>
            <a:ext cx="9144000" cy="4413097"/>
          </a:xfrm>
          <a:prstGeom prst="rect">
            <a:avLst/>
          </a:prstGeom>
        </p:spPr>
      </p:pic>
    </p:spTree>
    <p:extLst>
      <p:ext uri="{BB962C8B-B14F-4D97-AF65-F5344CB8AC3E}">
        <p14:creationId xmlns:p14="http://schemas.microsoft.com/office/powerpoint/2010/main" val="38977292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F6DE343-0CEA-49AA-9562-54EC033833D3}"/>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Q</a:t>
            </a:r>
            <a:r>
              <a:rPr lang="en-US" sz="3200" baseline="0" dirty="0">
                <a:solidFill>
                  <a:srgbClr val="002A69"/>
                </a:solidFill>
                <a:latin typeface="Bahnschrift SemiLight Condensed" panose="020B0502040204020203" pitchFamily="34" charset="0"/>
                <a:cs typeface="Times New Roman"/>
              </a:rPr>
              <a:t> &amp; A</a:t>
            </a:r>
            <a:endParaRPr lang="en-US" sz="3200" dirty="0">
              <a:solidFill>
                <a:srgbClr val="002A69"/>
              </a:solidFill>
              <a:latin typeface="Bahnschrift SemiLight Condensed" panose="020B0502040204020203" pitchFamily="34" charset="0"/>
              <a:cs typeface="Times New Roman"/>
            </a:endParaRPr>
          </a:p>
        </p:txBody>
      </p:sp>
      <p:cxnSp>
        <p:nvCxnSpPr>
          <p:cNvPr id="9" name="Straight Connector 8">
            <a:extLst>
              <a:ext uri="{FF2B5EF4-FFF2-40B4-BE49-F238E27FC236}">
                <a16:creationId xmlns:a16="http://schemas.microsoft.com/office/drawing/2014/main" id="{BC080131-BF39-48A2-94FD-7DAEC92CEBFA}"/>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0B190463-9147-41C1-A965-5003A8E35D29}"/>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
        <p:nvSpPr>
          <p:cNvPr id="8" name="Content Placeholder 5">
            <a:extLst>
              <a:ext uri="{FF2B5EF4-FFF2-40B4-BE49-F238E27FC236}">
                <a16:creationId xmlns:a16="http://schemas.microsoft.com/office/drawing/2014/main" id="{079D9B65-2125-4B8F-B1AE-F3AB027D471D}"/>
              </a:ext>
            </a:extLst>
          </p:cNvPr>
          <p:cNvSpPr txBox="1">
            <a:spLocks/>
          </p:cNvSpPr>
          <p:nvPr/>
        </p:nvSpPr>
        <p:spPr>
          <a:xfrm>
            <a:off x="2631104" y="2129075"/>
            <a:ext cx="4060642" cy="16506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Galaxie Polaris Book"/>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Galaxie Polaris Book"/>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Galaxie Polaris Book"/>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None/>
              <a:tabLst/>
              <a:defRPr/>
            </a:pPr>
            <a:r>
              <a:rPr kumimoji="0" lang="en-US" sz="60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Thank You</a:t>
            </a: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Segoe UI Symbol" panose="020B0502040204020203" pitchFamily="34" charset="0"/>
              <a:buChar char="&gt;"/>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Segoe UI Symbol" panose="020B0502040204020203" pitchFamily="34" charset="0"/>
              <a:buChar char="&gt;"/>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Segoe UI Symbol" panose="020B0502040204020203" pitchFamily="34" charset="0"/>
              <a:buChar char="&gt;"/>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Arial" panose="020B0604020202020204" pitchFamily="34" charset="0"/>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742950" marR="0" lvl="1" indent="-28575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54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60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a:p>
            <a:pPr marL="342900" marR="0" lvl="0" indent="-342900" algn="ctr"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60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endParaRPr>
          </a:p>
        </p:txBody>
      </p:sp>
    </p:spTree>
    <p:extLst>
      <p:ext uri="{BB962C8B-B14F-4D97-AF65-F5344CB8AC3E}">
        <p14:creationId xmlns:p14="http://schemas.microsoft.com/office/powerpoint/2010/main" val="391432314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447" y="802035"/>
            <a:ext cx="4262705" cy="3539430"/>
          </a:xfrm>
          <a:prstGeom prst="rect">
            <a:avLst/>
          </a:prstGeom>
          <a:noFill/>
        </p:spPr>
        <p:txBody>
          <a:bodyPr wrap="none" rtlCol="0">
            <a:spAutoFit/>
          </a:bodyPr>
          <a:lstStyle/>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Problem statement</a:t>
            </a:r>
          </a:p>
          <a:p>
            <a:pPr marL="285750" indent="-285750">
              <a:buFont typeface="Wingdings" charset="2"/>
              <a:buChar char="§"/>
            </a:pPr>
            <a:r>
              <a:rPr lang="en-US" sz="2800" dirty="0">
                <a:solidFill>
                  <a:srgbClr val="002A69"/>
                </a:solidFill>
                <a:latin typeface="Bahnschrift SemiLight Condensed" panose="020B0502040204020203" pitchFamily="34" charset="0"/>
                <a:cs typeface="Times New Roman"/>
              </a:rPr>
              <a:t>Data Exploration</a:t>
            </a:r>
          </a:p>
          <a:p>
            <a:pPr marL="285750" indent="-285750">
              <a:buFont typeface="Wingdings" charset="2"/>
              <a:buChar char="§"/>
            </a:pPr>
            <a:r>
              <a:rPr lang="en-US" sz="2800" dirty="0">
                <a:solidFill>
                  <a:srgbClr val="002A69"/>
                </a:solidFill>
                <a:latin typeface="Bahnschrift SemiLight Condensed" panose="020B0502040204020203" pitchFamily="34" charset="0"/>
                <a:cs typeface="Times New Roman"/>
              </a:rPr>
              <a:t>Approach </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Models considered</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Pre-Processing</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Model evaluation</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Challenges and lessons learned</a:t>
            </a:r>
          </a:p>
          <a:p>
            <a:pPr marL="285750" lvl="0" indent="-285750">
              <a:buFont typeface="Wingdings" charset="2"/>
              <a:buChar char="§"/>
            </a:pPr>
            <a:r>
              <a:rPr lang="en-US" sz="2800" dirty="0">
                <a:solidFill>
                  <a:srgbClr val="002A69"/>
                </a:solidFill>
                <a:latin typeface="Bahnschrift SemiLight Condensed" panose="020B0502040204020203" pitchFamily="34" charset="0"/>
                <a:cs typeface="Times New Roman"/>
              </a:rPr>
              <a:t>Q &amp; A</a:t>
            </a:r>
          </a:p>
        </p:txBody>
      </p:sp>
      <p:sp>
        <p:nvSpPr>
          <p:cNvPr id="8" name="Title 1">
            <a:extLst>
              <a:ext uri="{FF2B5EF4-FFF2-40B4-BE49-F238E27FC236}">
                <a16:creationId xmlns:a16="http://schemas.microsoft.com/office/drawing/2014/main" id="{F282D1A9-EA9B-460B-B5C1-06B9F9298A98}"/>
              </a:ext>
            </a:extLst>
          </p:cNvPr>
          <p:cNvSpPr>
            <a:spLocks noGrp="1"/>
          </p:cNvSpPr>
          <p:nvPr>
            <p:ph type="title"/>
          </p:nvPr>
        </p:nvSpPr>
        <p:spPr>
          <a:xfrm>
            <a:off x="155485" y="76257"/>
            <a:ext cx="8395152" cy="456834"/>
          </a:xfrm>
        </p:spPr>
        <p:txBody>
          <a:bodyPr>
            <a:noAutofit/>
          </a:bodyPr>
          <a:lstStyle/>
          <a:p>
            <a:pPr algn="l"/>
            <a:r>
              <a:rPr lang="en-US" sz="3200" dirty="0">
                <a:solidFill>
                  <a:srgbClr val="002A69"/>
                </a:solidFill>
                <a:latin typeface="Bahnschrift SemiLight Condensed" panose="020B0502040204020203" pitchFamily="34" charset="0"/>
                <a:cs typeface="Times New Roman"/>
              </a:rPr>
              <a:t>AGENDA</a:t>
            </a:r>
          </a:p>
        </p:txBody>
      </p:sp>
      <p:cxnSp>
        <p:nvCxnSpPr>
          <p:cNvPr id="11" name="Straight Connector 10">
            <a:extLst>
              <a:ext uri="{FF2B5EF4-FFF2-40B4-BE49-F238E27FC236}">
                <a16:creationId xmlns:a16="http://schemas.microsoft.com/office/drawing/2014/main" id="{3CCDACCC-FFB7-4F9E-B37B-E1DC30D2991D}"/>
              </a:ext>
            </a:extLst>
          </p:cNvPr>
          <p:cNvCxnSpPr>
            <a:cxnSpLocks/>
          </p:cNvCxnSpPr>
          <p:nvPr/>
        </p:nvCxnSpPr>
        <p:spPr>
          <a:xfrm flipV="1">
            <a:off x="264766" y="54219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2" name="Straight Connector 11">
            <a:extLst>
              <a:ext uri="{FF2B5EF4-FFF2-40B4-BE49-F238E27FC236}">
                <a16:creationId xmlns:a16="http://schemas.microsoft.com/office/drawing/2014/main" id="{496C19DC-3A57-49EA-9A57-7FAD13FF19AA}"/>
              </a:ext>
            </a:extLst>
          </p:cNvPr>
          <p:cNvCxnSpPr>
            <a:cxnSpLocks/>
          </p:cNvCxnSpPr>
          <p:nvPr/>
        </p:nvCxnSpPr>
        <p:spPr>
          <a:xfrm flipV="1">
            <a:off x="260447" y="459428"/>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57162967"/>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2731-D91B-4466-9298-412A61D9D6BE}"/>
              </a:ext>
            </a:extLst>
          </p:cNvPr>
          <p:cNvSpPr>
            <a:spLocks noGrp="1"/>
          </p:cNvSpPr>
          <p:nvPr>
            <p:ph type="title"/>
          </p:nvPr>
        </p:nvSpPr>
        <p:spPr>
          <a:xfrm>
            <a:off x="155485" y="76257"/>
            <a:ext cx="8395152" cy="456834"/>
          </a:xfrm>
        </p:spPr>
        <p:txBody>
          <a:bodyPr>
            <a:noAutofit/>
          </a:bodyPr>
          <a:lstStyle/>
          <a:p>
            <a:pPr algn="l"/>
            <a:r>
              <a:rPr lang="en-US" sz="3200" dirty="0">
                <a:solidFill>
                  <a:srgbClr val="002A69"/>
                </a:solidFill>
                <a:latin typeface="Bahnschrift SemiLight Condensed" panose="020B0502040204020203" pitchFamily="34" charset="0"/>
                <a:cs typeface="Times New Roman"/>
              </a:rPr>
              <a:t>PROBLEM STATEMENT</a:t>
            </a:r>
          </a:p>
        </p:txBody>
      </p:sp>
      <p:sp>
        <p:nvSpPr>
          <p:cNvPr id="5" name="TextBox 4">
            <a:extLst>
              <a:ext uri="{FF2B5EF4-FFF2-40B4-BE49-F238E27FC236}">
                <a16:creationId xmlns:a16="http://schemas.microsoft.com/office/drawing/2014/main" id="{BD111A43-0FDA-4D9F-8952-AFECD40E58FC}"/>
              </a:ext>
            </a:extLst>
          </p:cNvPr>
          <p:cNvSpPr txBox="1"/>
          <p:nvPr/>
        </p:nvSpPr>
        <p:spPr>
          <a:xfrm>
            <a:off x="328595" y="792462"/>
            <a:ext cx="8671180" cy="707886"/>
          </a:xfrm>
          <a:prstGeom prst="rect">
            <a:avLst/>
          </a:prstGeom>
          <a:noFill/>
        </p:spPr>
        <p:txBody>
          <a:bodyPr wrap="square" rtlCol="0">
            <a:spAutoFit/>
          </a:bodyPr>
          <a:lstStyle/>
          <a:p>
            <a:pPr algn="just"/>
            <a:r>
              <a:rPr lang="en-US" sz="2000" dirty="0">
                <a:latin typeface="Bahnschrift SemiLight Condensed" panose="020B0502040204020203" pitchFamily="34" charset="0"/>
                <a:cs typeface="Times New Roman"/>
              </a:rPr>
              <a:t>Create a machine learning based image classification solution to identify and distinguish between dogs and horses for wandered farm animals on a certain stretch of proposed Interstate Highway 11.</a:t>
            </a:r>
          </a:p>
        </p:txBody>
      </p:sp>
      <p:pic>
        <p:nvPicPr>
          <p:cNvPr id="13" name="Picture 12">
            <a:extLst>
              <a:ext uri="{FF2B5EF4-FFF2-40B4-BE49-F238E27FC236}">
                <a16:creationId xmlns:a16="http://schemas.microsoft.com/office/drawing/2014/main" id="{CC43FF2B-54ED-43E9-8CC0-F1FD83ABF0B4}"/>
              </a:ext>
            </a:extLst>
          </p:cNvPr>
          <p:cNvPicPr>
            <a:picLocks noChangeAspect="1"/>
          </p:cNvPicPr>
          <p:nvPr/>
        </p:nvPicPr>
        <p:blipFill>
          <a:blip r:embed="rId3"/>
          <a:stretch>
            <a:fillRect/>
          </a:stretch>
        </p:blipFill>
        <p:spPr>
          <a:xfrm>
            <a:off x="7053901" y="2028325"/>
            <a:ext cx="1086850" cy="1086850"/>
          </a:xfrm>
          <a:prstGeom prst="rect">
            <a:avLst/>
          </a:prstGeom>
        </p:spPr>
      </p:pic>
      <p:pic>
        <p:nvPicPr>
          <p:cNvPr id="15" name="Picture 14">
            <a:extLst>
              <a:ext uri="{FF2B5EF4-FFF2-40B4-BE49-F238E27FC236}">
                <a16:creationId xmlns:a16="http://schemas.microsoft.com/office/drawing/2014/main" id="{630C0FE2-B165-4F40-9842-654676F2BCA7}"/>
              </a:ext>
            </a:extLst>
          </p:cNvPr>
          <p:cNvPicPr>
            <a:picLocks noChangeAspect="1"/>
          </p:cNvPicPr>
          <p:nvPr/>
        </p:nvPicPr>
        <p:blipFill>
          <a:blip r:embed="rId4"/>
          <a:stretch>
            <a:fillRect/>
          </a:stretch>
        </p:blipFill>
        <p:spPr>
          <a:xfrm>
            <a:off x="418327" y="1661890"/>
            <a:ext cx="5759271" cy="3239590"/>
          </a:xfrm>
          <a:prstGeom prst="rect">
            <a:avLst/>
          </a:prstGeom>
        </p:spPr>
      </p:pic>
      <p:pic>
        <p:nvPicPr>
          <p:cNvPr id="19" name="Picture 18">
            <a:extLst>
              <a:ext uri="{FF2B5EF4-FFF2-40B4-BE49-F238E27FC236}">
                <a16:creationId xmlns:a16="http://schemas.microsoft.com/office/drawing/2014/main" id="{6C82AAD9-F3F8-4205-AFB8-5448269F33D5}"/>
              </a:ext>
            </a:extLst>
          </p:cNvPr>
          <p:cNvPicPr>
            <a:picLocks noChangeAspect="1"/>
          </p:cNvPicPr>
          <p:nvPr/>
        </p:nvPicPr>
        <p:blipFill>
          <a:blip r:embed="rId5"/>
          <a:stretch>
            <a:fillRect/>
          </a:stretch>
        </p:blipFill>
        <p:spPr>
          <a:xfrm>
            <a:off x="7073676" y="3256600"/>
            <a:ext cx="1047300" cy="1047300"/>
          </a:xfrm>
          <a:prstGeom prst="rect">
            <a:avLst/>
          </a:prstGeom>
        </p:spPr>
      </p:pic>
      <p:pic>
        <p:nvPicPr>
          <p:cNvPr id="21" name="Picture 20">
            <a:extLst>
              <a:ext uri="{FF2B5EF4-FFF2-40B4-BE49-F238E27FC236}">
                <a16:creationId xmlns:a16="http://schemas.microsoft.com/office/drawing/2014/main" id="{6A060646-3A9F-4323-8044-A393F13E3E7B}"/>
              </a:ext>
            </a:extLst>
          </p:cNvPr>
          <p:cNvPicPr>
            <a:picLocks noChangeAspect="1"/>
          </p:cNvPicPr>
          <p:nvPr/>
        </p:nvPicPr>
        <p:blipFill>
          <a:blip r:embed="rId6"/>
          <a:stretch>
            <a:fillRect/>
          </a:stretch>
        </p:blipFill>
        <p:spPr>
          <a:xfrm>
            <a:off x="458686" y="1740360"/>
            <a:ext cx="831390" cy="831390"/>
          </a:xfrm>
          <a:prstGeom prst="rect">
            <a:avLst/>
          </a:prstGeom>
        </p:spPr>
      </p:pic>
      <p:pic>
        <p:nvPicPr>
          <p:cNvPr id="23" name="Picture 22">
            <a:extLst>
              <a:ext uri="{FF2B5EF4-FFF2-40B4-BE49-F238E27FC236}">
                <a16:creationId xmlns:a16="http://schemas.microsoft.com/office/drawing/2014/main" id="{6EC9A0AC-8508-4720-8FD0-888B99351581}"/>
              </a:ext>
            </a:extLst>
          </p:cNvPr>
          <p:cNvPicPr>
            <a:picLocks noChangeAspect="1"/>
          </p:cNvPicPr>
          <p:nvPr/>
        </p:nvPicPr>
        <p:blipFill>
          <a:blip r:embed="rId7"/>
          <a:stretch>
            <a:fillRect/>
          </a:stretch>
        </p:blipFill>
        <p:spPr>
          <a:xfrm flipH="1">
            <a:off x="4883117" y="3944445"/>
            <a:ext cx="1194085" cy="835860"/>
          </a:xfrm>
          <a:prstGeom prst="rect">
            <a:avLst/>
          </a:prstGeom>
        </p:spPr>
      </p:pic>
      <p:cxnSp>
        <p:nvCxnSpPr>
          <p:cNvPr id="37" name="Straight Connector 36">
            <a:extLst>
              <a:ext uri="{FF2B5EF4-FFF2-40B4-BE49-F238E27FC236}">
                <a16:creationId xmlns:a16="http://schemas.microsoft.com/office/drawing/2014/main" id="{2F28D0A8-DE03-4FCA-A4BA-7B2A57789D66}"/>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38" name="Straight Connector 37">
            <a:extLst>
              <a:ext uri="{FF2B5EF4-FFF2-40B4-BE49-F238E27FC236}">
                <a16:creationId xmlns:a16="http://schemas.microsoft.com/office/drawing/2014/main" id="{67D768F7-92F3-4EA2-9741-D20ED2D6A402}"/>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9785593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282D1A9-EA9B-460B-B5C1-06B9F9298A98}"/>
              </a:ext>
            </a:extLst>
          </p:cNvPr>
          <p:cNvSpPr>
            <a:spLocks noGrp="1"/>
          </p:cNvSpPr>
          <p:nvPr>
            <p:ph type="title"/>
          </p:nvPr>
        </p:nvSpPr>
        <p:spPr>
          <a:xfrm>
            <a:off x="155484" y="0"/>
            <a:ext cx="8925581" cy="519055"/>
          </a:xfrm>
        </p:spPr>
        <p:txBody>
          <a:bodyPr>
            <a:noAutofit/>
          </a:bodyPr>
          <a:lstStyle/>
          <a:p>
            <a:pPr algn="l"/>
            <a:r>
              <a:rPr lang="en-US" sz="3200" dirty="0">
                <a:solidFill>
                  <a:srgbClr val="002A69"/>
                </a:solidFill>
                <a:latin typeface="Bahnschrift SemiLight Condensed" panose="020B0502040204020203" pitchFamily="34" charset="0"/>
                <a:cs typeface="Times New Roman"/>
              </a:rPr>
              <a:t>APPROACH</a:t>
            </a:r>
          </a:p>
        </p:txBody>
      </p:sp>
      <p:pic>
        <p:nvPicPr>
          <p:cNvPr id="2" name="Picture 1">
            <a:extLst>
              <a:ext uri="{FF2B5EF4-FFF2-40B4-BE49-F238E27FC236}">
                <a16:creationId xmlns:a16="http://schemas.microsoft.com/office/drawing/2014/main" id="{9F20508D-E43F-4B4D-99C2-4EB97F86617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4466" y="829355"/>
            <a:ext cx="5975068" cy="3698220"/>
          </a:xfrm>
          <a:prstGeom prst="rect">
            <a:avLst/>
          </a:prstGeom>
          <a:noFill/>
          <a:ln>
            <a:noFill/>
          </a:ln>
        </p:spPr>
      </p:pic>
      <p:sp>
        <p:nvSpPr>
          <p:cNvPr id="4" name="Rectangle 3">
            <a:extLst>
              <a:ext uri="{FF2B5EF4-FFF2-40B4-BE49-F238E27FC236}">
                <a16:creationId xmlns:a16="http://schemas.microsoft.com/office/drawing/2014/main" id="{A67D00CB-8C1F-46EA-AB20-AB65685B658E}"/>
              </a:ext>
            </a:extLst>
          </p:cNvPr>
          <p:cNvSpPr/>
          <p:nvPr/>
        </p:nvSpPr>
        <p:spPr>
          <a:xfrm>
            <a:off x="4957010" y="3853807"/>
            <a:ext cx="1395663" cy="325778"/>
          </a:xfrm>
          <a:prstGeom prst="rect">
            <a:avLst/>
          </a:prstGeom>
          <a:solidFill>
            <a:schemeClr val="bg1">
              <a:lumMod val="95000"/>
            </a:schemeClr>
          </a:solidFill>
          <a:ln>
            <a:noFill/>
          </a:ln>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DA46EA2-52F7-43E1-B5FC-AA1CBB62576B}"/>
              </a:ext>
            </a:extLst>
          </p:cNvPr>
          <p:cNvCxnSpPr>
            <a:cxnSpLocks/>
          </p:cNvCxnSpPr>
          <p:nvPr/>
        </p:nvCxnSpPr>
        <p:spPr>
          <a:xfrm flipV="1">
            <a:off x="248653" y="514386"/>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4" name="Straight Connector 13">
            <a:extLst>
              <a:ext uri="{FF2B5EF4-FFF2-40B4-BE49-F238E27FC236}">
                <a16:creationId xmlns:a16="http://schemas.microsoft.com/office/drawing/2014/main" id="{B940E577-1958-413A-939C-E0E4EB3D11F2}"/>
              </a:ext>
            </a:extLst>
          </p:cNvPr>
          <p:cNvCxnSpPr>
            <a:cxnSpLocks/>
          </p:cNvCxnSpPr>
          <p:nvPr/>
        </p:nvCxnSpPr>
        <p:spPr>
          <a:xfrm flipV="1">
            <a:off x="244334" y="435400"/>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179946781"/>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1AAC0C2-F5A0-404C-A22E-5402C5FC5DE3}"/>
              </a:ext>
            </a:extLst>
          </p:cNvPr>
          <p:cNvSpPr>
            <a:spLocks noGrp="1"/>
          </p:cNvSpPr>
          <p:nvPr>
            <p:ph sz="quarter" idx="4"/>
          </p:nvPr>
        </p:nvSpPr>
        <p:spPr>
          <a:xfrm>
            <a:off x="4114800" y="793488"/>
            <a:ext cx="4810046" cy="3801134"/>
          </a:xfrm>
        </p:spPr>
        <p:txBody>
          <a:bodyPr>
            <a:normAutofit fontScale="92500" lnSpcReduction="20000"/>
          </a:bodyPr>
          <a:lstStyle/>
          <a:p>
            <a:pPr>
              <a:buFont typeface="Wingdings" panose="05000000000000000000" pitchFamily="2" charset="2"/>
              <a:buChar char="§"/>
            </a:pPr>
            <a:r>
              <a:rPr lang="en-US" sz="2200" dirty="0">
                <a:latin typeface="Bahnschrift Light Condensed" panose="020B0502040204020203" pitchFamily="34" charset="0"/>
              </a:rPr>
              <a:t>CIFAR Dataset</a:t>
            </a:r>
          </a:p>
          <a:p>
            <a:pPr lvl="1">
              <a:buFont typeface="Segoe UI Symbol" panose="020B0502040204020203" pitchFamily="34" charset="0"/>
              <a:buChar char="&gt;"/>
            </a:pPr>
            <a:r>
              <a:rPr lang="en-US" sz="2200" dirty="0">
                <a:latin typeface="Bahnschrift Light Condensed" panose="020B0502040204020203" pitchFamily="34" charset="0"/>
              </a:rPr>
              <a:t>60k Colored RGB Images</a:t>
            </a:r>
          </a:p>
          <a:p>
            <a:pPr lvl="1">
              <a:buFont typeface="Segoe UI Symbol" panose="020B0502040204020203" pitchFamily="34" charset="0"/>
              <a:buChar char="&gt;"/>
            </a:pPr>
            <a:r>
              <a:rPr lang="en-US" sz="2200" dirty="0">
                <a:latin typeface="Bahnschrift Light Condensed" panose="020B0502040204020203" pitchFamily="34" charset="0"/>
              </a:rPr>
              <a:t>10 Animal types: airplanes, cars, birds, cats, deer, dogs, frogs, horses, ships, and trucks. </a:t>
            </a:r>
          </a:p>
          <a:p>
            <a:pPr lvl="1">
              <a:buFont typeface="Segoe UI Symbol" panose="020B0502040204020203" pitchFamily="34" charset="0"/>
              <a:buChar char="&gt;"/>
            </a:pPr>
            <a:r>
              <a:rPr lang="en-US" sz="2200" dirty="0">
                <a:latin typeface="Bahnschrift Light Condensed" panose="020B0502040204020203" pitchFamily="34" charset="0"/>
              </a:rPr>
              <a:t>Equal distribution of images for animal types</a:t>
            </a:r>
          </a:p>
          <a:p>
            <a:pPr lvl="1">
              <a:buFont typeface="Segoe UI Symbol" panose="020B0502040204020203" pitchFamily="34" charset="0"/>
              <a:buChar char="&gt;"/>
            </a:pPr>
            <a:r>
              <a:rPr lang="en-US" sz="2200" dirty="0">
                <a:latin typeface="Bahnschrift Light Condensed" panose="020B0502040204020203" pitchFamily="34" charset="0"/>
              </a:rPr>
              <a:t>Each of the images are 32x32 color pixels</a:t>
            </a:r>
          </a:p>
          <a:p>
            <a:pPr>
              <a:buFont typeface="Segoe UI Symbol" panose="020B0502040204020203" pitchFamily="34" charset="0"/>
              <a:buChar char="&gt;"/>
            </a:pPr>
            <a:endParaRPr lang="en-US" sz="2200" dirty="0">
              <a:latin typeface="Bahnschrift Light Condensed" panose="020B0502040204020203" pitchFamily="34" charset="0"/>
            </a:endParaRPr>
          </a:p>
          <a:p>
            <a:pPr>
              <a:buFont typeface="Wingdings" panose="05000000000000000000" pitchFamily="2" charset="2"/>
              <a:buChar char="§"/>
            </a:pPr>
            <a:r>
              <a:rPr lang="en-US" sz="2200" dirty="0">
                <a:latin typeface="Bahnschrift Light Condensed" panose="020B0502040204020203" pitchFamily="34" charset="0"/>
              </a:rPr>
              <a:t>Problem data sub-set</a:t>
            </a:r>
          </a:p>
          <a:p>
            <a:pPr lvl="1">
              <a:buFont typeface="Segoe UI Symbol" panose="020B0502040204020203" pitchFamily="34" charset="0"/>
              <a:buChar char="&gt;"/>
            </a:pPr>
            <a:r>
              <a:rPr lang="en-US" sz="2200" dirty="0">
                <a:latin typeface="Bahnschrift Light Condensed" panose="020B0502040204020203" pitchFamily="34" charset="0"/>
              </a:rPr>
              <a:t>12k Colored RGB images</a:t>
            </a:r>
          </a:p>
          <a:p>
            <a:pPr lvl="1">
              <a:buFont typeface="Segoe UI Symbol" panose="020B0502040204020203" pitchFamily="34" charset="0"/>
              <a:buChar char="&gt;"/>
            </a:pPr>
            <a:r>
              <a:rPr lang="en-US" sz="2200" dirty="0">
                <a:latin typeface="Bahnschrift Light Condensed" panose="020B0502040204020203" pitchFamily="34" charset="0"/>
              </a:rPr>
              <a:t>Dogs and horses images only</a:t>
            </a:r>
          </a:p>
          <a:p>
            <a:pPr lvl="1">
              <a:buFont typeface="Segoe UI Symbol" panose="020B0502040204020203" pitchFamily="34" charset="0"/>
              <a:buChar char="&gt;"/>
            </a:pPr>
            <a:r>
              <a:rPr lang="en-US" sz="2200" dirty="0">
                <a:latin typeface="Bahnschrift Light Condensed" panose="020B0502040204020203" pitchFamily="34" charset="0"/>
              </a:rPr>
              <a:t>8k, 2k &amp; 2k images in training, test &amp; validation datasets</a:t>
            </a:r>
          </a:p>
          <a:p>
            <a:pPr lvl="1">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p:txBody>
      </p:sp>
      <p:sp>
        <p:nvSpPr>
          <p:cNvPr id="7" name="Title 1">
            <a:extLst>
              <a:ext uri="{FF2B5EF4-FFF2-40B4-BE49-F238E27FC236}">
                <a16:creationId xmlns:a16="http://schemas.microsoft.com/office/drawing/2014/main" id="{1F6DE343-0CEA-49AA-9562-54EC033833D3}"/>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DATA EXPLORATION</a:t>
            </a:r>
          </a:p>
        </p:txBody>
      </p:sp>
      <p:cxnSp>
        <p:nvCxnSpPr>
          <p:cNvPr id="9" name="Straight Connector 8">
            <a:extLst>
              <a:ext uri="{FF2B5EF4-FFF2-40B4-BE49-F238E27FC236}">
                <a16:creationId xmlns:a16="http://schemas.microsoft.com/office/drawing/2014/main" id="{BC080131-BF39-48A2-94FD-7DAEC92CEBFA}"/>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0B190463-9147-41C1-A965-5003A8E35D29}"/>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pic>
        <p:nvPicPr>
          <p:cNvPr id="12" name="Content Placeholder 11" descr="Screen Shot 2020-10-10 at 9.05.08 PM.png">
            <a:extLst>
              <a:ext uri="{FF2B5EF4-FFF2-40B4-BE49-F238E27FC236}">
                <a16:creationId xmlns:a16="http://schemas.microsoft.com/office/drawing/2014/main" id="{C25E4754-510D-471A-ACCB-1A9E62ABED8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150" y="763521"/>
            <a:ext cx="3987001" cy="3800475"/>
          </a:xfrm>
          <a:prstGeom prst="rect">
            <a:avLst/>
          </a:prstGeom>
        </p:spPr>
      </p:pic>
    </p:spTree>
    <p:extLst>
      <p:ext uri="{BB962C8B-B14F-4D97-AF65-F5344CB8AC3E}">
        <p14:creationId xmlns:p14="http://schemas.microsoft.com/office/powerpoint/2010/main" val="152534699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a:extLst>
              <a:ext uri="{FF2B5EF4-FFF2-40B4-BE49-F238E27FC236}">
                <a16:creationId xmlns:a16="http://schemas.microsoft.com/office/drawing/2014/main" id="{3DB20E19-3ED8-447A-97B9-C2B13A17B229}"/>
              </a:ext>
            </a:extLst>
          </p:cNvPr>
          <p:cNvSpPr>
            <a:spLocks noGrp="1"/>
          </p:cNvSpPr>
          <p:nvPr>
            <p:ph type="title"/>
          </p:nvPr>
        </p:nvSpPr>
        <p:spPr>
          <a:xfrm>
            <a:off x="155484" y="0"/>
            <a:ext cx="8925581" cy="519055"/>
          </a:xfrm>
        </p:spPr>
        <p:txBody>
          <a:bodyPr>
            <a:noAutofit/>
          </a:bodyPr>
          <a:lstStyle/>
          <a:p>
            <a:pPr algn="l"/>
            <a:r>
              <a:rPr lang="en-US" sz="3200" dirty="0">
                <a:solidFill>
                  <a:srgbClr val="002A69"/>
                </a:solidFill>
                <a:latin typeface="Bahnschrift SemiLight Condensed" panose="020B0502040204020203" pitchFamily="34" charset="0"/>
                <a:cs typeface="Times New Roman"/>
              </a:rPr>
              <a:t>Models considered</a:t>
            </a:r>
          </a:p>
        </p:txBody>
      </p:sp>
      <p:sp>
        <p:nvSpPr>
          <p:cNvPr id="49" name="TextBox 48">
            <a:extLst>
              <a:ext uri="{FF2B5EF4-FFF2-40B4-BE49-F238E27FC236}">
                <a16:creationId xmlns:a16="http://schemas.microsoft.com/office/drawing/2014/main" id="{2C598067-3101-42CE-924F-AFD0CF37E4C6}"/>
              </a:ext>
            </a:extLst>
          </p:cNvPr>
          <p:cNvSpPr txBox="1"/>
          <p:nvPr/>
        </p:nvSpPr>
        <p:spPr>
          <a:xfrm>
            <a:off x="179480" y="632113"/>
            <a:ext cx="7684716" cy="1323439"/>
          </a:xfrm>
          <a:prstGeom prst="rect">
            <a:avLst/>
          </a:prstGeom>
          <a:noFill/>
        </p:spPr>
        <p:txBody>
          <a:bodyPr wrap="square" rtlCol="0">
            <a:spAutoFit/>
          </a:bodyPr>
          <a:lstStyle/>
          <a:p>
            <a:pPr marL="171450" lvl="1" indent="-171450">
              <a:buFont typeface="Wingdings" charset="2"/>
              <a:buChar char="§"/>
            </a:pPr>
            <a:r>
              <a:rPr lang="en-US" sz="2000" dirty="0">
                <a:latin typeface="Bahnschrift SemiLight Condensed" panose="020B0502040204020203" pitchFamily="34" charset="0"/>
                <a:cs typeface="Times New Roman"/>
              </a:rPr>
              <a:t>Selection Criteria</a:t>
            </a:r>
          </a:p>
          <a:p>
            <a:pPr marL="744538" lvl="2" indent="-342900">
              <a:buFont typeface="Arial" panose="020B0604020202020204" pitchFamily="34" charset="0"/>
              <a:buChar char="•"/>
            </a:pPr>
            <a:r>
              <a:rPr lang="en-US" sz="2000" dirty="0">
                <a:latin typeface="Bahnschrift SemiLight Condensed" panose="020B0502040204020203" pitchFamily="34" charset="0"/>
                <a:cs typeface="Times New Roman"/>
              </a:rPr>
              <a:t>Binary classification machine learning models for image classification</a:t>
            </a:r>
          </a:p>
          <a:p>
            <a:pPr marL="744538" lvl="2" indent="-342900">
              <a:buFont typeface="Arial" panose="020B0604020202020204" pitchFamily="34" charset="0"/>
              <a:buChar char="•"/>
            </a:pPr>
            <a:r>
              <a:rPr lang="en-US" sz="2000" dirty="0">
                <a:latin typeface="Bahnschrift SemiLight Condensed" panose="020B0502040204020203" pitchFamily="34" charset="0"/>
                <a:cs typeface="Times New Roman"/>
              </a:rPr>
              <a:t>Metric – Accuracy</a:t>
            </a:r>
          </a:p>
          <a:p>
            <a:pPr marL="115888" lvl="1" indent="-171450">
              <a:buFont typeface="Wingdings" charset="2"/>
              <a:buChar char="§"/>
            </a:pPr>
            <a:r>
              <a:rPr lang="en-US" sz="2000" dirty="0">
                <a:latin typeface="Bahnschrift SemiLight Condensed" panose="020B0502040204020203" pitchFamily="34" charset="0"/>
                <a:cs typeface="Times New Roman"/>
              </a:rPr>
              <a:t>Selected Models</a:t>
            </a:r>
          </a:p>
        </p:txBody>
      </p:sp>
      <p:graphicFrame>
        <p:nvGraphicFramePr>
          <p:cNvPr id="55" name="Table 54">
            <a:extLst>
              <a:ext uri="{FF2B5EF4-FFF2-40B4-BE49-F238E27FC236}">
                <a16:creationId xmlns:a16="http://schemas.microsoft.com/office/drawing/2014/main" id="{D423A774-12DB-45DF-9F6B-B19AFEE7429C}"/>
              </a:ext>
            </a:extLst>
          </p:cNvPr>
          <p:cNvGraphicFramePr>
            <a:graphicFrameLocks noGrp="1"/>
          </p:cNvGraphicFramePr>
          <p:nvPr>
            <p:extLst>
              <p:ext uri="{D42A27DB-BD31-4B8C-83A1-F6EECF244321}">
                <p14:modId xmlns:p14="http://schemas.microsoft.com/office/powerpoint/2010/main" val="601803341"/>
              </p:ext>
            </p:extLst>
          </p:nvPr>
        </p:nvGraphicFramePr>
        <p:xfrm>
          <a:off x="243715" y="1920587"/>
          <a:ext cx="8624454" cy="2590800"/>
        </p:xfrm>
        <a:graphic>
          <a:graphicData uri="http://schemas.openxmlformats.org/drawingml/2006/table">
            <a:tbl>
              <a:tblPr firstRow="1" bandRow="1">
                <a:tableStyleId>{5C22544A-7EE6-4342-B048-85BDC9FD1C3A}</a:tableStyleId>
              </a:tblPr>
              <a:tblGrid>
                <a:gridCol w="5153629">
                  <a:extLst>
                    <a:ext uri="{9D8B030D-6E8A-4147-A177-3AD203B41FA5}">
                      <a16:colId xmlns:a16="http://schemas.microsoft.com/office/drawing/2014/main" val="20000"/>
                    </a:ext>
                  </a:extLst>
                </a:gridCol>
                <a:gridCol w="3470825">
                  <a:extLst>
                    <a:ext uri="{9D8B030D-6E8A-4147-A177-3AD203B41FA5}">
                      <a16:colId xmlns:a16="http://schemas.microsoft.com/office/drawing/2014/main" val="20001"/>
                    </a:ext>
                  </a:extLst>
                </a:gridCol>
              </a:tblGrid>
              <a:tr h="349225">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Model</a:t>
                      </a:r>
                    </a:p>
                  </a:txBody>
                  <a:tcPr/>
                </a:tc>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Accuracy</a:t>
                      </a:r>
                    </a:p>
                  </a:txBody>
                  <a:tcPr/>
                </a:tc>
                <a:extLst>
                  <a:ext uri="{0D108BD9-81ED-4DB2-BD59-A6C34878D82A}">
                    <a16:rowId xmlns:a16="http://schemas.microsoft.com/office/drawing/2014/main" val="10000"/>
                  </a:ext>
                </a:extLst>
              </a:tr>
              <a:tr h="220004">
                <a:tc>
                  <a:txBody>
                    <a:bodyPr/>
                    <a:lstStyle/>
                    <a:p>
                      <a:pPr algn="l"/>
                      <a:r>
                        <a:rPr lang="en-US" sz="1800" dirty="0">
                          <a:latin typeface="Bahnschrift SemiLight Condensed" panose="020B0502040204020203" pitchFamily="34" charset="0"/>
                          <a:cs typeface="Times New Roman"/>
                        </a:rPr>
                        <a:t>Random Forest/dimension reduction</a:t>
                      </a:r>
                    </a:p>
                  </a:txBody>
                  <a:tcPr anchor="ctr"/>
                </a:tc>
                <a:tc>
                  <a:txBody>
                    <a:bodyPr/>
                    <a:lstStyle/>
                    <a:p>
                      <a:pPr algn="ctr"/>
                      <a:r>
                        <a:rPr lang="en-US" sz="1800" dirty="0">
                          <a:latin typeface="Bahnschrift SemiLight Condensed" panose="020B0502040204020203" pitchFamily="34" charset="0"/>
                          <a:cs typeface="Times New Roman"/>
                        </a:rPr>
                        <a:t>0.745</a:t>
                      </a:r>
                    </a:p>
                  </a:txBody>
                  <a:tcPr anchor="ctr"/>
                </a:tc>
                <a:extLst>
                  <a:ext uri="{0D108BD9-81ED-4DB2-BD59-A6C34878D82A}">
                    <a16:rowId xmlns:a16="http://schemas.microsoft.com/office/drawing/2014/main" val="10001"/>
                  </a:ext>
                </a:extLst>
              </a:tr>
              <a:tr h="290054">
                <a:tc>
                  <a:txBody>
                    <a:bodyPr/>
                    <a:lstStyle/>
                    <a:p>
                      <a:pPr algn="l"/>
                      <a:r>
                        <a:rPr lang="en-US" sz="1800" dirty="0">
                          <a:latin typeface="Bahnschrift SemiLight Condensed" panose="020B0502040204020203" pitchFamily="34" charset="0"/>
                          <a:cs typeface="Times New Roman"/>
                        </a:rPr>
                        <a:t>Gradient Boosted Decision Trees/dimension reduction</a:t>
                      </a:r>
                    </a:p>
                  </a:txBody>
                  <a:tcPr anchor="ctr"/>
                </a:tc>
                <a:tc>
                  <a:txBody>
                    <a:bodyPr/>
                    <a:lstStyle/>
                    <a:p>
                      <a:pPr algn="ctr"/>
                      <a:r>
                        <a:rPr lang="en-US" sz="1800" dirty="0">
                          <a:latin typeface="Bahnschrift SemiLight Condensed" panose="020B0502040204020203" pitchFamily="34" charset="0"/>
                          <a:cs typeface="Times New Roman"/>
                        </a:rPr>
                        <a:t>0.774</a:t>
                      </a:r>
                    </a:p>
                  </a:txBody>
                  <a:tcPr anchor="ctr"/>
                </a:tc>
                <a:extLst>
                  <a:ext uri="{0D108BD9-81ED-4DB2-BD59-A6C34878D82A}">
                    <a16:rowId xmlns:a16="http://schemas.microsoft.com/office/drawing/2014/main" val="10002"/>
                  </a:ext>
                </a:extLst>
              </a:tr>
              <a:tr h="333494">
                <a:tc>
                  <a:txBody>
                    <a:bodyPr/>
                    <a:lstStyle/>
                    <a:p>
                      <a:pPr algn="l"/>
                      <a:r>
                        <a:rPr lang="en-US" sz="1800" dirty="0">
                          <a:latin typeface="Bahnschrift SemiLight Condensed" panose="020B0502040204020203" pitchFamily="34" charset="0"/>
                          <a:cs typeface="Times New Roman"/>
                        </a:rPr>
                        <a:t>Fully Connected Neural Networks/dimension reduction</a:t>
                      </a:r>
                    </a:p>
                  </a:txBody>
                  <a:tcPr anchor="ctr"/>
                </a:tc>
                <a:tc>
                  <a:txBody>
                    <a:bodyPr/>
                    <a:lstStyle/>
                    <a:p>
                      <a:pPr algn="ctr"/>
                      <a:r>
                        <a:rPr lang="en-US" sz="1800" dirty="0">
                          <a:latin typeface="Bahnschrift SemiLight Condensed" panose="020B0502040204020203" pitchFamily="34" charset="0"/>
                          <a:cs typeface="Times New Roman"/>
                        </a:rPr>
                        <a:t>0.788</a:t>
                      </a:r>
                    </a:p>
                  </a:txBody>
                  <a:tcPr anchor="ctr"/>
                </a:tc>
                <a:extLst>
                  <a:ext uri="{0D108BD9-81ED-4DB2-BD59-A6C34878D82A}">
                    <a16:rowId xmlns:a16="http://schemas.microsoft.com/office/drawing/2014/main" val="10003"/>
                  </a:ext>
                </a:extLst>
              </a:tr>
              <a:tr h="220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Bahnschrift SemiLight Condensed" panose="020B0502040204020203" pitchFamily="34" charset="0"/>
                          <a:cs typeface="Times New Roman"/>
                        </a:rPr>
                        <a:t>Fully Connected Neural Networks</a:t>
                      </a:r>
                    </a:p>
                  </a:txBody>
                  <a:tcPr anchor="ctr"/>
                </a:tc>
                <a:tc>
                  <a:txBody>
                    <a:bodyPr/>
                    <a:lstStyle/>
                    <a:p>
                      <a:pPr algn="ctr"/>
                      <a:r>
                        <a:rPr lang="en-US" sz="1800" dirty="0">
                          <a:latin typeface="Bahnschrift SemiLight Condensed" panose="020B0502040204020203" pitchFamily="34" charset="0"/>
                          <a:cs typeface="Times New Roman"/>
                        </a:rPr>
                        <a:t>0.724</a:t>
                      </a:r>
                    </a:p>
                  </a:txBody>
                  <a:tcPr anchor="ctr"/>
                </a:tc>
                <a:extLst>
                  <a:ext uri="{0D108BD9-81ED-4DB2-BD59-A6C34878D82A}">
                    <a16:rowId xmlns:a16="http://schemas.microsoft.com/office/drawing/2014/main" val="10004"/>
                  </a:ext>
                </a:extLst>
              </a:tr>
              <a:tr h="220004">
                <a:tc>
                  <a:txBody>
                    <a:bodyPr/>
                    <a:lstStyle/>
                    <a:p>
                      <a:pPr algn="l"/>
                      <a:r>
                        <a:rPr lang="en-US" sz="1800" dirty="0">
                          <a:latin typeface="Bahnschrift SemiLight Condensed" panose="020B0502040204020203" pitchFamily="34" charset="0"/>
                          <a:cs typeface="Times New Roman"/>
                        </a:rPr>
                        <a:t>Support</a:t>
                      </a:r>
                      <a:r>
                        <a:rPr lang="en-US" sz="1800" baseline="0" dirty="0">
                          <a:latin typeface="Bahnschrift SemiLight Condensed" panose="020B0502040204020203" pitchFamily="34" charset="0"/>
                          <a:cs typeface="Times New Roman"/>
                        </a:rPr>
                        <a:t> Vector Machines</a:t>
                      </a:r>
                      <a:endParaRPr lang="en-US" sz="1800" dirty="0">
                        <a:latin typeface="Bahnschrift SemiLight Condensed" panose="020B0502040204020203" pitchFamily="34" charset="0"/>
                        <a:cs typeface="Times New Roman"/>
                      </a:endParaRPr>
                    </a:p>
                  </a:txBody>
                  <a:tcPr anchor="ctr"/>
                </a:tc>
                <a:tc>
                  <a:txBody>
                    <a:bodyPr/>
                    <a:lstStyle/>
                    <a:p>
                      <a:pPr algn="ctr"/>
                      <a:r>
                        <a:rPr lang="en-US" sz="1800" dirty="0">
                          <a:latin typeface="Bahnschrift SemiLight Condensed" panose="020B0502040204020203" pitchFamily="34" charset="0"/>
                          <a:cs typeface="Times New Roman"/>
                        </a:rPr>
                        <a:t>0.910</a:t>
                      </a:r>
                    </a:p>
                  </a:txBody>
                  <a:tcPr anchor="ctr"/>
                </a:tc>
                <a:extLst>
                  <a:ext uri="{0D108BD9-81ED-4DB2-BD59-A6C34878D82A}">
                    <a16:rowId xmlns:a16="http://schemas.microsoft.com/office/drawing/2014/main" val="10005"/>
                  </a:ext>
                </a:extLst>
              </a:tr>
              <a:tr h="220004">
                <a:tc>
                  <a:txBody>
                    <a:bodyPr/>
                    <a:lstStyle/>
                    <a:p>
                      <a:pPr algn="l"/>
                      <a:r>
                        <a:rPr lang="en-US" sz="1800" dirty="0">
                          <a:latin typeface="Bahnschrift SemiLight Condensed" panose="020B0502040204020203" pitchFamily="34" charset="0"/>
                          <a:cs typeface="Times New Roman"/>
                        </a:rPr>
                        <a:t>Convolutional Neural Network</a:t>
                      </a:r>
                    </a:p>
                  </a:txBody>
                  <a:tcPr anchor="ctr"/>
                </a:tc>
                <a:tc>
                  <a:txBody>
                    <a:bodyPr/>
                    <a:lstStyle/>
                    <a:p>
                      <a:pPr algn="ctr"/>
                      <a:r>
                        <a:rPr lang="en-US" sz="1800" dirty="0">
                          <a:latin typeface="Bahnschrift SemiLight Condensed" panose="020B0502040204020203" pitchFamily="34" charset="0"/>
                          <a:cs typeface="Times New Roman"/>
                        </a:rPr>
                        <a:t>0.914</a:t>
                      </a:r>
                    </a:p>
                  </a:txBody>
                  <a:tcPr anchor="ctr"/>
                </a:tc>
                <a:extLst>
                  <a:ext uri="{0D108BD9-81ED-4DB2-BD59-A6C34878D82A}">
                    <a16:rowId xmlns:a16="http://schemas.microsoft.com/office/drawing/2014/main" val="3450191695"/>
                  </a:ext>
                </a:extLst>
              </a:tr>
            </a:tbl>
          </a:graphicData>
        </a:graphic>
      </p:graphicFrame>
      <p:cxnSp>
        <p:nvCxnSpPr>
          <p:cNvPr id="56" name="Straight Connector 55">
            <a:extLst>
              <a:ext uri="{FF2B5EF4-FFF2-40B4-BE49-F238E27FC236}">
                <a16:creationId xmlns:a16="http://schemas.microsoft.com/office/drawing/2014/main" id="{23CA666C-368D-4DFE-B2B2-C82D7F722C45}"/>
              </a:ext>
            </a:extLst>
          </p:cNvPr>
          <p:cNvCxnSpPr>
            <a:cxnSpLocks/>
          </p:cNvCxnSpPr>
          <p:nvPr/>
        </p:nvCxnSpPr>
        <p:spPr>
          <a:xfrm flipV="1">
            <a:off x="248653" y="521944"/>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57" name="Straight Connector 56">
            <a:extLst>
              <a:ext uri="{FF2B5EF4-FFF2-40B4-BE49-F238E27FC236}">
                <a16:creationId xmlns:a16="http://schemas.microsoft.com/office/drawing/2014/main" id="{8D438501-6E35-4DB5-917F-9469EF1425C1}"/>
              </a:ext>
            </a:extLst>
          </p:cNvPr>
          <p:cNvCxnSpPr>
            <a:cxnSpLocks/>
          </p:cNvCxnSpPr>
          <p:nvPr/>
        </p:nvCxnSpPr>
        <p:spPr>
          <a:xfrm flipV="1">
            <a:off x="244334" y="442958"/>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79239574"/>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8659FC-7013-4C35-8057-1C6D7E122A48}"/>
              </a:ext>
            </a:extLst>
          </p:cNvPr>
          <p:cNvPicPr>
            <a:picLocks noChangeAspect="1"/>
          </p:cNvPicPr>
          <p:nvPr/>
        </p:nvPicPr>
        <p:blipFill>
          <a:blip r:embed="rId3"/>
          <a:stretch>
            <a:fillRect/>
          </a:stretch>
        </p:blipFill>
        <p:spPr>
          <a:xfrm>
            <a:off x="253866" y="811381"/>
            <a:ext cx="2483921" cy="1682764"/>
          </a:xfrm>
          <a:prstGeom prst="rect">
            <a:avLst/>
          </a:prstGeom>
          <a:ln w="3175">
            <a:noFill/>
          </a:ln>
        </p:spPr>
      </p:pic>
      <p:pic>
        <p:nvPicPr>
          <p:cNvPr id="9" name="Picture 8">
            <a:extLst>
              <a:ext uri="{FF2B5EF4-FFF2-40B4-BE49-F238E27FC236}">
                <a16:creationId xmlns:a16="http://schemas.microsoft.com/office/drawing/2014/main" id="{25B3912F-0F2B-4900-929E-22BD4657BAE7}"/>
              </a:ext>
            </a:extLst>
          </p:cNvPr>
          <p:cNvPicPr>
            <a:picLocks noChangeAspect="1"/>
          </p:cNvPicPr>
          <p:nvPr/>
        </p:nvPicPr>
        <p:blipFill>
          <a:blip r:embed="rId4"/>
          <a:stretch>
            <a:fillRect/>
          </a:stretch>
        </p:blipFill>
        <p:spPr>
          <a:xfrm>
            <a:off x="216845" y="2820075"/>
            <a:ext cx="2898685" cy="1653942"/>
          </a:xfrm>
          <a:prstGeom prst="rect">
            <a:avLst/>
          </a:prstGeom>
          <a:ln w="3175">
            <a:noFill/>
          </a:ln>
        </p:spPr>
      </p:pic>
      <p:pic>
        <p:nvPicPr>
          <p:cNvPr id="17" name="Picture 16">
            <a:extLst>
              <a:ext uri="{FF2B5EF4-FFF2-40B4-BE49-F238E27FC236}">
                <a16:creationId xmlns:a16="http://schemas.microsoft.com/office/drawing/2014/main" id="{54B9225C-8864-4478-AAE4-880A4B604C31}"/>
              </a:ext>
            </a:extLst>
          </p:cNvPr>
          <p:cNvPicPr>
            <a:picLocks noChangeAspect="1"/>
          </p:cNvPicPr>
          <p:nvPr/>
        </p:nvPicPr>
        <p:blipFill>
          <a:blip r:embed="rId5"/>
          <a:stretch>
            <a:fillRect/>
          </a:stretch>
        </p:blipFill>
        <p:spPr>
          <a:xfrm>
            <a:off x="3059196" y="937249"/>
            <a:ext cx="2969986" cy="1697135"/>
          </a:xfrm>
          <a:prstGeom prst="rect">
            <a:avLst/>
          </a:prstGeom>
          <a:ln w="3175">
            <a:noFill/>
          </a:ln>
        </p:spPr>
      </p:pic>
      <p:pic>
        <p:nvPicPr>
          <p:cNvPr id="19" name="Picture 18">
            <a:extLst>
              <a:ext uri="{FF2B5EF4-FFF2-40B4-BE49-F238E27FC236}">
                <a16:creationId xmlns:a16="http://schemas.microsoft.com/office/drawing/2014/main" id="{DCA044C5-5238-4B69-8606-17E526EAD0D6}"/>
              </a:ext>
            </a:extLst>
          </p:cNvPr>
          <p:cNvPicPr>
            <a:picLocks noChangeAspect="1"/>
          </p:cNvPicPr>
          <p:nvPr/>
        </p:nvPicPr>
        <p:blipFill>
          <a:blip r:embed="rId6"/>
          <a:stretch>
            <a:fillRect/>
          </a:stretch>
        </p:blipFill>
        <p:spPr>
          <a:xfrm>
            <a:off x="6082427" y="906039"/>
            <a:ext cx="2445246" cy="1803841"/>
          </a:xfrm>
          <a:prstGeom prst="rect">
            <a:avLst/>
          </a:prstGeom>
          <a:ln w="3175">
            <a:noFill/>
          </a:ln>
        </p:spPr>
      </p:pic>
      <p:sp>
        <p:nvSpPr>
          <p:cNvPr id="21" name="TextBox 20">
            <a:extLst>
              <a:ext uri="{FF2B5EF4-FFF2-40B4-BE49-F238E27FC236}">
                <a16:creationId xmlns:a16="http://schemas.microsoft.com/office/drawing/2014/main" id="{FBFC55F1-8BC0-4E67-8EB1-108F2F782351}"/>
              </a:ext>
            </a:extLst>
          </p:cNvPr>
          <p:cNvSpPr txBox="1"/>
          <p:nvPr/>
        </p:nvSpPr>
        <p:spPr>
          <a:xfrm>
            <a:off x="2957918" y="609196"/>
            <a:ext cx="2358338"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Gradient Boosted Decision Trees</a:t>
            </a:r>
          </a:p>
        </p:txBody>
      </p:sp>
      <p:sp>
        <p:nvSpPr>
          <p:cNvPr id="23" name="TextBox 22">
            <a:extLst>
              <a:ext uri="{FF2B5EF4-FFF2-40B4-BE49-F238E27FC236}">
                <a16:creationId xmlns:a16="http://schemas.microsoft.com/office/drawing/2014/main" id="{630A9716-E39E-45EC-AAF2-469252E8AFD2}"/>
              </a:ext>
            </a:extLst>
          </p:cNvPr>
          <p:cNvSpPr txBox="1"/>
          <p:nvPr/>
        </p:nvSpPr>
        <p:spPr>
          <a:xfrm>
            <a:off x="144379" y="619476"/>
            <a:ext cx="1204176"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Random Forest</a:t>
            </a:r>
          </a:p>
        </p:txBody>
      </p:sp>
      <p:sp>
        <p:nvSpPr>
          <p:cNvPr id="25" name="TextBox 24">
            <a:extLst>
              <a:ext uri="{FF2B5EF4-FFF2-40B4-BE49-F238E27FC236}">
                <a16:creationId xmlns:a16="http://schemas.microsoft.com/office/drawing/2014/main" id="{D80C3209-3A38-4929-A51F-4E086EDAC7A1}"/>
              </a:ext>
            </a:extLst>
          </p:cNvPr>
          <p:cNvSpPr txBox="1"/>
          <p:nvPr/>
        </p:nvSpPr>
        <p:spPr>
          <a:xfrm>
            <a:off x="6234209" y="609196"/>
            <a:ext cx="1875835"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Support Vector Machines</a:t>
            </a:r>
          </a:p>
        </p:txBody>
      </p:sp>
      <p:sp>
        <p:nvSpPr>
          <p:cNvPr id="27" name="TextBox 26">
            <a:extLst>
              <a:ext uri="{FF2B5EF4-FFF2-40B4-BE49-F238E27FC236}">
                <a16:creationId xmlns:a16="http://schemas.microsoft.com/office/drawing/2014/main" id="{697B86C0-5035-421A-9198-48586A0ACF00}"/>
              </a:ext>
            </a:extLst>
          </p:cNvPr>
          <p:cNvSpPr txBox="1"/>
          <p:nvPr/>
        </p:nvSpPr>
        <p:spPr>
          <a:xfrm>
            <a:off x="144379" y="2557186"/>
            <a:ext cx="2244525"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Feed-Forward Neural Network</a:t>
            </a:r>
          </a:p>
        </p:txBody>
      </p:sp>
      <p:sp>
        <p:nvSpPr>
          <p:cNvPr id="29" name="TextBox 28">
            <a:extLst>
              <a:ext uri="{FF2B5EF4-FFF2-40B4-BE49-F238E27FC236}">
                <a16:creationId xmlns:a16="http://schemas.microsoft.com/office/drawing/2014/main" id="{15C05933-FFCF-455D-8486-E2BC3CFCB8B6}"/>
              </a:ext>
            </a:extLst>
          </p:cNvPr>
          <p:cNvSpPr txBox="1"/>
          <p:nvPr/>
        </p:nvSpPr>
        <p:spPr>
          <a:xfrm>
            <a:off x="3374108" y="2562572"/>
            <a:ext cx="2215671" cy="338554"/>
          </a:xfrm>
          <a:prstGeom prst="rect">
            <a:avLst/>
          </a:prstGeom>
          <a:noFill/>
          <a:ln>
            <a:no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11E47"/>
                </a:solidFill>
                <a:effectLst/>
                <a:uLnTx/>
                <a:uFillTx/>
                <a:latin typeface="Bahnschrift SemiLight Condensed" panose="020B0502040204020203" pitchFamily="34" charset="0"/>
                <a:ea typeface="+mn-ea"/>
                <a:cs typeface="+mn-cs"/>
              </a:rPr>
              <a:t>Convolutional Neural Network</a:t>
            </a:r>
          </a:p>
        </p:txBody>
      </p:sp>
      <p:sp>
        <p:nvSpPr>
          <p:cNvPr id="34" name="Title 1">
            <a:extLst>
              <a:ext uri="{FF2B5EF4-FFF2-40B4-BE49-F238E27FC236}">
                <a16:creationId xmlns:a16="http://schemas.microsoft.com/office/drawing/2014/main" id="{3DB20E19-3ED8-447A-97B9-C2B13A17B229}"/>
              </a:ext>
            </a:extLst>
          </p:cNvPr>
          <p:cNvSpPr>
            <a:spLocks noGrp="1"/>
          </p:cNvSpPr>
          <p:nvPr>
            <p:ph type="title"/>
          </p:nvPr>
        </p:nvSpPr>
        <p:spPr>
          <a:xfrm>
            <a:off x="155484" y="0"/>
            <a:ext cx="8925581" cy="519055"/>
          </a:xfrm>
        </p:spPr>
        <p:txBody>
          <a:bodyPr>
            <a:noAutofit/>
          </a:bodyPr>
          <a:lstStyle/>
          <a:p>
            <a:pPr algn="l"/>
            <a:r>
              <a:rPr lang="en-US" sz="3200" dirty="0">
                <a:solidFill>
                  <a:srgbClr val="002A69"/>
                </a:solidFill>
                <a:latin typeface="Bahnschrift SemiLight Condensed" panose="020B0502040204020203" pitchFamily="34" charset="0"/>
                <a:cs typeface="Times New Roman"/>
              </a:rPr>
              <a:t>Models considered</a:t>
            </a:r>
          </a:p>
        </p:txBody>
      </p:sp>
      <p:pic>
        <p:nvPicPr>
          <p:cNvPr id="39" name="Picture 38">
            <a:extLst>
              <a:ext uri="{FF2B5EF4-FFF2-40B4-BE49-F238E27FC236}">
                <a16:creationId xmlns:a16="http://schemas.microsoft.com/office/drawing/2014/main" id="{28E99182-05E3-4834-9C2F-405608DCAFAE}"/>
              </a:ext>
            </a:extLst>
          </p:cNvPr>
          <p:cNvPicPr>
            <a:picLocks noChangeAspect="1"/>
          </p:cNvPicPr>
          <p:nvPr/>
        </p:nvPicPr>
        <p:blipFill>
          <a:blip r:embed="rId3"/>
          <a:stretch>
            <a:fillRect/>
          </a:stretch>
        </p:blipFill>
        <p:spPr>
          <a:xfrm>
            <a:off x="264972" y="941723"/>
            <a:ext cx="2483921" cy="1682764"/>
          </a:xfrm>
          <a:prstGeom prst="rect">
            <a:avLst/>
          </a:prstGeom>
          <a:ln w="3175">
            <a:noFill/>
          </a:ln>
        </p:spPr>
      </p:pic>
      <p:pic>
        <p:nvPicPr>
          <p:cNvPr id="40" name="Picture 39">
            <a:extLst>
              <a:ext uri="{FF2B5EF4-FFF2-40B4-BE49-F238E27FC236}">
                <a16:creationId xmlns:a16="http://schemas.microsoft.com/office/drawing/2014/main" id="{4CBE36A6-09A6-464C-8AB5-C159AF711CB2}"/>
              </a:ext>
            </a:extLst>
          </p:cNvPr>
          <p:cNvPicPr>
            <a:picLocks noChangeAspect="1"/>
          </p:cNvPicPr>
          <p:nvPr/>
        </p:nvPicPr>
        <p:blipFill>
          <a:blip r:embed="rId4"/>
          <a:stretch>
            <a:fillRect/>
          </a:stretch>
        </p:blipFill>
        <p:spPr>
          <a:xfrm>
            <a:off x="-41733" y="2840954"/>
            <a:ext cx="3218070" cy="1653942"/>
          </a:xfrm>
          <a:prstGeom prst="rect">
            <a:avLst/>
          </a:prstGeom>
          <a:ln w="3175">
            <a:noFill/>
          </a:ln>
        </p:spPr>
      </p:pic>
      <p:cxnSp>
        <p:nvCxnSpPr>
          <p:cNvPr id="20" name="Straight Connector 19">
            <a:extLst>
              <a:ext uri="{FF2B5EF4-FFF2-40B4-BE49-F238E27FC236}">
                <a16:creationId xmlns:a16="http://schemas.microsoft.com/office/drawing/2014/main" id="{65EC6A49-4748-471E-95E6-77847EE58B6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22" name="Straight Connector 21">
            <a:extLst>
              <a:ext uri="{FF2B5EF4-FFF2-40B4-BE49-F238E27FC236}">
                <a16:creationId xmlns:a16="http://schemas.microsoft.com/office/drawing/2014/main" id="{7C98460C-B9D5-4351-A2F3-893B672039EF}"/>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pic>
        <p:nvPicPr>
          <p:cNvPr id="3" name="Picture 2">
            <a:extLst>
              <a:ext uri="{FF2B5EF4-FFF2-40B4-BE49-F238E27FC236}">
                <a16:creationId xmlns:a16="http://schemas.microsoft.com/office/drawing/2014/main" id="{8CFB225D-2849-4EA0-90EC-59C609C23DEB}"/>
              </a:ext>
            </a:extLst>
          </p:cNvPr>
          <p:cNvPicPr>
            <a:picLocks noChangeAspect="1"/>
          </p:cNvPicPr>
          <p:nvPr/>
        </p:nvPicPr>
        <p:blipFill>
          <a:blip r:embed="rId7"/>
          <a:stretch>
            <a:fillRect/>
          </a:stretch>
        </p:blipFill>
        <p:spPr>
          <a:xfrm>
            <a:off x="3511379" y="2980038"/>
            <a:ext cx="5333076" cy="1586055"/>
          </a:xfrm>
          <a:prstGeom prst="rect">
            <a:avLst/>
          </a:prstGeom>
        </p:spPr>
      </p:pic>
    </p:spTree>
    <p:extLst>
      <p:ext uri="{BB962C8B-B14F-4D97-AF65-F5344CB8AC3E}">
        <p14:creationId xmlns:p14="http://schemas.microsoft.com/office/powerpoint/2010/main" val="4192515226"/>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1AAC0C2-F5A0-404C-A22E-5402C5FC5DE3}"/>
              </a:ext>
            </a:extLst>
          </p:cNvPr>
          <p:cNvSpPr>
            <a:spLocks noGrp="1"/>
          </p:cNvSpPr>
          <p:nvPr>
            <p:ph sz="quarter" idx="4"/>
          </p:nvPr>
        </p:nvSpPr>
        <p:spPr>
          <a:xfrm>
            <a:off x="4689133" y="555955"/>
            <a:ext cx="4254605" cy="1650696"/>
          </a:xfrm>
        </p:spPr>
        <p:txBody>
          <a:bodyPr>
            <a:normAutofit/>
          </a:bodyPr>
          <a:lstStyle/>
          <a:p>
            <a:pPr>
              <a:buFont typeface="Wingdings" panose="05000000000000000000" pitchFamily="2" charset="2"/>
              <a:buChar char="§"/>
            </a:pPr>
            <a:r>
              <a:rPr lang="en-US" dirty="0">
                <a:latin typeface="Bahnschrift SemiLight Condensed" panose="020B0502040204020203" pitchFamily="34" charset="0"/>
              </a:rPr>
              <a:t>Image flattening</a:t>
            </a:r>
          </a:p>
          <a:p>
            <a:pPr>
              <a:buFont typeface="Wingdings" panose="05000000000000000000" pitchFamily="2" charset="2"/>
              <a:buChar char="§"/>
            </a:pPr>
            <a:r>
              <a:rPr lang="en-US" dirty="0">
                <a:latin typeface="Bahnschrift SemiLight Condensed" panose="020B0502040204020203" pitchFamily="34" charset="0"/>
              </a:rPr>
              <a:t>One-hot encoding</a:t>
            </a:r>
          </a:p>
          <a:p>
            <a:pPr lvl="1">
              <a:buFont typeface="Segoe UI Symbol" panose="020B0502040204020203" pitchFamily="34" charset="0"/>
              <a:buChar char="&gt;"/>
            </a:pPr>
            <a:r>
              <a:rPr lang="en-US" dirty="0">
                <a:latin typeface="Bahnschrift SemiLight Condensed" panose="020B0502040204020203" pitchFamily="34" charset="0"/>
              </a:rPr>
              <a:t>Response variable only</a:t>
            </a:r>
          </a:p>
          <a:p>
            <a:pPr lvl="1">
              <a:buFont typeface="Segoe UI Symbol" panose="020B0502040204020203" pitchFamily="34" charset="0"/>
              <a:buChar char="&gt;"/>
            </a:pPr>
            <a:r>
              <a:rPr lang="en-US" dirty="0">
                <a:latin typeface="Bahnschrift SemiLight Condensed" panose="020B0502040204020203" pitchFamily="34" charset="0"/>
              </a:rPr>
              <a:t>Neural Networks – FFNN, CNN</a:t>
            </a:r>
          </a:p>
        </p:txBody>
      </p:sp>
      <p:sp>
        <p:nvSpPr>
          <p:cNvPr id="7" name="Title 1">
            <a:extLst>
              <a:ext uri="{FF2B5EF4-FFF2-40B4-BE49-F238E27FC236}">
                <a16:creationId xmlns:a16="http://schemas.microsoft.com/office/drawing/2014/main" id="{1F6DE343-0CEA-49AA-9562-54EC033833D3}"/>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Pre-processing</a:t>
            </a:r>
          </a:p>
        </p:txBody>
      </p:sp>
      <p:cxnSp>
        <p:nvCxnSpPr>
          <p:cNvPr id="9" name="Straight Connector 8">
            <a:extLst>
              <a:ext uri="{FF2B5EF4-FFF2-40B4-BE49-F238E27FC236}">
                <a16:creationId xmlns:a16="http://schemas.microsoft.com/office/drawing/2014/main" id="{BC080131-BF39-48A2-94FD-7DAEC92CEBFA}"/>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10" name="Straight Connector 9">
            <a:extLst>
              <a:ext uri="{FF2B5EF4-FFF2-40B4-BE49-F238E27FC236}">
                <a16:creationId xmlns:a16="http://schemas.microsoft.com/office/drawing/2014/main" id="{0B190463-9147-41C1-A965-5003A8E35D29}"/>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sp>
        <p:nvSpPr>
          <p:cNvPr id="8" name="Content Placeholder 5">
            <a:extLst>
              <a:ext uri="{FF2B5EF4-FFF2-40B4-BE49-F238E27FC236}">
                <a16:creationId xmlns:a16="http://schemas.microsoft.com/office/drawing/2014/main" id="{079D9B65-2125-4B8F-B1AE-F3AB027D471D}"/>
              </a:ext>
            </a:extLst>
          </p:cNvPr>
          <p:cNvSpPr txBox="1">
            <a:spLocks/>
          </p:cNvSpPr>
          <p:nvPr/>
        </p:nvSpPr>
        <p:spPr>
          <a:xfrm>
            <a:off x="73051" y="587442"/>
            <a:ext cx="4060642" cy="165069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Galaxie Polaris Book"/>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Galaxie Polaris Book"/>
                <a:ea typeface="+mn-ea"/>
                <a:cs typeface="+mn-cs"/>
              </a:defRPr>
            </a:lvl2pPr>
            <a:lvl3pPr marL="1143000" indent="-228600" algn="l" defTabSz="457200" rtl="0" eaLnBrk="1" latinLnBrk="0" hangingPunct="1">
              <a:spcBef>
                <a:spcPct val="20000"/>
              </a:spcBef>
              <a:buFont typeface="Arial"/>
              <a:buChar char="•"/>
              <a:defRPr sz="1800" kern="1200">
                <a:solidFill>
                  <a:schemeClr val="tx1"/>
                </a:solidFill>
                <a:latin typeface="Galaxie Polaris Book"/>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Galaxie Polaris Book"/>
                <a:ea typeface="+mn-ea"/>
                <a:cs typeface="+mn-cs"/>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a:buFont typeface="Wingdings" panose="05000000000000000000" pitchFamily="2" charset="2"/>
              <a:buChar char="§"/>
            </a:pPr>
            <a:r>
              <a:rPr lang="en-US" dirty="0">
                <a:latin typeface="Bahnschrift SemiLight Condensed" panose="020B0502040204020203" pitchFamily="34" charset="0"/>
              </a:rPr>
              <a:t>Response variable re-labeling</a:t>
            </a:r>
          </a:p>
          <a:p>
            <a:pPr lvl="1">
              <a:buFont typeface="Segoe UI Symbol" panose="020B0502040204020203" pitchFamily="34" charset="0"/>
              <a:buChar char="&gt;"/>
            </a:pPr>
            <a:r>
              <a:rPr lang="en-US" dirty="0">
                <a:latin typeface="Bahnschrift SemiLight Condensed" panose="020B0502040204020203" pitchFamily="34" charset="0"/>
              </a:rPr>
              <a:t>Dog = 0, Horse = 1</a:t>
            </a:r>
          </a:p>
          <a:p>
            <a:pPr>
              <a:buFont typeface="Wingdings" panose="05000000000000000000" pitchFamily="2" charset="2"/>
              <a:buChar char="§"/>
            </a:pPr>
            <a:r>
              <a:rPr lang="en-US" dirty="0">
                <a:latin typeface="Bahnschrift SemiLight Condensed" panose="020B0502040204020203" pitchFamily="34" charset="0"/>
              </a:rPr>
              <a:t>Dimensional Reduction</a:t>
            </a:r>
          </a:p>
          <a:p>
            <a:pPr lvl="1">
              <a:buFont typeface="Segoe UI Symbol" panose="020B0502040204020203" pitchFamily="34" charset="0"/>
              <a:buChar char="&gt;"/>
            </a:pPr>
            <a:r>
              <a:rPr lang="en-US" dirty="0">
                <a:latin typeface="Bahnschrift SemiLight Condensed" panose="020B0502040204020203" pitchFamily="34" charset="0"/>
              </a:rPr>
              <a:t>PCA (k = 208), 95% variance</a:t>
            </a:r>
          </a:p>
          <a:p>
            <a:pPr marL="457200" lvl="1" indent="0">
              <a:buNone/>
            </a:pPr>
            <a:endParaRPr lang="en-US" dirty="0">
              <a:latin typeface="Bahnschrift SemiLight Condensed" panose="020B0502040204020203" pitchFamily="34" charset="0"/>
            </a:endParaRPr>
          </a:p>
          <a:p>
            <a:pPr lvl="1">
              <a:buFont typeface="Segoe UI Symbol" panose="020B0502040204020203" pitchFamily="34" charset="0"/>
              <a:buChar char="&gt;"/>
            </a:pPr>
            <a:endParaRPr lang="en-US" dirty="0">
              <a:latin typeface="Bahnschrift SemiLight Condensed" panose="020B0502040204020203" pitchFamily="34" charset="0"/>
            </a:endParaRPr>
          </a:p>
          <a:p>
            <a:pPr lvl="1">
              <a:buFont typeface="Segoe UI Symbol" panose="020B0502040204020203" pitchFamily="34" charset="0"/>
              <a:buChar char="&gt;"/>
            </a:pPr>
            <a:endParaRPr lang="en-US" dirty="0">
              <a:latin typeface="Bahnschrift SemiLight Condensed" panose="020B0502040204020203" pitchFamily="34" charset="0"/>
            </a:endParaRPr>
          </a:p>
          <a:p>
            <a:pPr lvl="1">
              <a:buFont typeface="Segoe UI Symbol" panose="020B0502040204020203" pitchFamily="34" charset="0"/>
              <a:buChar char="&gt;"/>
            </a:pPr>
            <a:endParaRPr lang="en-US" dirty="0">
              <a:latin typeface="Bahnschrift SemiLight Condensed" panose="020B0502040204020203" pitchFamily="34" charset="0"/>
            </a:endParaRPr>
          </a:p>
          <a:p>
            <a:pPr lvl="1">
              <a:buFont typeface="Arial" panose="020B0604020202020204" pitchFamily="34" charset="0"/>
              <a:buChar char="•"/>
            </a:pPr>
            <a:endParaRPr lang="en-US" dirty="0">
              <a:latin typeface="Bahnschrift SemiLight Condensed" panose="020B0502040204020203" pitchFamily="34" charset="0"/>
            </a:endParaRPr>
          </a:p>
          <a:p>
            <a:pPr lvl="1">
              <a:buFont typeface="Arial" panose="020B0604020202020204" pitchFamily="34" charset="0"/>
              <a:buChar char="•"/>
            </a:pPr>
            <a:endParaRPr lang="en-US" dirty="0">
              <a:latin typeface="Bahnschrift SemiLight Condensed" panose="020B0502040204020203" pitchFamily="34" charset="0"/>
            </a:endParaRPr>
          </a:p>
          <a:p>
            <a:pPr lvl="1">
              <a:buFont typeface="Wingdings" panose="05000000000000000000" pitchFamily="2" charset="2"/>
              <a:buChar char="§"/>
            </a:pPr>
            <a:endParaRPr lang="en-US" dirty="0">
              <a:latin typeface="Bahnschrift SemiLight Condensed" panose="020B0502040204020203" pitchFamily="34" charset="0"/>
            </a:endParaRPr>
          </a:p>
          <a:p>
            <a:pPr lvl="1">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a:p>
            <a:pPr>
              <a:buFont typeface="Wingdings" panose="05000000000000000000" pitchFamily="2" charset="2"/>
              <a:buChar char="§"/>
            </a:pPr>
            <a:endParaRPr lang="en-US" dirty="0">
              <a:latin typeface="Bahnschrift SemiLight Condensed" panose="020B0502040204020203" pitchFamily="34" charset="0"/>
            </a:endParaRPr>
          </a:p>
        </p:txBody>
      </p:sp>
      <p:graphicFrame>
        <p:nvGraphicFramePr>
          <p:cNvPr id="13" name="Table 12">
            <a:extLst>
              <a:ext uri="{FF2B5EF4-FFF2-40B4-BE49-F238E27FC236}">
                <a16:creationId xmlns:a16="http://schemas.microsoft.com/office/drawing/2014/main" id="{69F58AA4-B853-4BE3-8964-A2217D0B6707}"/>
              </a:ext>
            </a:extLst>
          </p:cNvPr>
          <p:cNvGraphicFramePr>
            <a:graphicFrameLocks noGrp="1"/>
          </p:cNvGraphicFramePr>
          <p:nvPr>
            <p:extLst>
              <p:ext uri="{D42A27DB-BD31-4B8C-83A1-F6EECF244321}">
                <p14:modId xmlns:p14="http://schemas.microsoft.com/office/powerpoint/2010/main" val="2506655135"/>
              </p:ext>
            </p:extLst>
          </p:nvPr>
        </p:nvGraphicFramePr>
        <p:xfrm>
          <a:off x="155484" y="2391800"/>
          <a:ext cx="8833032" cy="2186239"/>
        </p:xfrm>
        <a:graphic>
          <a:graphicData uri="http://schemas.openxmlformats.org/drawingml/2006/table">
            <a:tbl>
              <a:tblPr firstRow="1" bandRow="1">
                <a:tableStyleId>{5C22544A-7EE6-4342-B048-85BDC9FD1C3A}</a:tableStyleId>
              </a:tblPr>
              <a:tblGrid>
                <a:gridCol w="3735362">
                  <a:extLst>
                    <a:ext uri="{9D8B030D-6E8A-4147-A177-3AD203B41FA5}">
                      <a16:colId xmlns:a16="http://schemas.microsoft.com/office/drawing/2014/main" val="464824069"/>
                    </a:ext>
                  </a:extLst>
                </a:gridCol>
                <a:gridCol w="1593022">
                  <a:extLst>
                    <a:ext uri="{9D8B030D-6E8A-4147-A177-3AD203B41FA5}">
                      <a16:colId xmlns:a16="http://schemas.microsoft.com/office/drawing/2014/main" val="2921594273"/>
                    </a:ext>
                  </a:extLst>
                </a:gridCol>
                <a:gridCol w="889895">
                  <a:extLst>
                    <a:ext uri="{9D8B030D-6E8A-4147-A177-3AD203B41FA5}">
                      <a16:colId xmlns:a16="http://schemas.microsoft.com/office/drawing/2014/main" val="748627225"/>
                    </a:ext>
                  </a:extLst>
                </a:gridCol>
                <a:gridCol w="1043704">
                  <a:extLst>
                    <a:ext uri="{9D8B030D-6E8A-4147-A177-3AD203B41FA5}">
                      <a16:colId xmlns:a16="http://schemas.microsoft.com/office/drawing/2014/main" val="1301781559"/>
                    </a:ext>
                  </a:extLst>
                </a:gridCol>
                <a:gridCol w="1571049">
                  <a:extLst>
                    <a:ext uri="{9D8B030D-6E8A-4147-A177-3AD203B41FA5}">
                      <a16:colId xmlns:a16="http://schemas.microsoft.com/office/drawing/2014/main" val="595006944"/>
                    </a:ext>
                  </a:extLst>
                </a:gridCol>
              </a:tblGrid>
              <a:tr h="569050">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Model</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Response variable re-labelling</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Dimension Reduction</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Image Flattening</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tc>
                  <a:txBody>
                    <a:bodyPr/>
                    <a:lstStyle/>
                    <a:p>
                      <a:pPr algn="ctr" rtl="0" fontAlgn="ctr"/>
                      <a:r>
                        <a:rPr lang="en-US" sz="1800" u="none" strike="noStrike" dirty="0">
                          <a:solidFill>
                            <a:schemeClr val="accent2">
                              <a:lumMod val="20000"/>
                              <a:lumOff val="80000"/>
                            </a:schemeClr>
                          </a:solidFill>
                          <a:effectLst/>
                          <a:latin typeface="Bahnschrift SemiLight Condensed" panose="020B0502040204020203" pitchFamily="34" charset="0"/>
                        </a:rPr>
                        <a:t>One-hot coding</a:t>
                      </a:r>
                      <a:endParaRPr lang="en-US" sz="1800" b="1" i="0" u="none" strike="noStrike" dirty="0">
                        <a:solidFill>
                          <a:schemeClr val="accent2">
                            <a:lumMod val="20000"/>
                            <a:lumOff val="80000"/>
                          </a:schemeClr>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2961391559"/>
                  </a:ext>
                </a:extLst>
              </a:tr>
              <a:tr h="254670">
                <a:tc>
                  <a:txBody>
                    <a:bodyPr/>
                    <a:lstStyle/>
                    <a:p>
                      <a:pPr algn="l" rtl="0" fontAlgn="ctr"/>
                      <a:r>
                        <a:rPr lang="en-US" sz="1600" u="none" strike="noStrike" dirty="0">
                          <a:effectLst/>
                          <a:latin typeface="Bahnschrift SemiLight Condensed" panose="020B0502040204020203" pitchFamily="34" charset="0"/>
                        </a:rPr>
                        <a:t>Random Forest/dimension reduction</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N</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1609027496"/>
                  </a:ext>
                </a:extLst>
              </a:tr>
              <a:tr h="343839">
                <a:tc>
                  <a:txBody>
                    <a:bodyPr/>
                    <a:lstStyle/>
                    <a:p>
                      <a:pPr algn="l" rtl="0" fontAlgn="ctr"/>
                      <a:r>
                        <a:rPr lang="en-US" sz="1600" u="none" strike="noStrike">
                          <a:effectLst/>
                          <a:latin typeface="Bahnschrift SemiLight Condensed" panose="020B0502040204020203" pitchFamily="34" charset="0"/>
                        </a:rPr>
                        <a:t>Gradient Boosted Decision Trees/dimension reduction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3990238654"/>
                  </a:ext>
                </a:extLst>
              </a:tr>
              <a:tr h="254670">
                <a:tc>
                  <a:txBody>
                    <a:bodyPr/>
                    <a:lstStyle/>
                    <a:p>
                      <a:pPr algn="l" rtl="0" fontAlgn="ctr"/>
                      <a:r>
                        <a:rPr lang="en-US" sz="1600" u="none" strike="noStrike" dirty="0">
                          <a:effectLst/>
                          <a:latin typeface="Bahnschrift SemiLight Condensed" panose="020B0502040204020203" pitchFamily="34" charset="0"/>
                        </a:rPr>
                        <a:t>Feed-forward Neural Networks/dimension reduction</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1333940858"/>
                  </a:ext>
                </a:extLst>
              </a:tr>
              <a:tr h="254670">
                <a:tc>
                  <a:txBody>
                    <a:bodyPr/>
                    <a:lstStyle/>
                    <a:p>
                      <a:pPr algn="l" rtl="0" fontAlgn="ctr"/>
                      <a:r>
                        <a:rPr lang="en-US" sz="1600" u="none" strike="noStrike" dirty="0">
                          <a:effectLst/>
                          <a:latin typeface="Bahnschrift SemiLight Condensed" panose="020B0502040204020203" pitchFamily="34" charset="0"/>
                        </a:rPr>
                        <a:t>Feed-forward Neural Networks</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2023287686"/>
                  </a:ext>
                </a:extLst>
              </a:tr>
              <a:tr h="254670">
                <a:tc>
                  <a:txBody>
                    <a:bodyPr/>
                    <a:lstStyle/>
                    <a:p>
                      <a:pPr algn="l" rtl="0" fontAlgn="ctr"/>
                      <a:r>
                        <a:rPr lang="en-US" sz="1600" u="none" strike="noStrike" dirty="0">
                          <a:effectLst/>
                          <a:latin typeface="Bahnschrift SemiLight Condensed" panose="020B0502040204020203" pitchFamily="34" charset="0"/>
                        </a:rPr>
                        <a:t>Support Vector Machines</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b="0" i="0" u="none" strike="noStrike" dirty="0">
                          <a:solidFill>
                            <a:srgbClr val="000000"/>
                          </a:solidFill>
                          <a:effectLst/>
                          <a:latin typeface="Bahnschrift SemiLight Condensed" panose="020B0502040204020203" pitchFamily="34" charset="0"/>
                        </a:rPr>
                        <a:t>Y</a:t>
                      </a: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4067543566"/>
                  </a:ext>
                </a:extLst>
              </a:tr>
              <a:tr h="254670">
                <a:tc>
                  <a:txBody>
                    <a:bodyPr/>
                    <a:lstStyle/>
                    <a:p>
                      <a:pPr algn="l" rtl="0" fontAlgn="ctr"/>
                      <a:r>
                        <a:rPr lang="en-US" sz="1600" u="none" strike="noStrike" dirty="0">
                          <a:effectLst/>
                          <a:latin typeface="Bahnschrift SemiLight Condensed" panose="020B0502040204020203" pitchFamily="34" charset="0"/>
                        </a:rPr>
                        <a:t>Convolutional Neural Network</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N</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a:effectLst/>
                          <a:latin typeface="Bahnschrift SemiLight Condensed" panose="020B0502040204020203" pitchFamily="34" charset="0"/>
                        </a:rPr>
                        <a:t>Y</a:t>
                      </a:r>
                      <a:endParaRPr lang="en-US" sz="1600" b="0" i="0" u="none" strike="noStrike">
                        <a:solidFill>
                          <a:srgbClr val="000000"/>
                        </a:solidFill>
                        <a:effectLst/>
                        <a:latin typeface="Bahnschrift SemiLight Condensed" panose="020B0502040204020203" pitchFamily="34" charset="0"/>
                      </a:endParaRPr>
                    </a:p>
                  </a:txBody>
                  <a:tcPr marL="3071" marR="3071" marT="3071" marB="0" anchor="ctr"/>
                </a:tc>
                <a:tc>
                  <a:txBody>
                    <a:bodyPr/>
                    <a:lstStyle/>
                    <a:p>
                      <a:pPr algn="ctr" rtl="0" fontAlgn="ctr"/>
                      <a:r>
                        <a:rPr lang="en-US" sz="1600" u="none" strike="noStrike" dirty="0">
                          <a:effectLst/>
                          <a:latin typeface="Bahnschrift SemiLight Condensed" panose="020B0502040204020203" pitchFamily="34" charset="0"/>
                        </a:rPr>
                        <a:t>Y</a:t>
                      </a:r>
                      <a:endParaRPr lang="en-US" sz="1600" b="0" i="0" u="none" strike="noStrike" dirty="0">
                        <a:solidFill>
                          <a:srgbClr val="000000"/>
                        </a:solidFill>
                        <a:effectLst/>
                        <a:latin typeface="Bahnschrift SemiLight Condensed" panose="020B0502040204020203" pitchFamily="34" charset="0"/>
                      </a:endParaRPr>
                    </a:p>
                  </a:txBody>
                  <a:tcPr marL="3071" marR="3071" marT="3071" marB="0" anchor="ctr"/>
                </a:tc>
                <a:extLst>
                  <a:ext uri="{0D108BD9-81ED-4DB2-BD59-A6C34878D82A}">
                    <a16:rowId xmlns:a16="http://schemas.microsoft.com/office/drawing/2014/main" val="296625563"/>
                  </a:ext>
                </a:extLst>
              </a:tr>
            </a:tbl>
          </a:graphicData>
        </a:graphic>
      </p:graphicFrame>
    </p:spTree>
    <p:extLst>
      <p:ext uri="{BB962C8B-B14F-4D97-AF65-F5344CB8AC3E}">
        <p14:creationId xmlns:p14="http://schemas.microsoft.com/office/powerpoint/2010/main" val="1756602596"/>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E91FA1C-CF34-4A65-BB85-EF8BCE1C2D81}"/>
              </a:ext>
            </a:extLst>
          </p:cNvPr>
          <p:cNvSpPr>
            <a:spLocks noGrp="1"/>
          </p:cNvSpPr>
          <p:nvPr>
            <p:ph type="title"/>
          </p:nvPr>
        </p:nvSpPr>
        <p:spPr>
          <a:xfrm>
            <a:off x="155484" y="0"/>
            <a:ext cx="8925581" cy="519055"/>
          </a:xfrm>
        </p:spPr>
        <p:txBody>
          <a:bodyPr anchor="t">
            <a:noAutofit/>
          </a:bodyPr>
          <a:lstStyle/>
          <a:p>
            <a:pPr algn="l"/>
            <a:r>
              <a:rPr lang="en-US" sz="3200" dirty="0">
                <a:solidFill>
                  <a:srgbClr val="002A69"/>
                </a:solidFill>
                <a:latin typeface="Bahnschrift SemiLight Condensed" panose="020B0502040204020203" pitchFamily="34" charset="0"/>
                <a:cs typeface="Times New Roman"/>
              </a:rPr>
              <a:t>MODEL EVALUATION</a:t>
            </a:r>
          </a:p>
        </p:txBody>
      </p:sp>
      <p:cxnSp>
        <p:nvCxnSpPr>
          <p:cNvPr id="7" name="Straight Connector 6">
            <a:extLst>
              <a:ext uri="{FF2B5EF4-FFF2-40B4-BE49-F238E27FC236}">
                <a16:creationId xmlns:a16="http://schemas.microsoft.com/office/drawing/2014/main" id="{0E0DFDBA-1734-457E-A4BD-192D2E62C0DD}"/>
              </a:ext>
            </a:extLst>
          </p:cNvPr>
          <p:cNvCxnSpPr>
            <a:cxnSpLocks/>
          </p:cNvCxnSpPr>
          <p:nvPr/>
        </p:nvCxnSpPr>
        <p:spPr>
          <a:xfrm flipV="1">
            <a:off x="248653" y="555955"/>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cxnSp>
        <p:nvCxnSpPr>
          <p:cNvPr id="8" name="Straight Connector 7">
            <a:extLst>
              <a:ext uri="{FF2B5EF4-FFF2-40B4-BE49-F238E27FC236}">
                <a16:creationId xmlns:a16="http://schemas.microsoft.com/office/drawing/2014/main" id="{7873DE6D-BD25-4A60-848E-9DA63465D2E7}"/>
              </a:ext>
            </a:extLst>
          </p:cNvPr>
          <p:cNvCxnSpPr>
            <a:cxnSpLocks/>
          </p:cNvCxnSpPr>
          <p:nvPr/>
        </p:nvCxnSpPr>
        <p:spPr>
          <a:xfrm flipV="1">
            <a:off x="244334" y="476969"/>
            <a:ext cx="8744182" cy="79926"/>
          </a:xfrm>
          <a:prstGeom prst="line">
            <a:avLst/>
          </a:prstGeom>
          <a:ln w="19050"/>
          <a:effectLst/>
        </p:spPr>
        <p:style>
          <a:lnRef idx="2">
            <a:schemeClr val="accent2"/>
          </a:lnRef>
          <a:fillRef idx="0">
            <a:schemeClr val="accent2"/>
          </a:fillRef>
          <a:effectRef idx="1">
            <a:schemeClr val="accent2"/>
          </a:effectRef>
          <a:fontRef idx="minor">
            <a:schemeClr val="tx1"/>
          </a:fontRef>
        </p:style>
      </p:cxnSp>
      <p:graphicFrame>
        <p:nvGraphicFramePr>
          <p:cNvPr id="10" name="Table 9">
            <a:extLst>
              <a:ext uri="{FF2B5EF4-FFF2-40B4-BE49-F238E27FC236}">
                <a16:creationId xmlns:a16="http://schemas.microsoft.com/office/drawing/2014/main" id="{3022F63F-9C03-4062-A3A2-F02376E201D5}"/>
              </a:ext>
            </a:extLst>
          </p:cNvPr>
          <p:cNvGraphicFramePr>
            <a:graphicFrameLocks noGrp="1"/>
          </p:cNvGraphicFramePr>
          <p:nvPr>
            <p:extLst>
              <p:ext uri="{D42A27DB-BD31-4B8C-83A1-F6EECF244321}">
                <p14:modId xmlns:p14="http://schemas.microsoft.com/office/powerpoint/2010/main" val="897702401"/>
              </p:ext>
            </p:extLst>
          </p:nvPr>
        </p:nvGraphicFramePr>
        <p:xfrm>
          <a:off x="304198" y="1307365"/>
          <a:ext cx="8624454" cy="2590800"/>
        </p:xfrm>
        <a:graphic>
          <a:graphicData uri="http://schemas.openxmlformats.org/drawingml/2006/table">
            <a:tbl>
              <a:tblPr firstRow="1" bandRow="1">
                <a:tableStyleId>{5C22544A-7EE6-4342-B048-85BDC9FD1C3A}</a:tableStyleId>
              </a:tblPr>
              <a:tblGrid>
                <a:gridCol w="5153629">
                  <a:extLst>
                    <a:ext uri="{9D8B030D-6E8A-4147-A177-3AD203B41FA5}">
                      <a16:colId xmlns:a16="http://schemas.microsoft.com/office/drawing/2014/main" val="20000"/>
                    </a:ext>
                  </a:extLst>
                </a:gridCol>
                <a:gridCol w="3470825">
                  <a:extLst>
                    <a:ext uri="{9D8B030D-6E8A-4147-A177-3AD203B41FA5}">
                      <a16:colId xmlns:a16="http://schemas.microsoft.com/office/drawing/2014/main" val="20001"/>
                    </a:ext>
                  </a:extLst>
                </a:gridCol>
              </a:tblGrid>
              <a:tr h="163076">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Model</a:t>
                      </a:r>
                    </a:p>
                  </a:txBody>
                  <a:tcPr/>
                </a:tc>
                <a:tc>
                  <a:txBody>
                    <a:bodyPr/>
                    <a:lstStyle/>
                    <a:p>
                      <a:pPr algn="ctr"/>
                      <a:r>
                        <a:rPr lang="en-US" sz="2000" dirty="0">
                          <a:solidFill>
                            <a:schemeClr val="accent2">
                              <a:lumMod val="20000"/>
                              <a:lumOff val="80000"/>
                            </a:schemeClr>
                          </a:solidFill>
                          <a:latin typeface="Bahnschrift SemiLight Condensed" panose="020B0502040204020203" pitchFamily="34" charset="0"/>
                          <a:cs typeface="Times New Roman"/>
                        </a:rPr>
                        <a:t>Accuracy</a:t>
                      </a:r>
                    </a:p>
                  </a:txBody>
                  <a:tcPr/>
                </a:tc>
                <a:extLst>
                  <a:ext uri="{0D108BD9-81ED-4DB2-BD59-A6C34878D82A}">
                    <a16:rowId xmlns:a16="http://schemas.microsoft.com/office/drawing/2014/main" val="10000"/>
                  </a:ext>
                </a:extLst>
              </a:tr>
              <a:tr h="220004">
                <a:tc>
                  <a:txBody>
                    <a:bodyPr/>
                    <a:lstStyle/>
                    <a:p>
                      <a:pPr algn="l"/>
                      <a:r>
                        <a:rPr lang="en-US" sz="1800" dirty="0">
                          <a:latin typeface="Bahnschrift SemiLight Condensed" panose="020B0502040204020203" pitchFamily="34" charset="0"/>
                          <a:cs typeface="Times New Roman"/>
                        </a:rPr>
                        <a:t>Random Forest/dimension reduction</a:t>
                      </a:r>
                    </a:p>
                  </a:txBody>
                  <a:tcPr anchor="ctr"/>
                </a:tc>
                <a:tc>
                  <a:txBody>
                    <a:bodyPr/>
                    <a:lstStyle/>
                    <a:p>
                      <a:pPr algn="ctr"/>
                      <a:r>
                        <a:rPr lang="en-US" sz="1800" dirty="0">
                          <a:latin typeface="Bahnschrift SemiLight Condensed" panose="020B0502040204020203" pitchFamily="34" charset="0"/>
                          <a:cs typeface="Times New Roman"/>
                        </a:rPr>
                        <a:t>0.745</a:t>
                      </a:r>
                    </a:p>
                  </a:txBody>
                  <a:tcPr anchor="ctr"/>
                </a:tc>
                <a:extLst>
                  <a:ext uri="{0D108BD9-81ED-4DB2-BD59-A6C34878D82A}">
                    <a16:rowId xmlns:a16="http://schemas.microsoft.com/office/drawing/2014/main" val="10001"/>
                  </a:ext>
                </a:extLst>
              </a:tr>
              <a:tr h="290054">
                <a:tc>
                  <a:txBody>
                    <a:bodyPr/>
                    <a:lstStyle/>
                    <a:p>
                      <a:pPr algn="l"/>
                      <a:r>
                        <a:rPr lang="en-US" sz="1800" dirty="0">
                          <a:latin typeface="Bahnschrift SemiLight Condensed" panose="020B0502040204020203" pitchFamily="34" charset="0"/>
                          <a:cs typeface="Times New Roman"/>
                        </a:rPr>
                        <a:t>Gradient Boosted Decision Trees/dimension reduction</a:t>
                      </a:r>
                    </a:p>
                  </a:txBody>
                  <a:tcPr anchor="ctr"/>
                </a:tc>
                <a:tc>
                  <a:txBody>
                    <a:bodyPr/>
                    <a:lstStyle/>
                    <a:p>
                      <a:pPr algn="ctr"/>
                      <a:r>
                        <a:rPr lang="en-US" sz="1800" dirty="0">
                          <a:latin typeface="Bahnschrift SemiLight Condensed" panose="020B0502040204020203" pitchFamily="34" charset="0"/>
                          <a:cs typeface="Times New Roman"/>
                        </a:rPr>
                        <a:t>0.774</a:t>
                      </a:r>
                    </a:p>
                  </a:txBody>
                  <a:tcPr anchor="ctr"/>
                </a:tc>
                <a:extLst>
                  <a:ext uri="{0D108BD9-81ED-4DB2-BD59-A6C34878D82A}">
                    <a16:rowId xmlns:a16="http://schemas.microsoft.com/office/drawing/2014/main" val="10002"/>
                  </a:ext>
                </a:extLst>
              </a:tr>
              <a:tr h="333494">
                <a:tc>
                  <a:txBody>
                    <a:bodyPr/>
                    <a:lstStyle/>
                    <a:p>
                      <a:pPr algn="l"/>
                      <a:r>
                        <a:rPr lang="en-US" sz="1800" u="none" strike="noStrike" dirty="0">
                          <a:effectLst/>
                          <a:latin typeface="Bahnschrift Light Condensed" panose="020B0502040204020203" pitchFamily="34" charset="0"/>
                        </a:rPr>
                        <a:t>Feed-forward </a:t>
                      </a:r>
                      <a:r>
                        <a:rPr lang="en-US" sz="1800" dirty="0">
                          <a:latin typeface="Bahnschrift SemiLight Condensed" panose="020B0502040204020203" pitchFamily="34" charset="0"/>
                          <a:cs typeface="Times New Roman"/>
                        </a:rPr>
                        <a:t>Neural Networks</a:t>
                      </a:r>
                    </a:p>
                  </a:txBody>
                  <a:tcPr anchor="ctr"/>
                </a:tc>
                <a:tc>
                  <a:txBody>
                    <a:bodyPr/>
                    <a:lstStyle/>
                    <a:p>
                      <a:pPr algn="ctr"/>
                      <a:r>
                        <a:rPr lang="en-US" sz="1800" dirty="0">
                          <a:latin typeface="Bahnschrift SemiLight Condensed" panose="020B0502040204020203" pitchFamily="34" charset="0"/>
                          <a:cs typeface="Times New Roman"/>
                        </a:rPr>
                        <a:t>0.724</a:t>
                      </a:r>
                    </a:p>
                  </a:txBody>
                  <a:tcPr anchor="ctr"/>
                </a:tc>
                <a:extLst>
                  <a:ext uri="{0D108BD9-81ED-4DB2-BD59-A6C34878D82A}">
                    <a16:rowId xmlns:a16="http://schemas.microsoft.com/office/drawing/2014/main" val="10003"/>
                  </a:ext>
                </a:extLst>
              </a:tr>
              <a:tr h="2200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strike="noStrike" dirty="0">
                          <a:effectLst/>
                          <a:latin typeface="Bahnschrift Light Condensed" panose="020B0502040204020203" pitchFamily="34" charset="0"/>
                        </a:rPr>
                        <a:t>Feed-forward </a:t>
                      </a:r>
                      <a:r>
                        <a:rPr lang="en-US" sz="1800" dirty="0">
                          <a:latin typeface="Bahnschrift SemiLight Condensed" panose="020B0502040204020203" pitchFamily="34" charset="0"/>
                          <a:cs typeface="Times New Roman"/>
                        </a:rPr>
                        <a:t>Neural Networks/dimension reduction</a:t>
                      </a:r>
                    </a:p>
                  </a:txBody>
                  <a:tcPr anchor="ctr"/>
                </a:tc>
                <a:tc>
                  <a:txBody>
                    <a:bodyPr/>
                    <a:lstStyle/>
                    <a:p>
                      <a:pPr algn="ctr"/>
                      <a:r>
                        <a:rPr lang="en-US" sz="1800" dirty="0">
                          <a:latin typeface="Bahnschrift SemiLight Condensed" panose="020B0502040204020203" pitchFamily="34" charset="0"/>
                          <a:cs typeface="Times New Roman"/>
                        </a:rPr>
                        <a:t>0.788</a:t>
                      </a:r>
                    </a:p>
                  </a:txBody>
                  <a:tcPr anchor="ctr"/>
                </a:tc>
                <a:extLst>
                  <a:ext uri="{0D108BD9-81ED-4DB2-BD59-A6C34878D82A}">
                    <a16:rowId xmlns:a16="http://schemas.microsoft.com/office/drawing/2014/main" val="10004"/>
                  </a:ext>
                </a:extLst>
              </a:tr>
              <a:tr h="220004">
                <a:tc>
                  <a:txBody>
                    <a:bodyPr/>
                    <a:lstStyle/>
                    <a:p>
                      <a:pPr algn="l"/>
                      <a:r>
                        <a:rPr lang="en-US" sz="1800" dirty="0">
                          <a:latin typeface="Bahnschrift SemiLight Condensed" panose="020B0502040204020203" pitchFamily="34" charset="0"/>
                          <a:cs typeface="Times New Roman"/>
                        </a:rPr>
                        <a:t>Support</a:t>
                      </a:r>
                      <a:r>
                        <a:rPr lang="en-US" sz="1800" baseline="0" dirty="0">
                          <a:latin typeface="Bahnschrift SemiLight Condensed" panose="020B0502040204020203" pitchFamily="34" charset="0"/>
                          <a:cs typeface="Times New Roman"/>
                        </a:rPr>
                        <a:t> Vector Machines</a:t>
                      </a:r>
                      <a:endParaRPr lang="en-US" sz="1800" dirty="0">
                        <a:latin typeface="Bahnschrift SemiLight Condensed" panose="020B0502040204020203" pitchFamily="34" charset="0"/>
                        <a:cs typeface="Times New Roman"/>
                      </a:endParaRPr>
                    </a:p>
                  </a:txBody>
                  <a:tcPr anchor="ctr"/>
                </a:tc>
                <a:tc>
                  <a:txBody>
                    <a:bodyPr/>
                    <a:lstStyle/>
                    <a:p>
                      <a:pPr algn="ctr"/>
                      <a:r>
                        <a:rPr lang="en-US" sz="1800" dirty="0">
                          <a:latin typeface="Bahnschrift SemiLight Condensed" panose="020B0502040204020203" pitchFamily="34" charset="0"/>
                          <a:cs typeface="Times New Roman"/>
                        </a:rPr>
                        <a:t>0.910</a:t>
                      </a:r>
                    </a:p>
                  </a:txBody>
                  <a:tcPr anchor="ctr"/>
                </a:tc>
                <a:extLst>
                  <a:ext uri="{0D108BD9-81ED-4DB2-BD59-A6C34878D82A}">
                    <a16:rowId xmlns:a16="http://schemas.microsoft.com/office/drawing/2014/main" val="10005"/>
                  </a:ext>
                </a:extLst>
              </a:tr>
              <a:tr h="220004">
                <a:tc>
                  <a:txBody>
                    <a:bodyPr/>
                    <a:lstStyle/>
                    <a:p>
                      <a:pPr algn="l"/>
                      <a:r>
                        <a:rPr lang="en-US" sz="1800" dirty="0">
                          <a:latin typeface="Bahnschrift SemiLight Condensed" panose="020B0502040204020203" pitchFamily="34" charset="0"/>
                          <a:cs typeface="Times New Roman"/>
                        </a:rPr>
                        <a:t>Convolutional Neural Network</a:t>
                      </a:r>
                    </a:p>
                  </a:txBody>
                  <a:tcPr anchor="ctr"/>
                </a:tc>
                <a:tc>
                  <a:txBody>
                    <a:bodyPr/>
                    <a:lstStyle/>
                    <a:p>
                      <a:pPr algn="ctr"/>
                      <a:r>
                        <a:rPr lang="en-US" sz="1800" dirty="0">
                          <a:latin typeface="Bahnschrift SemiLight Condensed" panose="020B0502040204020203" pitchFamily="34" charset="0"/>
                          <a:cs typeface="Times New Roman"/>
                        </a:rPr>
                        <a:t>0.914</a:t>
                      </a:r>
                    </a:p>
                  </a:txBody>
                  <a:tcPr anchor="ctr"/>
                </a:tc>
                <a:extLst>
                  <a:ext uri="{0D108BD9-81ED-4DB2-BD59-A6C34878D82A}">
                    <a16:rowId xmlns:a16="http://schemas.microsoft.com/office/drawing/2014/main" val="3450191695"/>
                  </a:ext>
                </a:extLst>
              </a:tr>
            </a:tbl>
          </a:graphicData>
        </a:graphic>
      </p:graphicFrame>
    </p:spTree>
    <p:extLst>
      <p:ext uri="{BB962C8B-B14F-4D97-AF65-F5344CB8AC3E}">
        <p14:creationId xmlns:p14="http://schemas.microsoft.com/office/powerpoint/2010/main" val="3240002086"/>
      </p:ext>
    </p:extLst>
  </p:cSld>
  <p:clrMapOvr>
    <a:masterClrMapping/>
  </p:clrMapOvr>
  <p:transition spd="med">
    <p:pull/>
  </p:transition>
</p:sld>
</file>

<file path=ppt/theme/theme1.xml><?xml version="1.0" encoding="utf-8"?>
<a:theme xmlns:a="http://schemas.openxmlformats.org/drawingml/2006/main" name="ACMS_DS_Brian_V02">
  <a:themeElements>
    <a:clrScheme name="Custom 1">
      <a:dk1>
        <a:srgbClr val="011E47"/>
      </a:dk1>
      <a:lt1>
        <a:sysClr val="window" lastClr="FFFFFF"/>
      </a:lt1>
      <a:dk2>
        <a:srgbClr val="131F45"/>
      </a:dk2>
      <a:lt2>
        <a:srgbClr val="FAFCFC"/>
      </a:lt2>
      <a:accent1>
        <a:srgbClr val="002B5B"/>
      </a:accent1>
      <a:accent2>
        <a:srgbClr val="BD8606"/>
      </a:accent2>
      <a:accent3>
        <a:srgbClr val="C5CAC7"/>
      </a:accent3>
      <a:accent4>
        <a:srgbClr val="193064"/>
      </a:accent4>
      <a:accent5>
        <a:srgbClr val="4BACC6"/>
      </a:accent5>
      <a:accent6>
        <a:srgbClr val="F79646"/>
      </a:accent6>
      <a:hlink>
        <a:srgbClr val="0000FF"/>
      </a:hlink>
      <a:folHlink>
        <a:srgbClr val="80008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CMS_DS_Brian_V02" id="{BA433C45-1C70-43CE-9110-7F72E170191B}" vid="{3B9CCF15-2E96-4E69-AB2D-AD012A66BD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ACMS_DS_Brian_V02</Template>
  <TotalTime>1517</TotalTime>
  <Words>1321</Words>
  <Application>Microsoft Office PowerPoint</Application>
  <PresentationFormat>On-screen Show (16:9)</PresentationFormat>
  <Paragraphs>168</Paragraphs>
  <Slides>12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Arial</vt:lpstr>
      <vt:lpstr>Bahnschrift Light Condensed</vt:lpstr>
      <vt:lpstr>Bahnschrift SemiLight Condensed</vt:lpstr>
      <vt:lpstr>Calibri</vt:lpstr>
      <vt:lpstr>Franklin Gothic Medium</vt:lpstr>
      <vt:lpstr>Galaxie Polaris Book</vt:lpstr>
      <vt:lpstr>Galaxie Polaris Condensed Bold</vt:lpstr>
      <vt:lpstr>Galaxie Polaris Condensed Book</vt:lpstr>
      <vt:lpstr>Segoe UI Symbol</vt:lpstr>
      <vt:lpstr>Wingdings</vt:lpstr>
      <vt:lpstr>ACMS_DS_Brian_V02</vt:lpstr>
      <vt:lpstr>PowerPoint Presentation</vt:lpstr>
      <vt:lpstr>AGENDA</vt:lpstr>
      <vt:lpstr>PROBLEM STATEMENT</vt:lpstr>
      <vt:lpstr>APPROACH</vt:lpstr>
      <vt:lpstr>DATA EXPLORATION</vt:lpstr>
      <vt:lpstr>Models considered</vt:lpstr>
      <vt:lpstr>Models considered</vt:lpstr>
      <vt:lpstr>Pre-processing</vt:lpstr>
      <vt:lpstr>MODEL EVALUATION</vt:lpstr>
      <vt:lpstr>BEST PERFORMING MODEL</vt:lpstr>
      <vt:lpstr>BEST PERFORMING MODEL – cnn structure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Learning</dc:title>
  <dc:creator>Brian Naughton</dc:creator>
  <cp:lastModifiedBy>Ashish Gupta</cp:lastModifiedBy>
  <cp:revision>140</cp:revision>
  <cp:lastPrinted>2020-10-11T02:08:55Z</cp:lastPrinted>
  <dcterms:created xsi:type="dcterms:W3CDTF">2019-05-15T06:52:05Z</dcterms:created>
  <dcterms:modified xsi:type="dcterms:W3CDTF">2020-10-30T19:40:55Z</dcterms:modified>
</cp:coreProperties>
</file>