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3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GiS0jzGMmIP2AEU7nU8vA5OBlh6s6fS/view?ths=tru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0110"/>
            <a:ext cx="8246070" cy="1383822"/>
          </a:xfrm>
        </p:spPr>
        <p:txBody>
          <a:bodyPr>
            <a:normAutofit/>
          </a:bodyPr>
          <a:lstStyle/>
          <a:p>
            <a:r>
              <a:rPr lang="en-US" dirty="0"/>
              <a:t>Student Life-Cycle </a:t>
            </a:r>
            <a:br>
              <a:rPr lang="en-US" dirty="0"/>
            </a:br>
            <a:r>
              <a:rPr lang="en-US" dirty="0"/>
              <a:t> - Oversight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029865"/>
            <a:ext cx="6099050" cy="45811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Ashish Gupta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5" y="12847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8551481" cy="3206799"/>
          </a:xfrm>
        </p:spPr>
        <p:txBody>
          <a:bodyPr/>
          <a:lstStyle/>
          <a:p>
            <a:r>
              <a:rPr lang="en-US" dirty="0"/>
              <a:t>Envision, design and build a reliable enterprise level analytical eco-system to support organization’s analytical needs to manage student life cycle.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5" y="12847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&amp; Built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350110"/>
            <a:ext cx="8856890" cy="366491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analytical data platform to support all strategical and tactical reporting needs. </a:t>
            </a:r>
          </a:p>
          <a:p>
            <a:endParaRPr lang="en-US" sz="2400" dirty="0"/>
          </a:p>
          <a:p>
            <a:r>
              <a:rPr lang="en-US" sz="2400" dirty="0"/>
              <a:t>Foundation was an enterprise data warehouse comprising of subject-area (life-cycle phase) based data marts using federated model approach. </a:t>
            </a:r>
          </a:p>
          <a:p>
            <a:endParaRPr lang="en-US" sz="2400" dirty="0"/>
          </a:p>
          <a:p>
            <a:r>
              <a:rPr lang="en-US" sz="2400" dirty="0"/>
              <a:t>Significant structure  - Student Life Cycle Fact table (Grain: Student)</a:t>
            </a:r>
          </a:p>
          <a:p>
            <a:pPr lvl="1"/>
            <a:r>
              <a:rPr lang="en-US" sz="2200" dirty="0"/>
              <a:t>Captured relevant KPIs/metrics from all phases of student life-cycle </a:t>
            </a:r>
          </a:p>
          <a:p>
            <a:pPr marL="457200" lvl="1" indent="0">
              <a:buNone/>
            </a:pPr>
            <a:r>
              <a:rPr lang="en-US" sz="2200" dirty="0"/>
              <a:t>     along with conformed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09" y="281175"/>
            <a:ext cx="6355451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Platform Architecture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989EAB80-250C-4CAC-996A-BCEAAFAC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1189393"/>
            <a:ext cx="6998258" cy="3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323" y="15446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Structure - Key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1350110"/>
            <a:ext cx="9009595" cy="379339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Structure</a:t>
            </a:r>
            <a:endParaRPr lang="en-US" sz="2800" dirty="0"/>
          </a:p>
          <a:p>
            <a:pPr lvl="1" algn="l"/>
            <a:r>
              <a:rPr lang="en-US" dirty="0"/>
              <a:t>Denormalized Fact Structure</a:t>
            </a:r>
            <a:endParaRPr lang="en-US" sz="2400" dirty="0"/>
          </a:p>
          <a:p>
            <a:pPr lvl="1" algn="l"/>
            <a:r>
              <a:rPr lang="en-US" dirty="0"/>
              <a:t>Lowest Grain – Student</a:t>
            </a:r>
            <a:endParaRPr lang="en-US" sz="2400" dirty="0"/>
          </a:p>
          <a:p>
            <a:pPr lvl="1" algn="l"/>
            <a:r>
              <a:rPr lang="en-US" dirty="0"/>
              <a:t>All metrics – quantifiable, Could be aggregated on any dimensional lines</a:t>
            </a:r>
            <a:endParaRPr lang="en-US" sz="2400" dirty="0"/>
          </a:p>
          <a:p>
            <a:pPr lvl="1" algn="l"/>
            <a:r>
              <a:rPr lang="en-US" dirty="0"/>
              <a:t>Supported point-in-time analysis</a:t>
            </a:r>
          </a:p>
          <a:p>
            <a:pPr lvl="1" algn="l"/>
            <a:r>
              <a:rPr lang="en-US" dirty="0">
                <a:hlinkClick r:id="rId2"/>
              </a:rPr>
              <a:t>https://drive.google.com/file/d/1rGiS0jzGMmIP2AEU7nU8vA5OBlh6s6fS/view?usp=sharing</a:t>
            </a:r>
          </a:p>
          <a:p>
            <a:pPr lvl="0" algn="l"/>
            <a:r>
              <a:rPr lang="en-US" b="1" dirty="0"/>
              <a:t>Uniqueness</a:t>
            </a:r>
            <a:endParaRPr lang="en-US" sz="2800" dirty="0"/>
          </a:p>
          <a:p>
            <a:pPr lvl="1" algn="l"/>
            <a:r>
              <a:rPr lang="en-US" dirty="0"/>
              <a:t>Fact Structure was 1 stop-shop for generating any KPI/metrics requested.</a:t>
            </a:r>
            <a:endParaRPr lang="en-US" sz="2400" dirty="0"/>
          </a:p>
          <a:p>
            <a:pPr lvl="0" algn="l"/>
            <a:r>
              <a:rPr lang="en-US" b="1" dirty="0"/>
              <a:t>Integration</a:t>
            </a:r>
            <a:endParaRPr lang="en-US" sz="2800" dirty="0"/>
          </a:p>
          <a:p>
            <a:pPr lvl="1" algn="l"/>
            <a:r>
              <a:rPr lang="en-US" dirty="0"/>
              <a:t>Data flowed in from system-of-record source systems into staging area.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323" y="15446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Structure - Key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1502814"/>
            <a:ext cx="9162300" cy="3512216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Quality</a:t>
            </a:r>
            <a:endParaRPr lang="en-US" sz="2800" dirty="0"/>
          </a:p>
          <a:p>
            <a:pPr lvl="1" algn="l"/>
            <a:r>
              <a:rPr lang="en-US" dirty="0"/>
              <a:t>DQ checks performed in all load stages: Extract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Transform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Exploit.</a:t>
            </a:r>
            <a:endParaRPr lang="en-US" sz="2400" dirty="0"/>
          </a:p>
          <a:p>
            <a:pPr lvl="1" algn="l"/>
            <a:r>
              <a:rPr lang="en-US" dirty="0"/>
              <a:t>A Central, Automated &amp; Abstract Platform Engine was used in every load phase to check the data quality in pro-active and reactive mode.</a:t>
            </a:r>
            <a:endParaRPr lang="en-US" sz="2400" dirty="0"/>
          </a:p>
          <a:p>
            <a:pPr lvl="0" algn="l"/>
            <a:r>
              <a:rPr lang="en-US" b="1" dirty="0"/>
              <a:t>Access</a:t>
            </a:r>
            <a:endParaRPr lang="en-US" sz="2800" dirty="0"/>
          </a:p>
          <a:p>
            <a:pPr lvl="1" algn="l"/>
            <a:r>
              <a:rPr lang="en-US" dirty="0"/>
              <a:t>Well-defined security regime (authentication &amp; authorization) was established using database features.</a:t>
            </a:r>
            <a:endParaRPr lang="en-US" sz="2400" dirty="0"/>
          </a:p>
          <a:p>
            <a:pPr lvl="1" algn="l"/>
            <a:r>
              <a:rPr lang="en-US" dirty="0"/>
              <a:t>Similar approach was taken across all data exploitation channels and </a:t>
            </a:r>
          </a:p>
          <a:p>
            <a:pPr marL="457200" lvl="1" indent="0" algn="l">
              <a:buNone/>
            </a:pPr>
            <a:r>
              <a:rPr lang="en-US" dirty="0"/>
              <a:t>     platforms (Reporting Apps, Dashboards and Visualization Tools)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323" y="154464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Structure - Key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1350110"/>
            <a:ext cx="9162300" cy="366492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Privacy</a:t>
            </a:r>
            <a:endParaRPr lang="en-US" sz="2800" dirty="0"/>
          </a:p>
          <a:p>
            <a:pPr lvl="1" algn="l"/>
            <a:r>
              <a:rPr lang="en-US" dirty="0"/>
              <a:t>Attribute level access security implemented for PII and sensitive variables.</a:t>
            </a:r>
          </a:p>
          <a:p>
            <a:pPr lvl="1" algn="l"/>
            <a:r>
              <a:rPr lang="en-US" dirty="0"/>
              <a:t>Encryption applied on PII and sensitive variables. </a:t>
            </a:r>
          </a:p>
          <a:p>
            <a:pPr lvl="0" algn="l"/>
            <a:r>
              <a:rPr lang="en-US" b="1" dirty="0"/>
              <a:t>Governance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D2C8D-625B-4AB6-9FD2-F2736A3B7D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2877160"/>
            <a:ext cx="3817625" cy="2266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0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B81DF-88D4-44DC-A2E2-9970DE6B84A8}"/>
              </a:ext>
            </a:extLst>
          </p:cNvPr>
          <p:cNvSpPr txBox="1"/>
          <p:nvPr/>
        </p:nvSpPr>
        <p:spPr>
          <a:xfrm>
            <a:off x="2664137" y="2556854"/>
            <a:ext cx="3815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 YOU / Q&amp;A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294</Words>
  <Application>Microsoft Office PowerPoint</Application>
  <PresentationFormat>On-screen Show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Student Life-Cycle   - Oversight and Analysis</vt:lpstr>
      <vt:lpstr>Problem Statement</vt:lpstr>
      <vt:lpstr>Proposed &amp; Built Solution</vt:lpstr>
      <vt:lpstr>Analytical Platform Architecture</vt:lpstr>
      <vt:lpstr>Analytical Structure - Key Features</vt:lpstr>
      <vt:lpstr>Analytical Structure - Key Features</vt:lpstr>
      <vt:lpstr>Analytical Structure - Key Features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Ashish</cp:lastModifiedBy>
  <cp:revision>147</cp:revision>
  <dcterms:created xsi:type="dcterms:W3CDTF">2013-08-21T19:17:07Z</dcterms:created>
  <dcterms:modified xsi:type="dcterms:W3CDTF">2020-07-31T22:25:03Z</dcterms:modified>
</cp:coreProperties>
</file>