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9" r:id="rId4"/>
  </p:sldMasterIdLst>
  <p:notesMasterIdLst>
    <p:notesMasterId r:id="rId17"/>
  </p:notesMasterIdLst>
  <p:sldIdLst>
    <p:sldId id="357" r:id="rId5"/>
    <p:sldId id="358" r:id="rId6"/>
    <p:sldId id="372" r:id="rId7"/>
    <p:sldId id="373" r:id="rId8"/>
    <p:sldId id="374" r:id="rId9"/>
    <p:sldId id="371" r:id="rId10"/>
    <p:sldId id="375" r:id="rId11"/>
    <p:sldId id="376" r:id="rId12"/>
    <p:sldId id="362" r:id="rId13"/>
    <p:sldId id="377" r:id="rId14"/>
    <p:sldId id="383" r:id="rId15"/>
    <p:sldId id="38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95FAE-B6C2-47C2-B0A2-EFE267100CCF}">
          <p14:sldIdLst>
            <p14:sldId id="357"/>
            <p14:sldId id="358"/>
            <p14:sldId id="372"/>
            <p14:sldId id="373"/>
            <p14:sldId id="374"/>
            <p14:sldId id="371"/>
          </p14:sldIdLst>
        </p14:section>
        <p14:section name="Untitled Section" id="{CFCE1A8C-1427-4D31-8DA2-A7927040B084}">
          <p14:sldIdLst>
            <p14:sldId id="375"/>
            <p14:sldId id="376"/>
            <p14:sldId id="362"/>
            <p14:sldId id="377"/>
            <p14:sldId id="383"/>
            <p14:sldId id="3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Naughton" initials="BN" lastIdx="4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8241"/>
    <a:srgbClr val="D59C14"/>
    <a:srgbClr val="857239"/>
    <a:srgbClr val="081530"/>
    <a:srgbClr val="002A69"/>
    <a:srgbClr val="081531"/>
    <a:srgbClr val="061128"/>
    <a:srgbClr val="EDEEEF"/>
    <a:srgbClr val="B887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7" autoAdjust="0"/>
    <p:restoredTop sz="86389" autoAdjust="0"/>
  </p:normalViewPr>
  <p:slideViewPr>
    <p:cSldViewPr snapToGrid="0">
      <p:cViewPr varScale="1">
        <p:scale>
          <a:sx n="101" d="100"/>
          <a:sy n="101" d="100"/>
        </p:scale>
        <p:origin x="989" y="70"/>
      </p:cViewPr>
      <p:guideLst>
        <p:guide orient="horz" pos="1620"/>
        <p:guide pos="2880"/>
      </p:guideLst>
    </p:cSldViewPr>
  </p:slideViewPr>
  <p:outlineViewPr>
    <p:cViewPr>
      <p:scale>
        <a:sx n="33" d="100"/>
        <a:sy n="33" d="100"/>
      </p:scale>
      <p:origin x="0" y="-30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FBAB8-0BDF-4C74-966B-AA60E6BF0EF2}"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5994D-7176-4B10-B96C-C757927B3E05}" type="slidenum">
              <a:rPr lang="en-US" smtClean="0"/>
              <a:t>‹#›</a:t>
            </a:fld>
            <a:endParaRPr lang="en-US"/>
          </a:p>
        </p:txBody>
      </p:sp>
    </p:spTree>
    <p:extLst>
      <p:ext uri="{BB962C8B-B14F-4D97-AF65-F5344CB8AC3E}">
        <p14:creationId xmlns:p14="http://schemas.microsoft.com/office/powerpoint/2010/main" val="4180653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5994D-7176-4B10-B96C-C757927B3E05}" type="slidenum">
              <a:rPr lang="en-US" smtClean="0"/>
              <a:t>1</a:t>
            </a:fld>
            <a:endParaRPr lang="en-US"/>
          </a:p>
        </p:txBody>
      </p:sp>
    </p:spTree>
    <p:extLst>
      <p:ext uri="{BB962C8B-B14F-4D97-AF65-F5344CB8AC3E}">
        <p14:creationId xmlns:p14="http://schemas.microsoft.com/office/powerpoint/2010/main" val="345909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5994D-7176-4B10-B96C-C757927B3E05}" type="slidenum">
              <a:rPr lang="en-US" smtClean="0"/>
              <a:t>12</a:t>
            </a:fld>
            <a:endParaRPr lang="en-US"/>
          </a:p>
        </p:txBody>
      </p:sp>
    </p:spTree>
    <p:extLst>
      <p:ext uri="{BB962C8B-B14F-4D97-AF65-F5344CB8AC3E}">
        <p14:creationId xmlns:p14="http://schemas.microsoft.com/office/powerpoint/2010/main" val="395644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2</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3</a:t>
            </a:fld>
            <a:endParaRPr lang="en-US"/>
          </a:p>
        </p:txBody>
      </p:sp>
    </p:spTree>
    <p:extLst>
      <p:ext uri="{BB962C8B-B14F-4D97-AF65-F5344CB8AC3E}">
        <p14:creationId xmlns:p14="http://schemas.microsoft.com/office/powerpoint/2010/main" val="23512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4</a:t>
            </a:fld>
            <a:endParaRPr lang="en-US"/>
          </a:p>
        </p:txBody>
      </p:sp>
    </p:spTree>
    <p:extLst>
      <p:ext uri="{BB962C8B-B14F-4D97-AF65-F5344CB8AC3E}">
        <p14:creationId xmlns:p14="http://schemas.microsoft.com/office/powerpoint/2010/main" val="100704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85994D-7176-4B10-B96C-C757927B3E05}" type="slidenum">
              <a:rPr lang="en-US" smtClean="0"/>
              <a:t>6</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673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9</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149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7946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3" name="Rectangle 2"/>
          <p:cNvSpPr/>
          <p:nvPr/>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6"/>
          <p:cNvSpPr>
            <a:spLocks noGrp="1"/>
          </p:cNvSpPr>
          <p:nvPr>
            <p:ph type="title"/>
          </p:nvPr>
        </p:nvSpPr>
        <p:spPr>
          <a:xfrm>
            <a:off x="2703002" y="2991019"/>
            <a:ext cx="5878641" cy="711588"/>
          </a:xfrm>
        </p:spPr>
        <p:txBody>
          <a:bodyPr>
            <a:normAutofit/>
          </a:bodyPr>
          <a:lstStyle>
            <a:lvl1pPr algn="l">
              <a:defRPr sz="3200" baseline="0">
                <a:solidFill>
                  <a:schemeClr val="bg1"/>
                </a:solidFill>
              </a:defRPr>
            </a:lvl1pPr>
          </a:lstStyle>
          <a:p>
            <a:r>
              <a:rPr lang="en-US"/>
              <a:t>Click to edit Master title style</a:t>
            </a:r>
          </a:p>
        </p:txBody>
      </p:sp>
      <p:sp>
        <p:nvSpPr>
          <p:cNvPr id="9" name="Text Placeholder 19"/>
          <p:cNvSpPr>
            <a:spLocks noGrp="1"/>
          </p:cNvSpPr>
          <p:nvPr>
            <p:ph type="body" sz="quarter" idx="10" hasCustomPrompt="1"/>
          </p:nvPr>
        </p:nvSpPr>
        <p:spPr>
          <a:xfrm>
            <a:off x="2719935" y="4037014"/>
            <a:ext cx="4659312" cy="454025"/>
          </a:xfrm>
        </p:spPr>
        <p:txBody>
          <a:bodyPr>
            <a:noAutofit/>
          </a:bodyPr>
          <a:lstStyle>
            <a:lvl1pPr marL="0" indent="0">
              <a:buNone/>
              <a:defRPr sz="2400" cap="all" baseline="0">
                <a:solidFill>
                  <a:schemeClr val="bg1"/>
                </a:solidFill>
                <a:latin typeface="Galaxie Polaris Condensed Book"/>
              </a:defRPr>
            </a:lvl1pPr>
          </a:lstStyle>
          <a:p>
            <a:pPr lvl="0"/>
            <a:r>
              <a:rPr lang="en-US"/>
              <a:t>Week, Lesson, ETC.</a:t>
            </a:r>
          </a:p>
        </p:txBody>
      </p:sp>
      <p:pic>
        <p:nvPicPr>
          <p:cNvPr id="4" name="Picture 3">
            <a:extLst>
              <a:ext uri="{FF2B5EF4-FFF2-40B4-BE49-F238E27FC236}">
                <a16:creationId xmlns:a16="http://schemas.microsoft.com/office/drawing/2014/main" id="{EF78CF32-66FE-0E40-AAEF-01E1D9B1FAE5}"/>
              </a:ext>
            </a:extLst>
          </p:cNvPr>
          <p:cNvPicPr>
            <a:picLocks noChangeAspect="1"/>
          </p:cNvPicPr>
          <p:nvPr/>
        </p:nvPicPr>
        <p:blipFill>
          <a:blip r:embed="rId3"/>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7689B720-A086-4B4C-9635-2654AAA1E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11" name="Rectangle 10">
            <a:extLst>
              <a:ext uri="{FF2B5EF4-FFF2-40B4-BE49-F238E27FC236}">
                <a16:creationId xmlns:a16="http://schemas.microsoft.com/office/drawing/2014/main" id="{4355E6C7-B0B4-4292-98D1-86EDFCFAE05A}"/>
              </a:ext>
            </a:extLst>
          </p:cNvPr>
          <p:cNvSpPr/>
          <p:nvPr userDrawn="1"/>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72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3" name="Rectangle 2"/>
          <p:cNvSpPr/>
          <p:nvPr userDrawn="1"/>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6"/>
          <p:cNvSpPr>
            <a:spLocks noGrp="1"/>
          </p:cNvSpPr>
          <p:nvPr>
            <p:ph type="title"/>
          </p:nvPr>
        </p:nvSpPr>
        <p:spPr>
          <a:xfrm>
            <a:off x="2703002" y="2991019"/>
            <a:ext cx="5878641" cy="711588"/>
          </a:xfrm>
        </p:spPr>
        <p:txBody>
          <a:bodyPr>
            <a:normAutofit/>
          </a:bodyPr>
          <a:lstStyle>
            <a:lvl1pPr algn="l">
              <a:defRPr sz="3200" baseline="0">
                <a:solidFill>
                  <a:schemeClr val="bg1"/>
                </a:solidFill>
              </a:defRPr>
            </a:lvl1pPr>
          </a:lstStyle>
          <a:p>
            <a:r>
              <a:rPr lang="en-US"/>
              <a:t>Click to edit Master title style</a:t>
            </a:r>
          </a:p>
        </p:txBody>
      </p:sp>
      <p:sp>
        <p:nvSpPr>
          <p:cNvPr id="9" name="Text Placeholder 19"/>
          <p:cNvSpPr>
            <a:spLocks noGrp="1"/>
          </p:cNvSpPr>
          <p:nvPr>
            <p:ph type="body" sz="quarter" idx="10" hasCustomPrompt="1"/>
          </p:nvPr>
        </p:nvSpPr>
        <p:spPr>
          <a:xfrm>
            <a:off x="2719935" y="4037014"/>
            <a:ext cx="4659312" cy="454025"/>
          </a:xfrm>
        </p:spPr>
        <p:txBody>
          <a:bodyPr>
            <a:noAutofit/>
          </a:bodyPr>
          <a:lstStyle>
            <a:lvl1pPr marL="0" indent="0">
              <a:buNone/>
              <a:defRPr sz="2400" cap="all" baseline="0">
                <a:solidFill>
                  <a:schemeClr val="bg1"/>
                </a:solidFill>
                <a:latin typeface="Galaxie Polaris Condensed Book"/>
              </a:defRPr>
            </a:lvl1pPr>
          </a:lstStyle>
          <a:p>
            <a:pPr lvl="0"/>
            <a:r>
              <a:rPr lang="en-US"/>
              <a:t>Week, Lesson, ETC.</a:t>
            </a:r>
          </a:p>
        </p:txBody>
      </p:sp>
      <p:pic>
        <p:nvPicPr>
          <p:cNvPr id="4" name="Picture 3">
            <a:extLst>
              <a:ext uri="{FF2B5EF4-FFF2-40B4-BE49-F238E27FC236}">
                <a16:creationId xmlns:a16="http://schemas.microsoft.com/office/drawing/2014/main" id="{EF78CF32-66FE-0E40-AAEF-01E1D9B1FAE5}"/>
              </a:ext>
            </a:extLst>
          </p:cNvPr>
          <p:cNvPicPr>
            <a:picLocks noChangeAspect="1"/>
          </p:cNvPicPr>
          <p:nvPr userDrawn="1"/>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5782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10/22/2020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1955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118533" y="-203200"/>
            <a:ext cx="9567333" cy="5537200"/>
          </a:xfrm>
          <a:prstGeom prst="rect">
            <a:avLst/>
          </a:prstGeom>
          <a:solidFill>
            <a:srgbClr val="EDEEE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solidFill>
          <a:effectLst>
            <a:outerShdw blurRad="50800" dist="38100" dir="2700000" algn="tl" rotWithShape="0">
              <a:prstClr val="black">
                <a:alpha val="40000"/>
              </a:prstClr>
            </a:outerShdw>
          </a:effectLst>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solidFill>
            <a:schemeClr val="bg1"/>
          </a:solidFill>
          <a:effectLst>
            <a:outerShdw blurRad="50800" dist="38100" dir="2700000" algn="tl" rotWithShape="0">
              <a:prstClr val="black">
                <a:alpha val="40000"/>
              </a:prstClr>
            </a:outerShdw>
          </a:effectLs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solidFill>
            <a:schemeClr val="bg1"/>
          </a:solidFill>
          <a:effectLst>
            <a:outerShdw blurRad="50800" dist="38100" dir="2700000" algn="tl" rotWithShape="0">
              <a:prstClr val="black">
                <a:alpha val="40000"/>
              </a:prstClr>
            </a:outerShdw>
          </a:effectLs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C6A06C7E-942C-674C-A73A-D7B09534CBEC}"/>
              </a:ext>
            </a:extLst>
          </p:cNvPr>
          <p:cNvPicPr>
            <a:picLocks noChangeAspect="1"/>
          </p:cNvPicPr>
          <p:nvPr/>
        </p:nvPicPr>
        <p:blipFill>
          <a:blip r:embed="rId2"/>
          <a:stretch>
            <a:fillRect/>
          </a:stretch>
        </p:blipFill>
        <p:spPr>
          <a:xfrm>
            <a:off x="0" y="0"/>
            <a:ext cx="9144000" cy="5143500"/>
          </a:xfrm>
          <a:prstGeom prst="rect">
            <a:avLst/>
          </a:prstGeom>
        </p:spPr>
      </p:pic>
      <p:sp>
        <p:nvSpPr>
          <p:cNvPr id="8" name="Rectangle 7">
            <a:extLst>
              <a:ext uri="{FF2B5EF4-FFF2-40B4-BE49-F238E27FC236}">
                <a16:creationId xmlns:a16="http://schemas.microsoft.com/office/drawing/2014/main" id="{39446C92-6D86-444C-8DF1-E05F486644FE}"/>
              </a:ext>
            </a:extLst>
          </p:cNvPr>
          <p:cNvSpPr/>
          <p:nvPr userDrawn="1"/>
        </p:nvSpPr>
        <p:spPr>
          <a:xfrm>
            <a:off x="-118533" y="-203200"/>
            <a:ext cx="9567333" cy="5537200"/>
          </a:xfrm>
          <a:prstGeom prst="rect">
            <a:avLst/>
          </a:prstGeom>
          <a:solidFill>
            <a:srgbClr val="EDEEE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DE9B6A-9AA0-48F9-A059-E9D1E3A635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7937" y="4696221"/>
            <a:ext cx="1196229" cy="279120"/>
          </a:xfrm>
          <a:prstGeom prst="rect">
            <a:avLst/>
          </a:prstGeom>
        </p:spPr>
      </p:pic>
    </p:spTree>
    <p:extLst>
      <p:ext uri="{BB962C8B-B14F-4D97-AF65-F5344CB8AC3E}">
        <p14:creationId xmlns:p14="http://schemas.microsoft.com/office/powerpoint/2010/main" val="324229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10/22/2020</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45052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10/22/2020</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514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10/22/2020</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0506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EB002D8D-5D8A-D04C-8354-DE34E08ADE57}"/>
              </a:ext>
            </a:extLst>
          </p:cNvPr>
          <p:cNvPicPr>
            <a:picLocks noChangeAspect="1"/>
          </p:cNvPicPr>
          <p:nvPr/>
        </p:nvPicPr>
        <p:blipFill>
          <a:blip r:embed="rId9"/>
          <a:stretch>
            <a:fillRect/>
          </a:stretch>
        </p:blipFill>
        <p:spPr>
          <a:xfrm>
            <a:off x="0" y="0"/>
            <a:ext cx="9144000" cy="5143500"/>
          </a:xfrm>
          <a:prstGeom prst="rect">
            <a:avLst/>
          </a:prstGeom>
        </p:spPr>
      </p:pic>
    </p:spTree>
    <p:extLst>
      <p:ext uri="{BB962C8B-B14F-4D97-AF65-F5344CB8AC3E}">
        <p14:creationId xmlns:p14="http://schemas.microsoft.com/office/powerpoint/2010/main" val="331388206"/>
      </p:ext>
    </p:extLst>
  </p:cSld>
  <p:clrMap bg1="lt1" tx1="dk1" bg2="lt2" tx2="dk2" accent1="accent1" accent2="accent2" accent3="accent3" accent4="accent4" accent5="accent5" accent6="accent6" hlink="hlink" folHlink="folHlink"/>
  <p:sldLayoutIdLst>
    <p:sldLayoutId id="2147493470" r:id="rId1"/>
    <p:sldLayoutId id="2147493476" r:id="rId2"/>
    <p:sldLayoutId id="2147493471" r:id="rId3"/>
    <p:sldLayoutId id="2147493472" r:id="rId4"/>
    <p:sldLayoutId id="2147493473" r:id="rId5"/>
    <p:sldLayoutId id="2147493474" r:id="rId6"/>
    <p:sldLayoutId id="2147493475" r:id="rId7"/>
  </p:sldLayoutIdLst>
  <p:txStyles>
    <p:titleStyle>
      <a:lvl1pPr algn="ctr" defTabSz="457200" rtl="0" eaLnBrk="1" latinLnBrk="0" hangingPunct="1">
        <a:spcBef>
          <a:spcPct val="0"/>
        </a:spcBef>
        <a:buNone/>
        <a:defRPr sz="3600" kern="1300" cap="all">
          <a:solidFill>
            <a:schemeClr val="tx1"/>
          </a:solidFill>
          <a:latin typeface="Galaxie Polaris Condensed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webp"/><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webp"/><Relationship Id="rId5" Type="http://schemas.openxmlformats.org/officeDocument/2006/relationships/image" Target="../media/image16.png"/><Relationship Id="rId4" Type="http://schemas.openxmlformats.org/officeDocument/2006/relationships/image" Target="../media/image15.web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1531"/>
        </a:solidFill>
        <a:effectLst/>
      </p:bgPr>
    </p:bg>
    <p:spTree>
      <p:nvGrpSpPr>
        <p:cNvPr id="1" name=""/>
        <p:cNvGrpSpPr/>
        <p:nvPr/>
      </p:nvGrpSpPr>
      <p:grpSpPr>
        <a:xfrm>
          <a:off x="0" y="0"/>
          <a:ext cx="0" cy="0"/>
          <a:chOff x="0" y="0"/>
          <a:chExt cx="0" cy="0"/>
        </a:xfrm>
      </p:grpSpPr>
      <p:pic>
        <p:nvPicPr>
          <p:cNvPr id="6" name="Picture 5" descr="5eVsHlg.jpg"/>
          <p:cNvPicPr>
            <a:picLocks noChangeAspect="1"/>
          </p:cNvPicPr>
          <p:nvPr/>
        </p:nvPicPr>
        <p:blipFill rotWithShape="1">
          <a:blip r:embed="rId3">
            <a:extLst>
              <a:ext uri="{28A0092B-C50C-407E-A947-70E740481C1C}">
                <a14:useLocalDpi xmlns:a14="http://schemas.microsoft.com/office/drawing/2010/main" val="0"/>
              </a:ext>
            </a:extLst>
          </a:blip>
          <a:srcRect t="15429"/>
          <a:stretch/>
        </p:blipFill>
        <p:spPr>
          <a:xfrm>
            <a:off x="2420471" y="508001"/>
            <a:ext cx="4183527" cy="2211293"/>
          </a:xfrm>
          <a:prstGeom prst="rect">
            <a:avLst/>
          </a:prstGeom>
        </p:spPr>
      </p:pic>
      <p:sp>
        <p:nvSpPr>
          <p:cNvPr id="7" name="TextBox 6"/>
          <p:cNvSpPr txBox="1"/>
          <p:nvPr/>
        </p:nvSpPr>
        <p:spPr>
          <a:xfrm>
            <a:off x="680133" y="4043156"/>
            <a:ext cx="8278721" cy="954107"/>
          </a:xfrm>
          <a:prstGeom prst="rect">
            <a:avLst/>
          </a:prstGeom>
          <a:noFill/>
        </p:spPr>
        <p:txBody>
          <a:bodyPr wrap="square" rtlCol="0">
            <a:spAutoFit/>
          </a:bodyPr>
          <a:lstStyle/>
          <a:p>
            <a:pPr algn="r"/>
            <a:r>
              <a:rPr lang="en-US" sz="2400" dirty="0">
                <a:solidFill>
                  <a:schemeClr val="bg1">
                    <a:lumMod val="85000"/>
                  </a:schemeClr>
                </a:solidFill>
                <a:latin typeface="Bahnschrift SemiLight Condensed" panose="020B0502040204020203" pitchFamily="34" charset="0"/>
                <a:cs typeface="Avenir Book"/>
              </a:rPr>
              <a:t>Ashish Gupta</a:t>
            </a:r>
          </a:p>
          <a:p>
            <a:pPr algn="r"/>
            <a:r>
              <a:rPr lang="en-US" sz="2000" dirty="0">
                <a:solidFill>
                  <a:schemeClr val="accent2">
                    <a:lumMod val="20000"/>
                    <a:lumOff val="80000"/>
                  </a:schemeClr>
                </a:solidFill>
                <a:latin typeface="Bahnschrift SemiLight Condensed" panose="020B0502040204020203" pitchFamily="34" charset="0"/>
                <a:cs typeface="Avenir Book"/>
              </a:rPr>
              <a:t>Masters in Applied Mathematics &amp; Statistics, Class of 2021</a:t>
            </a:r>
          </a:p>
          <a:p>
            <a:pPr algn="r"/>
            <a:endParaRPr lang="en-US" sz="1200" dirty="0">
              <a:solidFill>
                <a:schemeClr val="accent2">
                  <a:lumMod val="20000"/>
                  <a:lumOff val="80000"/>
                </a:schemeClr>
              </a:solidFill>
              <a:latin typeface="Bahnschrift SemiLight Condensed" panose="020B0502040204020203" pitchFamily="34" charset="0"/>
              <a:cs typeface="Avenir Book"/>
            </a:endParaRPr>
          </a:p>
        </p:txBody>
      </p:sp>
      <p:cxnSp>
        <p:nvCxnSpPr>
          <p:cNvPr id="12" name="Straight Connector 11"/>
          <p:cNvCxnSpPr/>
          <p:nvPr/>
        </p:nvCxnSpPr>
        <p:spPr>
          <a:xfrm>
            <a:off x="5707529" y="1302872"/>
            <a:ext cx="3436471"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07529" y="1508330"/>
            <a:ext cx="3436471"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1302872"/>
            <a:ext cx="3304989"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1508330"/>
            <a:ext cx="3304989"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946BB9-0AA1-4AC5-87F5-35107C440871}"/>
              </a:ext>
            </a:extLst>
          </p:cNvPr>
          <p:cNvSpPr txBox="1"/>
          <p:nvPr/>
        </p:nvSpPr>
        <p:spPr>
          <a:xfrm>
            <a:off x="554811" y="2537990"/>
            <a:ext cx="8278721" cy="769441"/>
          </a:xfrm>
          <a:prstGeom prst="rect">
            <a:avLst/>
          </a:prstGeom>
          <a:noFill/>
        </p:spPr>
        <p:txBody>
          <a:bodyPr wrap="square" rtlCol="0">
            <a:spAutoFit/>
          </a:bodyPr>
          <a:lstStyle/>
          <a:p>
            <a:pPr algn="ctr"/>
            <a:r>
              <a:rPr lang="en-US" sz="4400" dirty="0">
                <a:solidFill>
                  <a:schemeClr val="bg1">
                    <a:lumMod val="85000"/>
                  </a:schemeClr>
                </a:solidFill>
                <a:latin typeface="Bahnschrift SemiLight Condensed" panose="020B0502040204020203" pitchFamily="34" charset="0"/>
                <a:cs typeface="Avenir Book"/>
              </a:rPr>
              <a:t>Pets Image Classification Solution (PICS)</a:t>
            </a:r>
          </a:p>
        </p:txBody>
      </p:sp>
      <p:pic>
        <p:nvPicPr>
          <p:cNvPr id="4" name="Picture 3">
            <a:extLst>
              <a:ext uri="{FF2B5EF4-FFF2-40B4-BE49-F238E27FC236}">
                <a16:creationId xmlns:a16="http://schemas.microsoft.com/office/drawing/2014/main" id="{609555E1-DBBD-4BF1-A95B-FF5FEBCD6E7E}"/>
              </a:ext>
            </a:extLst>
          </p:cNvPr>
          <p:cNvPicPr>
            <a:picLocks noChangeAspect="1"/>
          </p:cNvPicPr>
          <p:nvPr/>
        </p:nvPicPr>
        <p:blipFill>
          <a:blip r:embed="rId4"/>
          <a:stretch>
            <a:fillRect/>
          </a:stretch>
        </p:blipFill>
        <p:spPr>
          <a:xfrm>
            <a:off x="199090" y="3735125"/>
            <a:ext cx="1203929" cy="1203929"/>
          </a:xfrm>
          <a:prstGeom prst="rect">
            <a:avLst/>
          </a:prstGeom>
        </p:spPr>
      </p:pic>
    </p:spTree>
    <p:extLst>
      <p:ext uri="{BB962C8B-B14F-4D97-AF65-F5344CB8AC3E}">
        <p14:creationId xmlns:p14="http://schemas.microsoft.com/office/powerpoint/2010/main" val="328957477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BEST PERFORMING MODEL</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2" name="TextBox 1">
            <a:extLst>
              <a:ext uri="{FF2B5EF4-FFF2-40B4-BE49-F238E27FC236}">
                <a16:creationId xmlns:a16="http://schemas.microsoft.com/office/drawing/2014/main" id="{24BC0376-2B75-4E2B-B76F-D45994A5FAEC}"/>
              </a:ext>
            </a:extLst>
          </p:cNvPr>
          <p:cNvSpPr txBox="1"/>
          <p:nvPr/>
        </p:nvSpPr>
        <p:spPr>
          <a:xfrm>
            <a:off x="98242" y="555955"/>
            <a:ext cx="9079766" cy="1200329"/>
          </a:xfrm>
          <a:prstGeom prst="rect">
            <a:avLst/>
          </a:prstGeom>
          <a:noFill/>
        </p:spPr>
        <p:txBody>
          <a:bodyPr wrap="square" rtlCol="0">
            <a:spAutoFit/>
          </a:bodyPr>
          <a:lstStyle/>
          <a:p>
            <a:r>
              <a:rPr lang="en-US" sz="5400" dirty="0">
                <a:solidFill>
                  <a:srgbClr val="002A69"/>
                </a:solidFill>
                <a:latin typeface="Bahnschrift SemiLight Condensed" panose="020B0502040204020203" pitchFamily="34" charset="0"/>
                <a:cs typeface="Times New Roman"/>
              </a:rPr>
              <a:t>Convolutional Neural Network -</a:t>
            </a:r>
            <a:r>
              <a:rPr lang="en-US" sz="7200" dirty="0">
                <a:solidFill>
                  <a:schemeClr val="accent2">
                    <a:lumMod val="75000"/>
                  </a:schemeClr>
                </a:solidFill>
                <a:latin typeface="Bahnschrift SemiLight Condensed" panose="020B0502040204020203" pitchFamily="34" charset="0"/>
              </a:rPr>
              <a:t>91.4%</a:t>
            </a:r>
          </a:p>
        </p:txBody>
      </p:sp>
      <p:pic>
        <p:nvPicPr>
          <p:cNvPr id="5" name="Picture 4">
            <a:extLst>
              <a:ext uri="{FF2B5EF4-FFF2-40B4-BE49-F238E27FC236}">
                <a16:creationId xmlns:a16="http://schemas.microsoft.com/office/drawing/2014/main" id="{15ABC21D-0089-4652-AF74-33C7201A7727}"/>
              </a:ext>
            </a:extLst>
          </p:cNvPr>
          <p:cNvPicPr>
            <a:picLocks noChangeAspect="1"/>
          </p:cNvPicPr>
          <p:nvPr/>
        </p:nvPicPr>
        <p:blipFill>
          <a:blip r:embed="rId3"/>
          <a:stretch>
            <a:fillRect/>
          </a:stretch>
        </p:blipFill>
        <p:spPr>
          <a:xfrm>
            <a:off x="204040" y="1627890"/>
            <a:ext cx="8744182" cy="2954210"/>
          </a:xfrm>
          <a:prstGeom prst="rect">
            <a:avLst/>
          </a:prstGeom>
        </p:spPr>
      </p:pic>
    </p:spTree>
    <p:extLst>
      <p:ext uri="{BB962C8B-B14F-4D97-AF65-F5344CB8AC3E}">
        <p14:creationId xmlns:p14="http://schemas.microsoft.com/office/powerpoint/2010/main" val="228201098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BEST PERFORMING MODEL – </a:t>
            </a:r>
            <a:r>
              <a:rPr lang="en-US" sz="3200" dirty="0" err="1">
                <a:solidFill>
                  <a:srgbClr val="002A69"/>
                </a:solidFill>
                <a:latin typeface="Bahnschrift SemiLight Condensed" panose="020B0502040204020203" pitchFamily="34" charset="0"/>
                <a:cs typeface="Times New Roman"/>
              </a:rPr>
              <a:t>cnn</a:t>
            </a:r>
            <a:r>
              <a:rPr lang="en-US" sz="3200" dirty="0">
                <a:solidFill>
                  <a:srgbClr val="002A69"/>
                </a:solidFill>
                <a:latin typeface="Bahnschrift SemiLight Condensed" panose="020B0502040204020203" pitchFamily="34" charset="0"/>
                <a:cs typeface="Times New Roman"/>
              </a:rPr>
              <a:t> structure</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CEB235C5-A4A3-48DE-A751-E48EC6BCF5AA}"/>
              </a:ext>
            </a:extLst>
          </p:cNvPr>
          <p:cNvPicPr>
            <a:picLocks noChangeAspect="1"/>
          </p:cNvPicPr>
          <p:nvPr/>
        </p:nvPicPr>
        <p:blipFill>
          <a:blip r:embed="rId3"/>
          <a:stretch>
            <a:fillRect/>
          </a:stretch>
        </p:blipFill>
        <p:spPr>
          <a:xfrm>
            <a:off x="151165" y="672781"/>
            <a:ext cx="9144000" cy="4413097"/>
          </a:xfrm>
          <a:prstGeom prst="rect">
            <a:avLst/>
          </a:prstGeom>
        </p:spPr>
      </p:pic>
    </p:spTree>
    <p:extLst>
      <p:ext uri="{BB962C8B-B14F-4D97-AF65-F5344CB8AC3E}">
        <p14:creationId xmlns:p14="http://schemas.microsoft.com/office/powerpoint/2010/main" val="38977292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Q</a:t>
            </a:r>
            <a:r>
              <a:rPr lang="en-US" sz="3200" baseline="0" dirty="0">
                <a:solidFill>
                  <a:srgbClr val="002A69"/>
                </a:solidFill>
                <a:latin typeface="Bahnschrift SemiLight Condensed" panose="020B0502040204020203" pitchFamily="34" charset="0"/>
                <a:cs typeface="Times New Roman"/>
              </a:rPr>
              <a:t> &amp; A</a:t>
            </a:r>
            <a:endParaRPr lang="en-US" sz="3200" dirty="0">
              <a:solidFill>
                <a:srgbClr val="002A69"/>
              </a:solidFill>
              <a:latin typeface="Bahnschrift SemiLight Condensed" panose="020B0502040204020203" pitchFamily="34" charset="0"/>
              <a:cs typeface="Times New Roman"/>
            </a:endParaRP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8" name="Content Placeholder 5">
            <a:extLst>
              <a:ext uri="{FF2B5EF4-FFF2-40B4-BE49-F238E27FC236}">
                <a16:creationId xmlns:a16="http://schemas.microsoft.com/office/drawing/2014/main" id="{079D9B65-2125-4B8F-B1AE-F3AB027D471D}"/>
              </a:ext>
            </a:extLst>
          </p:cNvPr>
          <p:cNvSpPr txBox="1">
            <a:spLocks/>
          </p:cNvSpPr>
          <p:nvPr/>
        </p:nvSpPr>
        <p:spPr>
          <a:xfrm>
            <a:off x="2631104" y="2129075"/>
            <a:ext cx="4060642" cy="16506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None/>
              <a:tabLst/>
              <a:defRPr/>
            </a:pPr>
            <a:r>
              <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Thank You</a:t>
            </a: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p:txBody>
      </p:sp>
    </p:spTree>
    <p:extLst>
      <p:ext uri="{BB962C8B-B14F-4D97-AF65-F5344CB8AC3E}">
        <p14:creationId xmlns:p14="http://schemas.microsoft.com/office/powerpoint/2010/main" val="391432314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447" y="802035"/>
            <a:ext cx="4262705" cy="3539430"/>
          </a:xfrm>
          <a:prstGeom prst="rect">
            <a:avLst/>
          </a:prstGeom>
          <a:noFill/>
        </p:spPr>
        <p:txBody>
          <a:bodyPr wrap="none" rtlCol="0">
            <a:spAutoFit/>
          </a:bodyPr>
          <a:lstStyle/>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Problem statement</a:t>
            </a:r>
          </a:p>
          <a:p>
            <a:pPr marL="285750" indent="-285750">
              <a:buFont typeface="Wingdings" charset="2"/>
              <a:buChar char="§"/>
            </a:pPr>
            <a:r>
              <a:rPr lang="en-US" sz="2800" dirty="0">
                <a:solidFill>
                  <a:srgbClr val="002A69"/>
                </a:solidFill>
                <a:latin typeface="Bahnschrift SemiLight Condensed" panose="020B0502040204020203" pitchFamily="34" charset="0"/>
                <a:cs typeface="Times New Roman"/>
              </a:rPr>
              <a:t>Data Exploration</a:t>
            </a:r>
          </a:p>
          <a:p>
            <a:pPr marL="285750" indent="-285750">
              <a:buFont typeface="Wingdings" charset="2"/>
              <a:buChar char="§"/>
            </a:pPr>
            <a:r>
              <a:rPr lang="en-US" sz="2800" dirty="0">
                <a:solidFill>
                  <a:srgbClr val="002A69"/>
                </a:solidFill>
                <a:latin typeface="Bahnschrift SemiLight Condensed" panose="020B0502040204020203" pitchFamily="34" charset="0"/>
                <a:cs typeface="Times New Roman"/>
              </a:rPr>
              <a:t>Approach </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Models considered</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Pre-Processing</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Model evaluation</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Challenges and lessons learned</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Q &amp; A</a:t>
            </a:r>
          </a:p>
        </p:txBody>
      </p:sp>
      <p:sp>
        <p:nvSpPr>
          <p:cNvPr id="8" name="Title 1">
            <a:extLst>
              <a:ext uri="{FF2B5EF4-FFF2-40B4-BE49-F238E27FC236}">
                <a16:creationId xmlns:a16="http://schemas.microsoft.com/office/drawing/2014/main" id="{F282D1A9-EA9B-460B-B5C1-06B9F9298A98}"/>
              </a:ext>
            </a:extLst>
          </p:cNvPr>
          <p:cNvSpPr>
            <a:spLocks noGrp="1"/>
          </p:cNvSpPr>
          <p:nvPr>
            <p:ph type="title"/>
          </p:nvPr>
        </p:nvSpPr>
        <p:spPr>
          <a:xfrm>
            <a:off x="155485" y="76257"/>
            <a:ext cx="8395152" cy="456834"/>
          </a:xfrm>
        </p:spPr>
        <p:txBody>
          <a:bodyPr>
            <a:noAutofit/>
          </a:bodyPr>
          <a:lstStyle/>
          <a:p>
            <a:pPr algn="l"/>
            <a:r>
              <a:rPr lang="en-US" sz="3200" dirty="0">
                <a:solidFill>
                  <a:srgbClr val="002A69"/>
                </a:solidFill>
                <a:latin typeface="Bahnschrift SemiLight Condensed" panose="020B0502040204020203" pitchFamily="34" charset="0"/>
                <a:cs typeface="Times New Roman"/>
              </a:rPr>
              <a:t>AGENDA</a:t>
            </a:r>
          </a:p>
        </p:txBody>
      </p:sp>
      <p:cxnSp>
        <p:nvCxnSpPr>
          <p:cNvPr id="11" name="Straight Connector 10">
            <a:extLst>
              <a:ext uri="{FF2B5EF4-FFF2-40B4-BE49-F238E27FC236}">
                <a16:creationId xmlns:a16="http://schemas.microsoft.com/office/drawing/2014/main" id="{3CCDACCC-FFB7-4F9E-B37B-E1DC30D2991D}"/>
              </a:ext>
            </a:extLst>
          </p:cNvPr>
          <p:cNvCxnSpPr>
            <a:cxnSpLocks/>
          </p:cNvCxnSpPr>
          <p:nvPr/>
        </p:nvCxnSpPr>
        <p:spPr>
          <a:xfrm flipV="1">
            <a:off x="264766" y="54219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496C19DC-3A57-49EA-9A57-7FAD13FF19AA}"/>
              </a:ext>
            </a:extLst>
          </p:cNvPr>
          <p:cNvCxnSpPr>
            <a:cxnSpLocks/>
          </p:cNvCxnSpPr>
          <p:nvPr/>
        </p:nvCxnSpPr>
        <p:spPr>
          <a:xfrm flipV="1">
            <a:off x="260447" y="459428"/>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5716296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2731-D91B-4466-9298-412A61D9D6BE}"/>
              </a:ext>
            </a:extLst>
          </p:cNvPr>
          <p:cNvSpPr>
            <a:spLocks noGrp="1"/>
          </p:cNvSpPr>
          <p:nvPr>
            <p:ph type="title"/>
          </p:nvPr>
        </p:nvSpPr>
        <p:spPr>
          <a:xfrm>
            <a:off x="155485" y="76257"/>
            <a:ext cx="8395152" cy="456834"/>
          </a:xfrm>
        </p:spPr>
        <p:txBody>
          <a:bodyPr>
            <a:noAutofit/>
          </a:bodyPr>
          <a:lstStyle/>
          <a:p>
            <a:pPr algn="l"/>
            <a:r>
              <a:rPr lang="en-US" sz="3200" dirty="0">
                <a:solidFill>
                  <a:srgbClr val="002A69"/>
                </a:solidFill>
                <a:latin typeface="Bahnschrift SemiLight Condensed" panose="020B0502040204020203" pitchFamily="34" charset="0"/>
                <a:cs typeface="Times New Roman"/>
              </a:rPr>
              <a:t>PROBLEM STATEMENT</a:t>
            </a:r>
          </a:p>
        </p:txBody>
      </p:sp>
      <p:sp>
        <p:nvSpPr>
          <p:cNvPr id="5" name="TextBox 4">
            <a:extLst>
              <a:ext uri="{FF2B5EF4-FFF2-40B4-BE49-F238E27FC236}">
                <a16:creationId xmlns:a16="http://schemas.microsoft.com/office/drawing/2014/main" id="{BD111A43-0FDA-4D9F-8952-AFECD40E58FC}"/>
              </a:ext>
            </a:extLst>
          </p:cNvPr>
          <p:cNvSpPr txBox="1"/>
          <p:nvPr/>
        </p:nvSpPr>
        <p:spPr>
          <a:xfrm>
            <a:off x="328595" y="792462"/>
            <a:ext cx="8671180" cy="707886"/>
          </a:xfrm>
          <a:prstGeom prst="rect">
            <a:avLst/>
          </a:prstGeom>
          <a:noFill/>
        </p:spPr>
        <p:txBody>
          <a:bodyPr wrap="square" rtlCol="0">
            <a:spAutoFit/>
          </a:bodyPr>
          <a:lstStyle/>
          <a:p>
            <a:pPr algn="just"/>
            <a:r>
              <a:rPr lang="en-US" sz="2000" dirty="0">
                <a:latin typeface="Bahnschrift SemiLight Condensed" panose="020B0502040204020203" pitchFamily="34" charset="0"/>
                <a:cs typeface="Times New Roman"/>
              </a:rPr>
              <a:t>Create a machine learning based image classification solution to identify and distinguish between dogs and horses for wandered farm animals on a certain stretch of proposed Interstate Highway 11.</a:t>
            </a:r>
          </a:p>
        </p:txBody>
      </p:sp>
      <p:pic>
        <p:nvPicPr>
          <p:cNvPr id="13" name="Picture 12">
            <a:extLst>
              <a:ext uri="{FF2B5EF4-FFF2-40B4-BE49-F238E27FC236}">
                <a16:creationId xmlns:a16="http://schemas.microsoft.com/office/drawing/2014/main" id="{CC43FF2B-54ED-43E9-8CC0-F1FD83ABF0B4}"/>
              </a:ext>
            </a:extLst>
          </p:cNvPr>
          <p:cNvPicPr>
            <a:picLocks noChangeAspect="1"/>
          </p:cNvPicPr>
          <p:nvPr/>
        </p:nvPicPr>
        <p:blipFill>
          <a:blip r:embed="rId3"/>
          <a:stretch>
            <a:fillRect/>
          </a:stretch>
        </p:blipFill>
        <p:spPr>
          <a:xfrm>
            <a:off x="7053901" y="2028325"/>
            <a:ext cx="1086850" cy="1086850"/>
          </a:xfrm>
          <a:prstGeom prst="rect">
            <a:avLst/>
          </a:prstGeom>
        </p:spPr>
      </p:pic>
      <p:pic>
        <p:nvPicPr>
          <p:cNvPr id="15" name="Picture 14">
            <a:extLst>
              <a:ext uri="{FF2B5EF4-FFF2-40B4-BE49-F238E27FC236}">
                <a16:creationId xmlns:a16="http://schemas.microsoft.com/office/drawing/2014/main" id="{630C0FE2-B165-4F40-9842-654676F2BCA7}"/>
              </a:ext>
            </a:extLst>
          </p:cNvPr>
          <p:cNvPicPr>
            <a:picLocks noChangeAspect="1"/>
          </p:cNvPicPr>
          <p:nvPr/>
        </p:nvPicPr>
        <p:blipFill>
          <a:blip r:embed="rId4"/>
          <a:stretch>
            <a:fillRect/>
          </a:stretch>
        </p:blipFill>
        <p:spPr>
          <a:xfrm>
            <a:off x="418327" y="1661890"/>
            <a:ext cx="5759271" cy="3239590"/>
          </a:xfrm>
          <a:prstGeom prst="rect">
            <a:avLst/>
          </a:prstGeom>
        </p:spPr>
      </p:pic>
      <p:pic>
        <p:nvPicPr>
          <p:cNvPr id="19" name="Picture 18">
            <a:extLst>
              <a:ext uri="{FF2B5EF4-FFF2-40B4-BE49-F238E27FC236}">
                <a16:creationId xmlns:a16="http://schemas.microsoft.com/office/drawing/2014/main" id="{6C82AAD9-F3F8-4205-AFB8-5448269F33D5}"/>
              </a:ext>
            </a:extLst>
          </p:cNvPr>
          <p:cNvPicPr>
            <a:picLocks noChangeAspect="1"/>
          </p:cNvPicPr>
          <p:nvPr/>
        </p:nvPicPr>
        <p:blipFill>
          <a:blip r:embed="rId5"/>
          <a:stretch>
            <a:fillRect/>
          </a:stretch>
        </p:blipFill>
        <p:spPr>
          <a:xfrm>
            <a:off x="7073676" y="3256600"/>
            <a:ext cx="1047300" cy="1047300"/>
          </a:xfrm>
          <a:prstGeom prst="rect">
            <a:avLst/>
          </a:prstGeom>
        </p:spPr>
      </p:pic>
      <p:pic>
        <p:nvPicPr>
          <p:cNvPr id="21" name="Picture 20">
            <a:extLst>
              <a:ext uri="{FF2B5EF4-FFF2-40B4-BE49-F238E27FC236}">
                <a16:creationId xmlns:a16="http://schemas.microsoft.com/office/drawing/2014/main" id="{6A060646-3A9F-4323-8044-A393F13E3E7B}"/>
              </a:ext>
            </a:extLst>
          </p:cNvPr>
          <p:cNvPicPr>
            <a:picLocks noChangeAspect="1"/>
          </p:cNvPicPr>
          <p:nvPr/>
        </p:nvPicPr>
        <p:blipFill>
          <a:blip r:embed="rId6"/>
          <a:stretch>
            <a:fillRect/>
          </a:stretch>
        </p:blipFill>
        <p:spPr>
          <a:xfrm>
            <a:off x="458686" y="1740360"/>
            <a:ext cx="831390" cy="831390"/>
          </a:xfrm>
          <a:prstGeom prst="rect">
            <a:avLst/>
          </a:prstGeom>
        </p:spPr>
      </p:pic>
      <p:pic>
        <p:nvPicPr>
          <p:cNvPr id="23" name="Picture 22">
            <a:extLst>
              <a:ext uri="{FF2B5EF4-FFF2-40B4-BE49-F238E27FC236}">
                <a16:creationId xmlns:a16="http://schemas.microsoft.com/office/drawing/2014/main" id="{6EC9A0AC-8508-4720-8FD0-888B99351581}"/>
              </a:ext>
            </a:extLst>
          </p:cNvPr>
          <p:cNvPicPr>
            <a:picLocks noChangeAspect="1"/>
          </p:cNvPicPr>
          <p:nvPr/>
        </p:nvPicPr>
        <p:blipFill>
          <a:blip r:embed="rId7"/>
          <a:stretch>
            <a:fillRect/>
          </a:stretch>
        </p:blipFill>
        <p:spPr>
          <a:xfrm flipH="1">
            <a:off x="4883117" y="3944445"/>
            <a:ext cx="1194085" cy="835860"/>
          </a:xfrm>
          <a:prstGeom prst="rect">
            <a:avLst/>
          </a:prstGeom>
        </p:spPr>
      </p:pic>
      <p:cxnSp>
        <p:nvCxnSpPr>
          <p:cNvPr id="37" name="Straight Connector 36">
            <a:extLst>
              <a:ext uri="{FF2B5EF4-FFF2-40B4-BE49-F238E27FC236}">
                <a16:creationId xmlns:a16="http://schemas.microsoft.com/office/drawing/2014/main" id="{2F28D0A8-DE03-4FCA-A4BA-7B2A57789D66}"/>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67D768F7-92F3-4EA2-9741-D20ED2D6A402}"/>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785593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82D1A9-EA9B-460B-B5C1-06B9F9298A98}"/>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APPROACH</a:t>
            </a:r>
          </a:p>
        </p:txBody>
      </p:sp>
      <p:pic>
        <p:nvPicPr>
          <p:cNvPr id="2" name="Picture 1">
            <a:extLst>
              <a:ext uri="{FF2B5EF4-FFF2-40B4-BE49-F238E27FC236}">
                <a16:creationId xmlns:a16="http://schemas.microsoft.com/office/drawing/2014/main" id="{9F20508D-E43F-4B4D-99C2-4EB97F86617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466" y="829355"/>
            <a:ext cx="5975068" cy="3698220"/>
          </a:xfrm>
          <a:prstGeom prst="rect">
            <a:avLst/>
          </a:prstGeom>
          <a:noFill/>
          <a:ln>
            <a:noFill/>
          </a:ln>
        </p:spPr>
      </p:pic>
      <p:sp>
        <p:nvSpPr>
          <p:cNvPr id="4" name="Rectangle 3">
            <a:extLst>
              <a:ext uri="{FF2B5EF4-FFF2-40B4-BE49-F238E27FC236}">
                <a16:creationId xmlns:a16="http://schemas.microsoft.com/office/drawing/2014/main" id="{A67D00CB-8C1F-46EA-AB20-AB65685B658E}"/>
              </a:ext>
            </a:extLst>
          </p:cNvPr>
          <p:cNvSpPr/>
          <p:nvPr/>
        </p:nvSpPr>
        <p:spPr>
          <a:xfrm>
            <a:off x="4957010" y="3853807"/>
            <a:ext cx="1395663" cy="325778"/>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DA46EA2-52F7-43E1-B5FC-AA1CBB62576B}"/>
              </a:ext>
            </a:extLst>
          </p:cNvPr>
          <p:cNvCxnSpPr>
            <a:cxnSpLocks/>
          </p:cNvCxnSpPr>
          <p:nvPr/>
        </p:nvCxnSpPr>
        <p:spPr>
          <a:xfrm flipV="1">
            <a:off x="248653" y="514386"/>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B940E577-1958-413A-939C-E0E4EB3D11F2}"/>
              </a:ext>
            </a:extLst>
          </p:cNvPr>
          <p:cNvCxnSpPr>
            <a:cxnSpLocks/>
          </p:cNvCxnSpPr>
          <p:nvPr/>
        </p:nvCxnSpPr>
        <p:spPr>
          <a:xfrm flipV="1">
            <a:off x="244334" y="435400"/>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7994678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AAC0C2-F5A0-404C-A22E-5402C5FC5DE3}"/>
              </a:ext>
            </a:extLst>
          </p:cNvPr>
          <p:cNvSpPr>
            <a:spLocks noGrp="1"/>
          </p:cNvSpPr>
          <p:nvPr>
            <p:ph sz="quarter" idx="4"/>
          </p:nvPr>
        </p:nvSpPr>
        <p:spPr>
          <a:xfrm>
            <a:off x="4114800" y="793488"/>
            <a:ext cx="4810046" cy="3801134"/>
          </a:xfrm>
        </p:spPr>
        <p:txBody>
          <a:bodyPr>
            <a:normAutofit fontScale="92500" lnSpcReduction="20000"/>
          </a:bodyPr>
          <a:lstStyle/>
          <a:p>
            <a:pPr>
              <a:buFont typeface="Wingdings" panose="05000000000000000000" pitchFamily="2" charset="2"/>
              <a:buChar char="§"/>
            </a:pPr>
            <a:r>
              <a:rPr lang="en-US" sz="2200" dirty="0">
                <a:latin typeface="Bahnschrift Light Condensed" panose="020B0502040204020203" pitchFamily="34" charset="0"/>
              </a:rPr>
              <a:t>CIFAR Dataset</a:t>
            </a:r>
          </a:p>
          <a:p>
            <a:pPr lvl="1">
              <a:buFont typeface="Segoe UI Symbol" panose="020B0502040204020203" pitchFamily="34" charset="0"/>
              <a:buChar char="&gt;"/>
            </a:pPr>
            <a:r>
              <a:rPr lang="en-US" sz="2200" dirty="0">
                <a:latin typeface="Bahnschrift Light Condensed" panose="020B0502040204020203" pitchFamily="34" charset="0"/>
              </a:rPr>
              <a:t>60k Colored RGB Images</a:t>
            </a:r>
          </a:p>
          <a:p>
            <a:pPr lvl="1">
              <a:buFont typeface="Segoe UI Symbol" panose="020B0502040204020203" pitchFamily="34" charset="0"/>
              <a:buChar char="&gt;"/>
            </a:pPr>
            <a:r>
              <a:rPr lang="en-US" sz="2200" dirty="0">
                <a:latin typeface="Bahnschrift Light Condensed" panose="020B0502040204020203" pitchFamily="34" charset="0"/>
              </a:rPr>
              <a:t>10 Animal types: airplanes, cars, birds, cats, deer, dogs, frogs, horses, ships, and trucks. </a:t>
            </a:r>
          </a:p>
          <a:p>
            <a:pPr lvl="1">
              <a:buFont typeface="Segoe UI Symbol" panose="020B0502040204020203" pitchFamily="34" charset="0"/>
              <a:buChar char="&gt;"/>
            </a:pPr>
            <a:r>
              <a:rPr lang="en-US" sz="2200" dirty="0">
                <a:latin typeface="Bahnschrift Light Condensed" panose="020B0502040204020203" pitchFamily="34" charset="0"/>
              </a:rPr>
              <a:t>Equal distribution of images for animal types</a:t>
            </a:r>
          </a:p>
          <a:p>
            <a:pPr lvl="1">
              <a:buFont typeface="Segoe UI Symbol" panose="020B0502040204020203" pitchFamily="34" charset="0"/>
              <a:buChar char="&gt;"/>
            </a:pPr>
            <a:r>
              <a:rPr lang="en-US" sz="2200" dirty="0">
                <a:latin typeface="Bahnschrift Light Condensed" panose="020B0502040204020203" pitchFamily="34" charset="0"/>
              </a:rPr>
              <a:t>Each of the images are 32x32 color pixels</a:t>
            </a:r>
          </a:p>
          <a:p>
            <a:pPr>
              <a:buFont typeface="Segoe UI Symbol" panose="020B0502040204020203" pitchFamily="34" charset="0"/>
              <a:buChar char="&gt;"/>
            </a:pPr>
            <a:endParaRPr lang="en-US" sz="2200" dirty="0">
              <a:latin typeface="Bahnschrift Light Condensed" panose="020B0502040204020203" pitchFamily="34" charset="0"/>
            </a:endParaRPr>
          </a:p>
          <a:p>
            <a:pPr>
              <a:buFont typeface="Wingdings" panose="05000000000000000000" pitchFamily="2" charset="2"/>
              <a:buChar char="§"/>
            </a:pPr>
            <a:r>
              <a:rPr lang="en-US" sz="2200" dirty="0">
                <a:latin typeface="Bahnschrift Light Condensed" panose="020B0502040204020203" pitchFamily="34" charset="0"/>
              </a:rPr>
              <a:t>Problem data sub-set</a:t>
            </a:r>
          </a:p>
          <a:p>
            <a:pPr lvl="1">
              <a:buFont typeface="Segoe UI Symbol" panose="020B0502040204020203" pitchFamily="34" charset="0"/>
              <a:buChar char="&gt;"/>
            </a:pPr>
            <a:r>
              <a:rPr lang="en-US" sz="2200" dirty="0">
                <a:latin typeface="Bahnschrift Light Condensed" panose="020B0502040204020203" pitchFamily="34" charset="0"/>
              </a:rPr>
              <a:t>12k Colored RGB images</a:t>
            </a:r>
          </a:p>
          <a:p>
            <a:pPr lvl="1">
              <a:buFont typeface="Segoe UI Symbol" panose="020B0502040204020203" pitchFamily="34" charset="0"/>
              <a:buChar char="&gt;"/>
            </a:pPr>
            <a:r>
              <a:rPr lang="en-US" sz="2200" dirty="0">
                <a:latin typeface="Bahnschrift Light Condensed" panose="020B0502040204020203" pitchFamily="34" charset="0"/>
              </a:rPr>
              <a:t>Dogs and horses images only</a:t>
            </a:r>
          </a:p>
          <a:p>
            <a:pPr lvl="1">
              <a:buFont typeface="Segoe UI Symbol" panose="020B0502040204020203" pitchFamily="34" charset="0"/>
              <a:buChar char="&gt;"/>
            </a:pPr>
            <a:r>
              <a:rPr lang="en-US" sz="2200" dirty="0">
                <a:latin typeface="Bahnschrift Light Condensed" panose="020B0502040204020203" pitchFamily="34" charset="0"/>
              </a:rPr>
              <a:t>8k, 2k &amp; 2k images in training, test &amp; validation datasets</a:t>
            </a:r>
          </a:p>
          <a:p>
            <a:pPr lvl="1">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p:txBody>
      </p:sp>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DATA EXPLORATION</a:t>
            </a: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12" name="Content Placeholder 11" descr="Screen Shot 2020-10-10 at 9.05.08 PM.png">
            <a:extLst>
              <a:ext uri="{FF2B5EF4-FFF2-40B4-BE49-F238E27FC236}">
                <a16:creationId xmlns:a16="http://schemas.microsoft.com/office/drawing/2014/main" id="{C25E4754-510D-471A-ACCB-1A9E62ABED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150" y="763521"/>
            <a:ext cx="3987001" cy="3800475"/>
          </a:xfrm>
          <a:prstGeom prst="rect">
            <a:avLst/>
          </a:prstGeom>
        </p:spPr>
      </p:pic>
    </p:spTree>
    <p:extLst>
      <p:ext uri="{BB962C8B-B14F-4D97-AF65-F5344CB8AC3E}">
        <p14:creationId xmlns:p14="http://schemas.microsoft.com/office/powerpoint/2010/main" val="152534699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3DB20E19-3ED8-447A-97B9-C2B13A17B229}"/>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Models considered</a:t>
            </a:r>
          </a:p>
        </p:txBody>
      </p:sp>
      <p:sp>
        <p:nvSpPr>
          <p:cNvPr id="49" name="TextBox 48">
            <a:extLst>
              <a:ext uri="{FF2B5EF4-FFF2-40B4-BE49-F238E27FC236}">
                <a16:creationId xmlns:a16="http://schemas.microsoft.com/office/drawing/2014/main" id="{2C598067-3101-42CE-924F-AFD0CF37E4C6}"/>
              </a:ext>
            </a:extLst>
          </p:cNvPr>
          <p:cNvSpPr txBox="1"/>
          <p:nvPr/>
        </p:nvSpPr>
        <p:spPr>
          <a:xfrm>
            <a:off x="179480" y="632113"/>
            <a:ext cx="7684716" cy="1323439"/>
          </a:xfrm>
          <a:prstGeom prst="rect">
            <a:avLst/>
          </a:prstGeom>
          <a:noFill/>
        </p:spPr>
        <p:txBody>
          <a:bodyPr wrap="square" rtlCol="0">
            <a:spAutoFit/>
          </a:bodyPr>
          <a:lstStyle/>
          <a:p>
            <a:pPr marL="171450" lvl="1" indent="-171450">
              <a:buFont typeface="Wingdings" charset="2"/>
              <a:buChar char="§"/>
            </a:pPr>
            <a:r>
              <a:rPr lang="en-US" sz="2000" dirty="0">
                <a:latin typeface="Bahnschrift SemiLight Condensed" panose="020B0502040204020203" pitchFamily="34" charset="0"/>
                <a:cs typeface="Times New Roman"/>
              </a:rPr>
              <a:t>Selection Criteria</a:t>
            </a:r>
          </a:p>
          <a:p>
            <a:pPr marL="744538" lvl="2" indent="-342900">
              <a:buFont typeface="Arial" panose="020B0604020202020204" pitchFamily="34" charset="0"/>
              <a:buChar char="•"/>
            </a:pPr>
            <a:r>
              <a:rPr lang="en-US" sz="2000" dirty="0">
                <a:latin typeface="Bahnschrift SemiLight Condensed" panose="020B0502040204020203" pitchFamily="34" charset="0"/>
                <a:cs typeface="Times New Roman"/>
              </a:rPr>
              <a:t>Binary classification machine learning models for image classification</a:t>
            </a:r>
          </a:p>
          <a:p>
            <a:pPr marL="744538" lvl="2" indent="-342900">
              <a:buFont typeface="Arial" panose="020B0604020202020204" pitchFamily="34" charset="0"/>
              <a:buChar char="•"/>
            </a:pPr>
            <a:r>
              <a:rPr lang="en-US" sz="2000" dirty="0">
                <a:latin typeface="Bahnschrift SemiLight Condensed" panose="020B0502040204020203" pitchFamily="34" charset="0"/>
                <a:cs typeface="Times New Roman"/>
              </a:rPr>
              <a:t>Metric – Accuracy</a:t>
            </a:r>
          </a:p>
          <a:p>
            <a:pPr marL="115888" lvl="1" indent="-171450">
              <a:buFont typeface="Wingdings" charset="2"/>
              <a:buChar char="§"/>
            </a:pPr>
            <a:r>
              <a:rPr lang="en-US" sz="2000" dirty="0">
                <a:latin typeface="Bahnschrift SemiLight Condensed" panose="020B0502040204020203" pitchFamily="34" charset="0"/>
                <a:cs typeface="Times New Roman"/>
              </a:rPr>
              <a:t>Selected Models</a:t>
            </a:r>
          </a:p>
        </p:txBody>
      </p:sp>
      <p:graphicFrame>
        <p:nvGraphicFramePr>
          <p:cNvPr id="55" name="Table 54">
            <a:extLst>
              <a:ext uri="{FF2B5EF4-FFF2-40B4-BE49-F238E27FC236}">
                <a16:creationId xmlns:a16="http://schemas.microsoft.com/office/drawing/2014/main" id="{D423A774-12DB-45DF-9F6B-B19AFEE7429C}"/>
              </a:ext>
            </a:extLst>
          </p:cNvPr>
          <p:cNvGraphicFramePr>
            <a:graphicFrameLocks noGrp="1"/>
          </p:cNvGraphicFramePr>
          <p:nvPr>
            <p:extLst>
              <p:ext uri="{D42A27DB-BD31-4B8C-83A1-F6EECF244321}">
                <p14:modId xmlns:p14="http://schemas.microsoft.com/office/powerpoint/2010/main" val="601803341"/>
              </p:ext>
            </p:extLst>
          </p:nvPr>
        </p:nvGraphicFramePr>
        <p:xfrm>
          <a:off x="243715" y="1920587"/>
          <a:ext cx="8624454" cy="2590800"/>
        </p:xfrm>
        <a:graphic>
          <a:graphicData uri="http://schemas.openxmlformats.org/drawingml/2006/table">
            <a:tbl>
              <a:tblPr firstRow="1" bandRow="1">
                <a:tableStyleId>{5C22544A-7EE6-4342-B048-85BDC9FD1C3A}</a:tableStyleId>
              </a:tblPr>
              <a:tblGrid>
                <a:gridCol w="5153629">
                  <a:extLst>
                    <a:ext uri="{9D8B030D-6E8A-4147-A177-3AD203B41FA5}">
                      <a16:colId xmlns:a16="http://schemas.microsoft.com/office/drawing/2014/main" val="20000"/>
                    </a:ext>
                  </a:extLst>
                </a:gridCol>
                <a:gridCol w="3470825">
                  <a:extLst>
                    <a:ext uri="{9D8B030D-6E8A-4147-A177-3AD203B41FA5}">
                      <a16:colId xmlns:a16="http://schemas.microsoft.com/office/drawing/2014/main" val="20001"/>
                    </a:ext>
                  </a:extLst>
                </a:gridCol>
              </a:tblGrid>
              <a:tr h="349225">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Model</a:t>
                      </a:r>
                    </a:p>
                  </a:txBody>
                  <a:tcPr/>
                </a:tc>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Accuracy</a:t>
                      </a:r>
                    </a:p>
                  </a:txBody>
                  <a:tcPr/>
                </a:tc>
                <a:extLst>
                  <a:ext uri="{0D108BD9-81ED-4DB2-BD59-A6C34878D82A}">
                    <a16:rowId xmlns:a16="http://schemas.microsoft.com/office/drawing/2014/main" val="10000"/>
                  </a:ext>
                </a:extLst>
              </a:tr>
              <a:tr h="220004">
                <a:tc>
                  <a:txBody>
                    <a:bodyPr/>
                    <a:lstStyle/>
                    <a:p>
                      <a:pPr algn="l"/>
                      <a:r>
                        <a:rPr lang="en-US" sz="1800" dirty="0">
                          <a:latin typeface="Bahnschrift SemiLight Condensed" panose="020B0502040204020203" pitchFamily="34" charset="0"/>
                          <a:cs typeface="Times New Roman"/>
                        </a:rPr>
                        <a:t>Random Forest/dimension reduction</a:t>
                      </a:r>
                    </a:p>
                  </a:txBody>
                  <a:tcPr anchor="ctr"/>
                </a:tc>
                <a:tc>
                  <a:txBody>
                    <a:bodyPr/>
                    <a:lstStyle/>
                    <a:p>
                      <a:pPr algn="ctr"/>
                      <a:r>
                        <a:rPr lang="en-US" sz="1800" dirty="0">
                          <a:latin typeface="Bahnschrift SemiLight Condensed" panose="020B0502040204020203" pitchFamily="34" charset="0"/>
                          <a:cs typeface="Times New Roman"/>
                        </a:rPr>
                        <a:t>0.745</a:t>
                      </a:r>
                    </a:p>
                  </a:txBody>
                  <a:tcPr anchor="ctr"/>
                </a:tc>
                <a:extLst>
                  <a:ext uri="{0D108BD9-81ED-4DB2-BD59-A6C34878D82A}">
                    <a16:rowId xmlns:a16="http://schemas.microsoft.com/office/drawing/2014/main" val="10001"/>
                  </a:ext>
                </a:extLst>
              </a:tr>
              <a:tr h="290054">
                <a:tc>
                  <a:txBody>
                    <a:bodyPr/>
                    <a:lstStyle/>
                    <a:p>
                      <a:pPr algn="l"/>
                      <a:r>
                        <a:rPr lang="en-US" sz="1800" dirty="0">
                          <a:latin typeface="Bahnschrift SemiLight Condensed" panose="020B0502040204020203" pitchFamily="34" charset="0"/>
                          <a:cs typeface="Times New Roman"/>
                        </a:rPr>
                        <a:t>Gradient Boosted Decision Trees/dimension reduction</a:t>
                      </a:r>
                    </a:p>
                  </a:txBody>
                  <a:tcPr anchor="ctr"/>
                </a:tc>
                <a:tc>
                  <a:txBody>
                    <a:bodyPr/>
                    <a:lstStyle/>
                    <a:p>
                      <a:pPr algn="ctr"/>
                      <a:r>
                        <a:rPr lang="en-US" sz="1800" dirty="0">
                          <a:latin typeface="Bahnschrift SemiLight Condensed" panose="020B0502040204020203" pitchFamily="34" charset="0"/>
                          <a:cs typeface="Times New Roman"/>
                        </a:rPr>
                        <a:t>0.774</a:t>
                      </a:r>
                    </a:p>
                  </a:txBody>
                  <a:tcPr anchor="ctr"/>
                </a:tc>
                <a:extLst>
                  <a:ext uri="{0D108BD9-81ED-4DB2-BD59-A6C34878D82A}">
                    <a16:rowId xmlns:a16="http://schemas.microsoft.com/office/drawing/2014/main" val="10002"/>
                  </a:ext>
                </a:extLst>
              </a:tr>
              <a:tr h="333494">
                <a:tc>
                  <a:txBody>
                    <a:bodyPr/>
                    <a:lstStyle/>
                    <a:p>
                      <a:pPr algn="l"/>
                      <a:r>
                        <a:rPr lang="en-US" sz="1800" dirty="0">
                          <a:latin typeface="Bahnschrift SemiLight Condensed" panose="020B0502040204020203" pitchFamily="34" charset="0"/>
                          <a:cs typeface="Times New Roman"/>
                        </a:rPr>
                        <a:t>Fully Connected Neural Networks/dimension reduction</a:t>
                      </a:r>
                    </a:p>
                  </a:txBody>
                  <a:tcPr anchor="ctr"/>
                </a:tc>
                <a:tc>
                  <a:txBody>
                    <a:bodyPr/>
                    <a:lstStyle/>
                    <a:p>
                      <a:pPr algn="ctr"/>
                      <a:r>
                        <a:rPr lang="en-US" sz="1800" dirty="0">
                          <a:latin typeface="Bahnschrift SemiLight Condensed" panose="020B0502040204020203" pitchFamily="34" charset="0"/>
                          <a:cs typeface="Times New Roman"/>
                        </a:rPr>
                        <a:t>0.788</a:t>
                      </a:r>
                    </a:p>
                  </a:txBody>
                  <a:tcPr anchor="ctr"/>
                </a:tc>
                <a:extLst>
                  <a:ext uri="{0D108BD9-81ED-4DB2-BD59-A6C34878D82A}">
                    <a16:rowId xmlns:a16="http://schemas.microsoft.com/office/drawing/2014/main" val="10003"/>
                  </a:ext>
                </a:extLst>
              </a:tr>
              <a:tr h="220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Bahnschrift SemiLight Condensed" panose="020B0502040204020203" pitchFamily="34" charset="0"/>
                          <a:cs typeface="Times New Roman"/>
                        </a:rPr>
                        <a:t>Fully Connected Neural Networks</a:t>
                      </a:r>
                    </a:p>
                  </a:txBody>
                  <a:tcPr anchor="ctr"/>
                </a:tc>
                <a:tc>
                  <a:txBody>
                    <a:bodyPr/>
                    <a:lstStyle/>
                    <a:p>
                      <a:pPr algn="ctr"/>
                      <a:r>
                        <a:rPr lang="en-US" sz="1800" dirty="0">
                          <a:latin typeface="Bahnschrift SemiLight Condensed" panose="020B0502040204020203" pitchFamily="34" charset="0"/>
                          <a:cs typeface="Times New Roman"/>
                        </a:rPr>
                        <a:t>0.724</a:t>
                      </a:r>
                    </a:p>
                  </a:txBody>
                  <a:tcPr anchor="ctr"/>
                </a:tc>
                <a:extLst>
                  <a:ext uri="{0D108BD9-81ED-4DB2-BD59-A6C34878D82A}">
                    <a16:rowId xmlns:a16="http://schemas.microsoft.com/office/drawing/2014/main" val="10004"/>
                  </a:ext>
                </a:extLst>
              </a:tr>
              <a:tr h="220004">
                <a:tc>
                  <a:txBody>
                    <a:bodyPr/>
                    <a:lstStyle/>
                    <a:p>
                      <a:pPr algn="l"/>
                      <a:r>
                        <a:rPr lang="en-US" sz="1800" dirty="0">
                          <a:latin typeface="Bahnschrift SemiLight Condensed" panose="020B0502040204020203" pitchFamily="34" charset="0"/>
                          <a:cs typeface="Times New Roman"/>
                        </a:rPr>
                        <a:t>Support</a:t>
                      </a:r>
                      <a:r>
                        <a:rPr lang="en-US" sz="1800" baseline="0" dirty="0">
                          <a:latin typeface="Bahnschrift SemiLight Condensed" panose="020B0502040204020203" pitchFamily="34" charset="0"/>
                          <a:cs typeface="Times New Roman"/>
                        </a:rPr>
                        <a:t> Vector Machines</a:t>
                      </a:r>
                      <a:endParaRPr lang="en-US" sz="1800" dirty="0">
                        <a:latin typeface="Bahnschrift SemiLight Condensed" panose="020B0502040204020203" pitchFamily="34" charset="0"/>
                        <a:cs typeface="Times New Roman"/>
                      </a:endParaRPr>
                    </a:p>
                  </a:txBody>
                  <a:tcPr anchor="ctr"/>
                </a:tc>
                <a:tc>
                  <a:txBody>
                    <a:bodyPr/>
                    <a:lstStyle/>
                    <a:p>
                      <a:pPr algn="ctr"/>
                      <a:r>
                        <a:rPr lang="en-US" sz="1800" dirty="0">
                          <a:latin typeface="Bahnschrift SemiLight Condensed" panose="020B0502040204020203" pitchFamily="34" charset="0"/>
                          <a:cs typeface="Times New Roman"/>
                        </a:rPr>
                        <a:t>0.910</a:t>
                      </a:r>
                    </a:p>
                  </a:txBody>
                  <a:tcPr anchor="ctr"/>
                </a:tc>
                <a:extLst>
                  <a:ext uri="{0D108BD9-81ED-4DB2-BD59-A6C34878D82A}">
                    <a16:rowId xmlns:a16="http://schemas.microsoft.com/office/drawing/2014/main" val="10005"/>
                  </a:ext>
                </a:extLst>
              </a:tr>
              <a:tr h="220004">
                <a:tc>
                  <a:txBody>
                    <a:bodyPr/>
                    <a:lstStyle/>
                    <a:p>
                      <a:pPr algn="l"/>
                      <a:r>
                        <a:rPr lang="en-US" sz="1800" dirty="0">
                          <a:latin typeface="Bahnschrift SemiLight Condensed" panose="020B0502040204020203" pitchFamily="34" charset="0"/>
                          <a:cs typeface="Times New Roman"/>
                        </a:rPr>
                        <a:t>Convolutional Neural Network</a:t>
                      </a:r>
                    </a:p>
                  </a:txBody>
                  <a:tcPr anchor="ctr"/>
                </a:tc>
                <a:tc>
                  <a:txBody>
                    <a:bodyPr/>
                    <a:lstStyle/>
                    <a:p>
                      <a:pPr algn="ctr"/>
                      <a:r>
                        <a:rPr lang="en-US" sz="1800" dirty="0">
                          <a:latin typeface="Bahnschrift SemiLight Condensed" panose="020B0502040204020203" pitchFamily="34" charset="0"/>
                          <a:cs typeface="Times New Roman"/>
                        </a:rPr>
                        <a:t>0.914</a:t>
                      </a:r>
                    </a:p>
                  </a:txBody>
                  <a:tcPr anchor="ctr"/>
                </a:tc>
                <a:extLst>
                  <a:ext uri="{0D108BD9-81ED-4DB2-BD59-A6C34878D82A}">
                    <a16:rowId xmlns:a16="http://schemas.microsoft.com/office/drawing/2014/main" val="3450191695"/>
                  </a:ext>
                </a:extLst>
              </a:tr>
            </a:tbl>
          </a:graphicData>
        </a:graphic>
      </p:graphicFrame>
      <p:cxnSp>
        <p:nvCxnSpPr>
          <p:cNvPr id="56" name="Straight Connector 55">
            <a:extLst>
              <a:ext uri="{FF2B5EF4-FFF2-40B4-BE49-F238E27FC236}">
                <a16:creationId xmlns:a16="http://schemas.microsoft.com/office/drawing/2014/main" id="{23CA666C-368D-4DFE-B2B2-C82D7F722C45}"/>
              </a:ext>
            </a:extLst>
          </p:cNvPr>
          <p:cNvCxnSpPr>
            <a:cxnSpLocks/>
          </p:cNvCxnSpPr>
          <p:nvPr/>
        </p:nvCxnSpPr>
        <p:spPr>
          <a:xfrm flipV="1">
            <a:off x="248653" y="521944"/>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57" name="Straight Connector 56">
            <a:extLst>
              <a:ext uri="{FF2B5EF4-FFF2-40B4-BE49-F238E27FC236}">
                <a16:creationId xmlns:a16="http://schemas.microsoft.com/office/drawing/2014/main" id="{8D438501-6E35-4DB5-917F-9469EF1425C1}"/>
              </a:ext>
            </a:extLst>
          </p:cNvPr>
          <p:cNvCxnSpPr>
            <a:cxnSpLocks/>
          </p:cNvCxnSpPr>
          <p:nvPr/>
        </p:nvCxnSpPr>
        <p:spPr>
          <a:xfrm flipV="1">
            <a:off x="244334" y="442958"/>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7923957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659FC-7013-4C35-8057-1C6D7E122A48}"/>
              </a:ext>
            </a:extLst>
          </p:cNvPr>
          <p:cNvPicPr>
            <a:picLocks noChangeAspect="1"/>
          </p:cNvPicPr>
          <p:nvPr/>
        </p:nvPicPr>
        <p:blipFill>
          <a:blip r:embed="rId3"/>
          <a:stretch>
            <a:fillRect/>
          </a:stretch>
        </p:blipFill>
        <p:spPr>
          <a:xfrm>
            <a:off x="253866" y="811381"/>
            <a:ext cx="2483921" cy="1682764"/>
          </a:xfrm>
          <a:prstGeom prst="rect">
            <a:avLst/>
          </a:prstGeom>
          <a:ln w="3175">
            <a:noFill/>
          </a:ln>
        </p:spPr>
      </p:pic>
      <p:pic>
        <p:nvPicPr>
          <p:cNvPr id="9" name="Picture 8">
            <a:extLst>
              <a:ext uri="{FF2B5EF4-FFF2-40B4-BE49-F238E27FC236}">
                <a16:creationId xmlns:a16="http://schemas.microsoft.com/office/drawing/2014/main" id="{25B3912F-0F2B-4900-929E-22BD4657BAE7}"/>
              </a:ext>
            </a:extLst>
          </p:cNvPr>
          <p:cNvPicPr>
            <a:picLocks noChangeAspect="1"/>
          </p:cNvPicPr>
          <p:nvPr/>
        </p:nvPicPr>
        <p:blipFill>
          <a:blip r:embed="rId4"/>
          <a:stretch>
            <a:fillRect/>
          </a:stretch>
        </p:blipFill>
        <p:spPr>
          <a:xfrm>
            <a:off x="216845" y="2820075"/>
            <a:ext cx="2898685" cy="1653942"/>
          </a:xfrm>
          <a:prstGeom prst="rect">
            <a:avLst/>
          </a:prstGeom>
          <a:ln w="3175">
            <a:noFill/>
          </a:ln>
        </p:spPr>
      </p:pic>
      <p:pic>
        <p:nvPicPr>
          <p:cNvPr id="17" name="Picture 16">
            <a:extLst>
              <a:ext uri="{FF2B5EF4-FFF2-40B4-BE49-F238E27FC236}">
                <a16:creationId xmlns:a16="http://schemas.microsoft.com/office/drawing/2014/main" id="{54B9225C-8864-4478-AAE4-880A4B604C31}"/>
              </a:ext>
            </a:extLst>
          </p:cNvPr>
          <p:cNvPicPr>
            <a:picLocks noChangeAspect="1"/>
          </p:cNvPicPr>
          <p:nvPr/>
        </p:nvPicPr>
        <p:blipFill>
          <a:blip r:embed="rId5"/>
          <a:stretch>
            <a:fillRect/>
          </a:stretch>
        </p:blipFill>
        <p:spPr>
          <a:xfrm>
            <a:off x="3059196" y="937249"/>
            <a:ext cx="2969986" cy="1697135"/>
          </a:xfrm>
          <a:prstGeom prst="rect">
            <a:avLst/>
          </a:prstGeom>
          <a:ln w="3175">
            <a:noFill/>
          </a:ln>
        </p:spPr>
      </p:pic>
      <p:pic>
        <p:nvPicPr>
          <p:cNvPr id="19" name="Picture 18">
            <a:extLst>
              <a:ext uri="{FF2B5EF4-FFF2-40B4-BE49-F238E27FC236}">
                <a16:creationId xmlns:a16="http://schemas.microsoft.com/office/drawing/2014/main" id="{DCA044C5-5238-4B69-8606-17E526EAD0D6}"/>
              </a:ext>
            </a:extLst>
          </p:cNvPr>
          <p:cNvPicPr>
            <a:picLocks noChangeAspect="1"/>
          </p:cNvPicPr>
          <p:nvPr/>
        </p:nvPicPr>
        <p:blipFill>
          <a:blip r:embed="rId6"/>
          <a:stretch>
            <a:fillRect/>
          </a:stretch>
        </p:blipFill>
        <p:spPr>
          <a:xfrm>
            <a:off x="6082427" y="906039"/>
            <a:ext cx="2445246" cy="1803841"/>
          </a:xfrm>
          <a:prstGeom prst="rect">
            <a:avLst/>
          </a:prstGeom>
          <a:ln w="3175">
            <a:noFill/>
          </a:ln>
        </p:spPr>
      </p:pic>
      <p:sp>
        <p:nvSpPr>
          <p:cNvPr id="21" name="TextBox 20">
            <a:extLst>
              <a:ext uri="{FF2B5EF4-FFF2-40B4-BE49-F238E27FC236}">
                <a16:creationId xmlns:a16="http://schemas.microsoft.com/office/drawing/2014/main" id="{FBFC55F1-8BC0-4E67-8EB1-108F2F782351}"/>
              </a:ext>
            </a:extLst>
          </p:cNvPr>
          <p:cNvSpPr txBox="1"/>
          <p:nvPr/>
        </p:nvSpPr>
        <p:spPr>
          <a:xfrm>
            <a:off x="2957918" y="609196"/>
            <a:ext cx="2358338"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Gradient Boosted Decision Trees</a:t>
            </a:r>
          </a:p>
        </p:txBody>
      </p:sp>
      <p:sp>
        <p:nvSpPr>
          <p:cNvPr id="23" name="TextBox 22">
            <a:extLst>
              <a:ext uri="{FF2B5EF4-FFF2-40B4-BE49-F238E27FC236}">
                <a16:creationId xmlns:a16="http://schemas.microsoft.com/office/drawing/2014/main" id="{630A9716-E39E-45EC-AAF2-469252E8AFD2}"/>
              </a:ext>
            </a:extLst>
          </p:cNvPr>
          <p:cNvSpPr txBox="1"/>
          <p:nvPr/>
        </p:nvSpPr>
        <p:spPr>
          <a:xfrm>
            <a:off x="144379" y="619476"/>
            <a:ext cx="1204176"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Random Forest</a:t>
            </a:r>
          </a:p>
        </p:txBody>
      </p:sp>
      <p:sp>
        <p:nvSpPr>
          <p:cNvPr id="25" name="TextBox 24">
            <a:extLst>
              <a:ext uri="{FF2B5EF4-FFF2-40B4-BE49-F238E27FC236}">
                <a16:creationId xmlns:a16="http://schemas.microsoft.com/office/drawing/2014/main" id="{D80C3209-3A38-4929-A51F-4E086EDAC7A1}"/>
              </a:ext>
            </a:extLst>
          </p:cNvPr>
          <p:cNvSpPr txBox="1"/>
          <p:nvPr/>
        </p:nvSpPr>
        <p:spPr>
          <a:xfrm>
            <a:off x="6234209" y="609196"/>
            <a:ext cx="1875835"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Support Vector Machines</a:t>
            </a:r>
          </a:p>
        </p:txBody>
      </p:sp>
      <p:sp>
        <p:nvSpPr>
          <p:cNvPr id="27" name="TextBox 26">
            <a:extLst>
              <a:ext uri="{FF2B5EF4-FFF2-40B4-BE49-F238E27FC236}">
                <a16:creationId xmlns:a16="http://schemas.microsoft.com/office/drawing/2014/main" id="{697B86C0-5035-421A-9198-48586A0ACF00}"/>
              </a:ext>
            </a:extLst>
          </p:cNvPr>
          <p:cNvSpPr txBox="1"/>
          <p:nvPr/>
        </p:nvSpPr>
        <p:spPr>
          <a:xfrm>
            <a:off x="144379" y="2557186"/>
            <a:ext cx="2244525"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Feed-Forward Neural Network</a:t>
            </a:r>
          </a:p>
        </p:txBody>
      </p:sp>
      <p:sp>
        <p:nvSpPr>
          <p:cNvPr id="29" name="TextBox 28">
            <a:extLst>
              <a:ext uri="{FF2B5EF4-FFF2-40B4-BE49-F238E27FC236}">
                <a16:creationId xmlns:a16="http://schemas.microsoft.com/office/drawing/2014/main" id="{15C05933-FFCF-455D-8486-E2BC3CFCB8B6}"/>
              </a:ext>
            </a:extLst>
          </p:cNvPr>
          <p:cNvSpPr txBox="1"/>
          <p:nvPr/>
        </p:nvSpPr>
        <p:spPr>
          <a:xfrm>
            <a:off x="3374108" y="2562572"/>
            <a:ext cx="2215671"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Convolutional Neural Network</a:t>
            </a:r>
          </a:p>
        </p:txBody>
      </p:sp>
      <p:sp>
        <p:nvSpPr>
          <p:cNvPr id="34" name="Title 1">
            <a:extLst>
              <a:ext uri="{FF2B5EF4-FFF2-40B4-BE49-F238E27FC236}">
                <a16:creationId xmlns:a16="http://schemas.microsoft.com/office/drawing/2014/main" id="{3DB20E19-3ED8-447A-97B9-C2B13A17B229}"/>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Models considered</a:t>
            </a:r>
          </a:p>
        </p:txBody>
      </p:sp>
      <p:pic>
        <p:nvPicPr>
          <p:cNvPr id="39" name="Picture 38">
            <a:extLst>
              <a:ext uri="{FF2B5EF4-FFF2-40B4-BE49-F238E27FC236}">
                <a16:creationId xmlns:a16="http://schemas.microsoft.com/office/drawing/2014/main" id="{28E99182-05E3-4834-9C2F-405608DCAFAE}"/>
              </a:ext>
            </a:extLst>
          </p:cNvPr>
          <p:cNvPicPr>
            <a:picLocks noChangeAspect="1"/>
          </p:cNvPicPr>
          <p:nvPr/>
        </p:nvPicPr>
        <p:blipFill>
          <a:blip r:embed="rId3"/>
          <a:stretch>
            <a:fillRect/>
          </a:stretch>
        </p:blipFill>
        <p:spPr>
          <a:xfrm>
            <a:off x="264972" y="941723"/>
            <a:ext cx="2483921" cy="1682764"/>
          </a:xfrm>
          <a:prstGeom prst="rect">
            <a:avLst/>
          </a:prstGeom>
          <a:ln w="3175">
            <a:noFill/>
          </a:ln>
        </p:spPr>
      </p:pic>
      <p:pic>
        <p:nvPicPr>
          <p:cNvPr id="40" name="Picture 39">
            <a:extLst>
              <a:ext uri="{FF2B5EF4-FFF2-40B4-BE49-F238E27FC236}">
                <a16:creationId xmlns:a16="http://schemas.microsoft.com/office/drawing/2014/main" id="{4CBE36A6-09A6-464C-8AB5-C159AF711CB2}"/>
              </a:ext>
            </a:extLst>
          </p:cNvPr>
          <p:cNvPicPr>
            <a:picLocks noChangeAspect="1"/>
          </p:cNvPicPr>
          <p:nvPr/>
        </p:nvPicPr>
        <p:blipFill>
          <a:blip r:embed="rId4"/>
          <a:stretch>
            <a:fillRect/>
          </a:stretch>
        </p:blipFill>
        <p:spPr>
          <a:xfrm>
            <a:off x="-41733" y="2840954"/>
            <a:ext cx="3218070" cy="1653942"/>
          </a:xfrm>
          <a:prstGeom prst="rect">
            <a:avLst/>
          </a:prstGeom>
          <a:ln w="3175">
            <a:noFill/>
          </a:ln>
        </p:spPr>
      </p:pic>
      <p:cxnSp>
        <p:nvCxnSpPr>
          <p:cNvPr id="20" name="Straight Connector 19">
            <a:extLst>
              <a:ext uri="{FF2B5EF4-FFF2-40B4-BE49-F238E27FC236}">
                <a16:creationId xmlns:a16="http://schemas.microsoft.com/office/drawing/2014/main" id="{65EC6A49-4748-471E-95E6-77847EE58B6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7C98460C-B9D5-4351-A2F3-893B672039EF}"/>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8CFB225D-2849-4EA0-90EC-59C609C23DEB}"/>
              </a:ext>
            </a:extLst>
          </p:cNvPr>
          <p:cNvPicPr>
            <a:picLocks noChangeAspect="1"/>
          </p:cNvPicPr>
          <p:nvPr/>
        </p:nvPicPr>
        <p:blipFill>
          <a:blip r:embed="rId7"/>
          <a:stretch>
            <a:fillRect/>
          </a:stretch>
        </p:blipFill>
        <p:spPr>
          <a:xfrm>
            <a:off x="3511379" y="2980038"/>
            <a:ext cx="5333076" cy="1586055"/>
          </a:xfrm>
          <a:prstGeom prst="rect">
            <a:avLst/>
          </a:prstGeom>
        </p:spPr>
      </p:pic>
    </p:spTree>
    <p:extLst>
      <p:ext uri="{BB962C8B-B14F-4D97-AF65-F5344CB8AC3E}">
        <p14:creationId xmlns:p14="http://schemas.microsoft.com/office/powerpoint/2010/main" val="41925152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AAC0C2-F5A0-404C-A22E-5402C5FC5DE3}"/>
              </a:ext>
            </a:extLst>
          </p:cNvPr>
          <p:cNvSpPr>
            <a:spLocks noGrp="1"/>
          </p:cNvSpPr>
          <p:nvPr>
            <p:ph sz="quarter" idx="4"/>
          </p:nvPr>
        </p:nvSpPr>
        <p:spPr>
          <a:xfrm>
            <a:off x="4689133" y="555955"/>
            <a:ext cx="4254605" cy="1650696"/>
          </a:xfrm>
        </p:spPr>
        <p:txBody>
          <a:bodyPr>
            <a:normAutofit/>
          </a:bodyPr>
          <a:lstStyle/>
          <a:p>
            <a:pPr>
              <a:buFont typeface="Wingdings" panose="05000000000000000000" pitchFamily="2" charset="2"/>
              <a:buChar char="§"/>
            </a:pPr>
            <a:r>
              <a:rPr lang="en-US" dirty="0">
                <a:latin typeface="Bahnschrift SemiLight Condensed" panose="020B0502040204020203" pitchFamily="34" charset="0"/>
              </a:rPr>
              <a:t>Image flattening</a:t>
            </a:r>
          </a:p>
          <a:p>
            <a:pPr>
              <a:buFont typeface="Wingdings" panose="05000000000000000000" pitchFamily="2" charset="2"/>
              <a:buChar char="§"/>
            </a:pPr>
            <a:r>
              <a:rPr lang="en-US" dirty="0">
                <a:latin typeface="Bahnschrift SemiLight Condensed" panose="020B0502040204020203" pitchFamily="34" charset="0"/>
              </a:rPr>
              <a:t>One-hot encoding</a:t>
            </a:r>
          </a:p>
          <a:p>
            <a:pPr lvl="1">
              <a:buFont typeface="Segoe UI Symbol" panose="020B0502040204020203" pitchFamily="34" charset="0"/>
              <a:buChar char="&gt;"/>
            </a:pPr>
            <a:r>
              <a:rPr lang="en-US" dirty="0">
                <a:latin typeface="Bahnschrift SemiLight Condensed" panose="020B0502040204020203" pitchFamily="34" charset="0"/>
              </a:rPr>
              <a:t>Response variable only</a:t>
            </a:r>
          </a:p>
          <a:p>
            <a:pPr lvl="1">
              <a:buFont typeface="Segoe UI Symbol" panose="020B0502040204020203" pitchFamily="34" charset="0"/>
              <a:buChar char="&gt;"/>
            </a:pPr>
            <a:r>
              <a:rPr lang="en-US" dirty="0">
                <a:latin typeface="Bahnschrift SemiLight Condensed" panose="020B0502040204020203" pitchFamily="34" charset="0"/>
              </a:rPr>
              <a:t>Neural Networks – FFNN, CNN</a:t>
            </a:r>
          </a:p>
        </p:txBody>
      </p:sp>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Pre-processing</a:t>
            </a: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8" name="Content Placeholder 5">
            <a:extLst>
              <a:ext uri="{FF2B5EF4-FFF2-40B4-BE49-F238E27FC236}">
                <a16:creationId xmlns:a16="http://schemas.microsoft.com/office/drawing/2014/main" id="{079D9B65-2125-4B8F-B1AE-F3AB027D471D}"/>
              </a:ext>
            </a:extLst>
          </p:cNvPr>
          <p:cNvSpPr txBox="1">
            <a:spLocks/>
          </p:cNvSpPr>
          <p:nvPr/>
        </p:nvSpPr>
        <p:spPr>
          <a:xfrm>
            <a:off x="73051" y="587442"/>
            <a:ext cx="4060642" cy="16506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a:buFont typeface="Wingdings" panose="05000000000000000000" pitchFamily="2" charset="2"/>
              <a:buChar char="§"/>
            </a:pPr>
            <a:r>
              <a:rPr lang="en-US" dirty="0">
                <a:latin typeface="Bahnschrift SemiLight Condensed" panose="020B0502040204020203" pitchFamily="34" charset="0"/>
              </a:rPr>
              <a:t>Response variable re-labeling</a:t>
            </a:r>
          </a:p>
          <a:p>
            <a:pPr lvl="1">
              <a:buFont typeface="Segoe UI Symbol" panose="020B0502040204020203" pitchFamily="34" charset="0"/>
              <a:buChar char="&gt;"/>
            </a:pPr>
            <a:r>
              <a:rPr lang="en-US" dirty="0">
                <a:latin typeface="Bahnschrift SemiLight Condensed" panose="020B0502040204020203" pitchFamily="34" charset="0"/>
              </a:rPr>
              <a:t>Dog = 0, Horse = 1</a:t>
            </a:r>
          </a:p>
          <a:p>
            <a:pPr>
              <a:buFont typeface="Wingdings" panose="05000000000000000000" pitchFamily="2" charset="2"/>
              <a:buChar char="§"/>
            </a:pPr>
            <a:r>
              <a:rPr lang="en-US" dirty="0">
                <a:latin typeface="Bahnschrift SemiLight Condensed" panose="020B0502040204020203" pitchFamily="34" charset="0"/>
              </a:rPr>
              <a:t>Dimensional Reduction</a:t>
            </a:r>
          </a:p>
          <a:p>
            <a:pPr lvl="1">
              <a:buFont typeface="Segoe UI Symbol" panose="020B0502040204020203" pitchFamily="34" charset="0"/>
              <a:buChar char="&gt;"/>
            </a:pPr>
            <a:r>
              <a:rPr lang="en-US" dirty="0">
                <a:latin typeface="Bahnschrift SemiLight Condensed" panose="020B0502040204020203" pitchFamily="34" charset="0"/>
              </a:rPr>
              <a:t>PCA (k = 208), 95% variance</a:t>
            </a:r>
          </a:p>
          <a:p>
            <a:pPr marL="457200" lvl="1" indent="0">
              <a:buNone/>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Arial" panose="020B0604020202020204" pitchFamily="34" charset="0"/>
              <a:buChar char="•"/>
            </a:pPr>
            <a:endParaRPr lang="en-US" dirty="0">
              <a:latin typeface="Bahnschrift SemiLight Condensed" panose="020B0502040204020203" pitchFamily="34" charset="0"/>
            </a:endParaRPr>
          </a:p>
          <a:p>
            <a:pPr lvl="1">
              <a:buFont typeface="Arial" panose="020B0604020202020204" pitchFamily="34" charset="0"/>
              <a:buChar char="•"/>
            </a:pPr>
            <a:endParaRPr lang="en-US" dirty="0">
              <a:latin typeface="Bahnschrift SemiLight Condensed" panose="020B0502040204020203" pitchFamily="34" charset="0"/>
            </a:endParaRPr>
          </a:p>
          <a:p>
            <a:pPr lvl="1">
              <a:buFont typeface="Wingdings" panose="05000000000000000000" pitchFamily="2" charset="2"/>
              <a:buChar char="§"/>
            </a:pPr>
            <a:endParaRPr lang="en-US" dirty="0">
              <a:latin typeface="Bahnschrift SemiLight Condensed" panose="020B0502040204020203" pitchFamily="34" charset="0"/>
            </a:endParaRPr>
          </a:p>
          <a:p>
            <a:pPr lvl="1">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p:txBody>
      </p:sp>
      <p:graphicFrame>
        <p:nvGraphicFramePr>
          <p:cNvPr id="13" name="Table 12">
            <a:extLst>
              <a:ext uri="{FF2B5EF4-FFF2-40B4-BE49-F238E27FC236}">
                <a16:creationId xmlns:a16="http://schemas.microsoft.com/office/drawing/2014/main" id="{69F58AA4-B853-4BE3-8964-A2217D0B6707}"/>
              </a:ext>
            </a:extLst>
          </p:cNvPr>
          <p:cNvGraphicFramePr>
            <a:graphicFrameLocks noGrp="1"/>
          </p:cNvGraphicFramePr>
          <p:nvPr>
            <p:extLst>
              <p:ext uri="{D42A27DB-BD31-4B8C-83A1-F6EECF244321}">
                <p14:modId xmlns:p14="http://schemas.microsoft.com/office/powerpoint/2010/main" val="2506655135"/>
              </p:ext>
            </p:extLst>
          </p:nvPr>
        </p:nvGraphicFramePr>
        <p:xfrm>
          <a:off x="155484" y="2391800"/>
          <a:ext cx="8833032" cy="2186239"/>
        </p:xfrm>
        <a:graphic>
          <a:graphicData uri="http://schemas.openxmlformats.org/drawingml/2006/table">
            <a:tbl>
              <a:tblPr firstRow="1" bandRow="1">
                <a:tableStyleId>{5C22544A-7EE6-4342-B048-85BDC9FD1C3A}</a:tableStyleId>
              </a:tblPr>
              <a:tblGrid>
                <a:gridCol w="3735362">
                  <a:extLst>
                    <a:ext uri="{9D8B030D-6E8A-4147-A177-3AD203B41FA5}">
                      <a16:colId xmlns:a16="http://schemas.microsoft.com/office/drawing/2014/main" val="464824069"/>
                    </a:ext>
                  </a:extLst>
                </a:gridCol>
                <a:gridCol w="1593022">
                  <a:extLst>
                    <a:ext uri="{9D8B030D-6E8A-4147-A177-3AD203B41FA5}">
                      <a16:colId xmlns:a16="http://schemas.microsoft.com/office/drawing/2014/main" val="2921594273"/>
                    </a:ext>
                  </a:extLst>
                </a:gridCol>
                <a:gridCol w="889895">
                  <a:extLst>
                    <a:ext uri="{9D8B030D-6E8A-4147-A177-3AD203B41FA5}">
                      <a16:colId xmlns:a16="http://schemas.microsoft.com/office/drawing/2014/main" val="748627225"/>
                    </a:ext>
                  </a:extLst>
                </a:gridCol>
                <a:gridCol w="1043704">
                  <a:extLst>
                    <a:ext uri="{9D8B030D-6E8A-4147-A177-3AD203B41FA5}">
                      <a16:colId xmlns:a16="http://schemas.microsoft.com/office/drawing/2014/main" val="1301781559"/>
                    </a:ext>
                  </a:extLst>
                </a:gridCol>
                <a:gridCol w="1571049">
                  <a:extLst>
                    <a:ext uri="{9D8B030D-6E8A-4147-A177-3AD203B41FA5}">
                      <a16:colId xmlns:a16="http://schemas.microsoft.com/office/drawing/2014/main" val="595006944"/>
                    </a:ext>
                  </a:extLst>
                </a:gridCol>
              </a:tblGrid>
              <a:tr h="569050">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Model</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Response variable re-labelling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Dimension Reduction</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Image Flattening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One-hot coding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961391559"/>
                  </a:ext>
                </a:extLst>
              </a:tr>
              <a:tr h="254670">
                <a:tc>
                  <a:txBody>
                    <a:bodyPr/>
                    <a:lstStyle/>
                    <a:p>
                      <a:pPr algn="l" rtl="0" fontAlgn="ctr"/>
                      <a:r>
                        <a:rPr lang="en-US" sz="1600" u="none" strike="noStrike" dirty="0">
                          <a:effectLst/>
                          <a:latin typeface="Bahnschrift SemiLight Condensed" panose="020B0502040204020203" pitchFamily="34" charset="0"/>
                        </a:rPr>
                        <a:t>Random Forest/dimension reduction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1609027496"/>
                  </a:ext>
                </a:extLst>
              </a:tr>
              <a:tr h="343839">
                <a:tc>
                  <a:txBody>
                    <a:bodyPr/>
                    <a:lstStyle/>
                    <a:p>
                      <a:pPr algn="l" rtl="0" fontAlgn="ctr"/>
                      <a:r>
                        <a:rPr lang="en-US" sz="1600" u="none" strike="noStrike">
                          <a:effectLst/>
                          <a:latin typeface="Bahnschrift SemiLight Condensed" panose="020B0502040204020203" pitchFamily="34" charset="0"/>
                        </a:rPr>
                        <a:t>Gradient Boosted Decision Trees/dimension reduction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3990238654"/>
                  </a:ext>
                </a:extLst>
              </a:tr>
              <a:tr h="254670">
                <a:tc>
                  <a:txBody>
                    <a:bodyPr/>
                    <a:lstStyle/>
                    <a:p>
                      <a:pPr algn="l" rtl="0" fontAlgn="ctr"/>
                      <a:r>
                        <a:rPr lang="en-US" sz="1600" u="none" strike="noStrike" dirty="0">
                          <a:effectLst/>
                          <a:latin typeface="Bahnschrift SemiLight Condensed" panose="020B0502040204020203" pitchFamily="34" charset="0"/>
                        </a:rPr>
                        <a:t>Feed-forward Neural Networks/dimension reduction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1333940858"/>
                  </a:ext>
                </a:extLst>
              </a:tr>
              <a:tr h="254670">
                <a:tc>
                  <a:txBody>
                    <a:bodyPr/>
                    <a:lstStyle/>
                    <a:p>
                      <a:pPr algn="l" rtl="0" fontAlgn="ctr"/>
                      <a:r>
                        <a:rPr lang="en-US" sz="1600" u="none" strike="noStrike" dirty="0">
                          <a:effectLst/>
                          <a:latin typeface="Bahnschrift SemiLight Condensed" panose="020B0502040204020203" pitchFamily="34" charset="0"/>
                        </a:rPr>
                        <a:t>Feed-forward Neural Networks</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023287686"/>
                  </a:ext>
                </a:extLst>
              </a:tr>
              <a:tr h="254670">
                <a:tc>
                  <a:txBody>
                    <a:bodyPr/>
                    <a:lstStyle/>
                    <a:p>
                      <a:pPr algn="l" rtl="0" fontAlgn="ctr"/>
                      <a:r>
                        <a:rPr lang="en-US" sz="1600" u="none" strike="noStrike" dirty="0">
                          <a:effectLst/>
                          <a:latin typeface="Bahnschrift SemiLight Condensed" panose="020B0502040204020203" pitchFamily="34" charset="0"/>
                        </a:rPr>
                        <a:t>Support Vector Machines</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b="0" i="0" u="none" strike="noStrike" dirty="0">
                          <a:solidFill>
                            <a:srgbClr val="000000"/>
                          </a:solidFill>
                          <a:effectLst/>
                          <a:latin typeface="Bahnschrift SemiLight Condensed" panose="020B0502040204020203" pitchFamily="34" charset="0"/>
                        </a:rPr>
                        <a:t>Y</a:t>
                      </a: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4067543566"/>
                  </a:ext>
                </a:extLst>
              </a:tr>
              <a:tr h="254670">
                <a:tc>
                  <a:txBody>
                    <a:bodyPr/>
                    <a:lstStyle/>
                    <a:p>
                      <a:pPr algn="l" rtl="0" fontAlgn="ctr"/>
                      <a:r>
                        <a:rPr lang="en-US" sz="1600" u="none" strike="noStrike" dirty="0">
                          <a:effectLst/>
                          <a:latin typeface="Bahnschrift SemiLight Condensed" panose="020B0502040204020203" pitchFamily="34" charset="0"/>
                        </a:rPr>
                        <a:t>Convolutional Neural Network</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96625563"/>
                  </a:ext>
                </a:extLst>
              </a:tr>
            </a:tbl>
          </a:graphicData>
        </a:graphic>
      </p:graphicFrame>
    </p:spTree>
    <p:extLst>
      <p:ext uri="{BB962C8B-B14F-4D97-AF65-F5344CB8AC3E}">
        <p14:creationId xmlns:p14="http://schemas.microsoft.com/office/powerpoint/2010/main" val="175660259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MODEL EVALUATION</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graphicFrame>
        <p:nvGraphicFramePr>
          <p:cNvPr id="10" name="Table 9">
            <a:extLst>
              <a:ext uri="{FF2B5EF4-FFF2-40B4-BE49-F238E27FC236}">
                <a16:creationId xmlns:a16="http://schemas.microsoft.com/office/drawing/2014/main" id="{3022F63F-9C03-4062-A3A2-F02376E201D5}"/>
              </a:ext>
            </a:extLst>
          </p:cNvPr>
          <p:cNvGraphicFramePr>
            <a:graphicFrameLocks noGrp="1"/>
          </p:cNvGraphicFramePr>
          <p:nvPr>
            <p:extLst>
              <p:ext uri="{D42A27DB-BD31-4B8C-83A1-F6EECF244321}">
                <p14:modId xmlns:p14="http://schemas.microsoft.com/office/powerpoint/2010/main" val="897702401"/>
              </p:ext>
            </p:extLst>
          </p:nvPr>
        </p:nvGraphicFramePr>
        <p:xfrm>
          <a:off x="304198" y="1307365"/>
          <a:ext cx="8624454" cy="2590800"/>
        </p:xfrm>
        <a:graphic>
          <a:graphicData uri="http://schemas.openxmlformats.org/drawingml/2006/table">
            <a:tbl>
              <a:tblPr firstRow="1" bandRow="1">
                <a:tableStyleId>{5C22544A-7EE6-4342-B048-85BDC9FD1C3A}</a:tableStyleId>
              </a:tblPr>
              <a:tblGrid>
                <a:gridCol w="5153629">
                  <a:extLst>
                    <a:ext uri="{9D8B030D-6E8A-4147-A177-3AD203B41FA5}">
                      <a16:colId xmlns:a16="http://schemas.microsoft.com/office/drawing/2014/main" val="20000"/>
                    </a:ext>
                  </a:extLst>
                </a:gridCol>
                <a:gridCol w="3470825">
                  <a:extLst>
                    <a:ext uri="{9D8B030D-6E8A-4147-A177-3AD203B41FA5}">
                      <a16:colId xmlns:a16="http://schemas.microsoft.com/office/drawing/2014/main" val="20001"/>
                    </a:ext>
                  </a:extLst>
                </a:gridCol>
              </a:tblGrid>
              <a:tr h="163076">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Model</a:t>
                      </a:r>
                    </a:p>
                  </a:txBody>
                  <a:tcPr/>
                </a:tc>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Accuracy</a:t>
                      </a:r>
                    </a:p>
                  </a:txBody>
                  <a:tcPr/>
                </a:tc>
                <a:extLst>
                  <a:ext uri="{0D108BD9-81ED-4DB2-BD59-A6C34878D82A}">
                    <a16:rowId xmlns:a16="http://schemas.microsoft.com/office/drawing/2014/main" val="10000"/>
                  </a:ext>
                </a:extLst>
              </a:tr>
              <a:tr h="220004">
                <a:tc>
                  <a:txBody>
                    <a:bodyPr/>
                    <a:lstStyle/>
                    <a:p>
                      <a:pPr algn="l"/>
                      <a:r>
                        <a:rPr lang="en-US" sz="1800" dirty="0">
                          <a:latin typeface="Bahnschrift SemiLight Condensed" panose="020B0502040204020203" pitchFamily="34" charset="0"/>
                          <a:cs typeface="Times New Roman"/>
                        </a:rPr>
                        <a:t>Random Forest/dimension reduction</a:t>
                      </a:r>
                    </a:p>
                  </a:txBody>
                  <a:tcPr anchor="ctr"/>
                </a:tc>
                <a:tc>
                  <a:txBody>
                    <a:bodyPr/>
                    <a:lstStyle/>
                    <a:p>
                      <a:pPr algn="ctr"/>
                      <a:r>
                        <a:rPr lang="en-US" sz="1800" dirty="0">
                          <a:latin typeface="Bahnschrift SemiLight Condensed" panose="020B0502040204020203" pitchFamily="34" charset="0"/>
                          <a:cs typeface="Times New Roman"/>
                        </a:rPr>
                        <a:t>0.745</a:t>
                      </a:r>
                    </a:p>
                  </a:txBody>
                  <a:tcPr anchor="ctr"/>
                </a:tc>
                <a:extLst>
                  <a:ext uri="{0D108BD9-81ED-4DB2-BD59-A6C34878D82A}">
                    <a16:rowId xmlns:a16="http://schemas.microsoft.com/office/drawing/2014/main" val="10001"/>
                  </a:ext>
                </a:extLst>
              </a:tr>
              <a:tr h="290054">
                <a:tc>
                  <a:txBody>
                    <a:bodyPr/>
                    <a:lstStyle/>
                    <a:p>
                      <a:pPr algn="l"/>
                      <a:r>
                        <a:rPr lang="en-US" sz="1800" dirty="0">
                          <a:latin typeface="Bahnschrift SemiLight Condensed" panose="020B0502040204020203" pitchFamily="34" charset="0"/>
                          <a:cs typeface="Times New Roman"/>
                        </a:rPr>
                        <a:t>Gradient Boosted Decision Trees/dimension reduction</a:t>
                      </a:r>
                    </a:p>
                  </a:txBody>
                  <a:tcPr anchor="ctr"/>
                </a:tc>
                <a:tc>
                  <a:txBody>
                    <a:bodyPr/>
                    <a:lstStyle/>
                    <a:p>
                      <a:pPr algn="ctr"/>
                      <a:r>
                        <a:rPr lang="en-US" sz="1800" dirty="0">
                          <a:latin typeface="Bahnschrift SemiLight Condensed" panose="020B0502040204020203" pitchFamily="34" charset="0"/>
                          <a:cs typeface="Times New Roman"/>
                        </a:rPr>
                        <a:t>0.774</a:t>
                      </a:r>
                    </a:p>
                  </a:txBody>
                  <a:tcPr anchor="ctr"/>
                </a:tc>
                <a:extLst>
                  <a:ext uri="{0D108BD9-81ED-4DB2-BD59-A6C34878D82A}">
                    <a16:rowId xmlns:a16="http://schemas.microsoft.com/office/drawing/2014/main" val="10002"/>
                  </a:ext>
                </a:extLst>
              </a:tr>
              <a:tr h="333494">
                <a:tc>
                  <a:txBody>
                    <a:bodyPr/>
                    <a:lstStyle/>
                    <a:p>
                      <a:pPr algn="l"/>
                      <a:r>
                        <a:rPr lang="en-US" sz="1800" u="none" strike="noStrike" dirty="0">
                          <a:effectLst/>
                          <a:latin typeface="Bahnschrift Light Condensed" panose="020B0502040204020203" pitchFamily="34" charset="0"/>
                        </a:rPr>
                        <a:t>Feed-forward </a:t>
                      </a:r>
                      <a:r>
                        <a:rPr lang="en-US" sz="1800" dirty="0">
                          <a:latin typeface="Bahnschrift SemiLight Condensed" panose="020B0502040204020203" pitchFamily="34" charset="0"/>
                          <a:cs typeface="Times New Roman"/>
                        </a:rPr>
                        <a:t>Neural Networks</a:t>
                      </a:r>
                    </a:p>
                  </a:txBody>
                  <a:tcPr anchor="ctr"/>
                </a:tc>
                <a:tc>
                  <a:txBody>
                    <a:bodyPr/>
                    <a:lstStyle/>
                    <a:p>
                      <a:pPr algn="ctr"/>
                      <a:r>
                        <a:rPr lang="en-US" sz="1800" dirty="0">
                          <a:latin typeface="Bahnschrift SemiLight Condensed" panose="020B0502040204020203" pitchFamily="34" charset="0"/>
                          <a:cs typeface="Times New Roman"/>
                        </a:rPr>
                        <a:t>0.724</a:t>
                      </a:r>
                    </a:p>
                  </a:txBody>
                  <a:tcPr anchor="ctr"/>
                </a:tc>
                <a:extLst>
                  <a:ext uri="{0D108BD9-81ED-4DB2-BD59-A6C34878D82A}">
                    <a16:rowId xmlns:a16="http://schemas.microsoft.com/office/drawing/2014/main" val="10003"/>
                  </a:ext>
                </a:extLst>
              </a:tr>
              <a:tr h="220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effectLst/>
                          <a:latin typeface="Bahnschrift Light Condensed" panose="020B0502040204020203" pitchFamily="34" charset="0"/>
                        </a:rPr>
                        <a:t>Feed-forward </a:t>
                      </a:r>
                      <a:r>
                        <a:rPr lang="en-US" sz="1800" dirty="0">
                          <a:latin typeface="Bahnschrift SemiLight Condensed" panose="020B0502040204020203" pitchFamily="34" charset="0"/>
                          <a:cs typeface="Times New Roman"/>
                        </a:rPr>
                        <a:t>Neural Networks/dimension reduction</a:t>
                      </a:r>
                    </a:p>
                  </a:txBody>
                  <a:tcPr anchor="ctr"/>
                </a:tc>
                <a:tc>
                  <a:txBody>
                    <a:bodyPr/>
                    <a:lstStyle/>
                    <a:p>
                      <a:pPr algn="ctr"/>
                      <a:r>
                        <a:rPr lang="en-US" sz="1800" dirty="0">
                          <a:latin typeface="Bahnschrift SemiLight Condensed" panose="020B0502040204020203" pitchFamily="34" charset="0"/>
                          <a:cs typeface="Times New Roman"/>
                        </a:rPr>
                        <a:t>0.788</a:t>
                      </a:r>
                    </a:p>
                  </a:txBody>
                  <a:tcPr anchor="ctr"/>
                </a:tc>
                <a:extLst>
                  <a:ext uri="{0D108BD9-81ED-4DB2-BD59-A6C34878D82A}">
                    <a16:rowId xmlns:a16="http://schemas.microsoft.com/office/drawing/2014/main" val="10004"/>
                  </a:ext>
                </a:extLst>
              </a:tr>
              <a:tr h="220004">
                <a:tc>
                  <a:txBody>
                    <a:bodyPr/>
                    <a:lstStyle/>
                    <a:p>
                      <a:pPr algn="l"/>
                      <a:r>
                        <a:rPr lang="en-US" sz="1800" dirty="0">
                          <a:latin typeface="Bahnschrift SemiLight Condensed" panose="020B0502040204020203" pitchFamily="34" charset="0"/>
                          <a:cs typeface="Times New Roman"/>
                        </a:rPr>
                        <a:t>Support</a:t>
                      </a:r>
                      <a:r>
                        <a:rPr lang="en-US" sz="1800" baseline="0" dirty="0">
                          <a:latin typeface="Bahnschrift SemiLight Condensed" panose="020B0502040204020203" pitchFamily="34" charset="0"/>
                          <a:cs typeface="Times New Roman"/>
                        </a:rPr>
                        <a:t> Vector Machines</a:t>
                      </a:r>
                      <a:endParaRPr lang="en-US" sz="1800" dirty="0">
                        <a:latin typeface="Bahnschrift SemiLight Condensed" panose="020B0502040204020203" pitchFamily="34" charset="0"/>
                        <a:cs typeface="Times New Roman"/>
                      </a:endParaRPr>
                    </a:p>
                  </a:txBody>
                  <a:tcPr anchor="ctr"/>
                </a:tc>
                <a:tc>
                  <a:txBody>
                    <a:bodyPr/>
                    <a:lstStyle/>
                    <a:p>
                      <a:pPr algn="ctr"/>
                      <a:r>
                        <a:rPr lang="en-US" sz="1800" dirty="0">
                          <a:latin typeface="Bahnschrift SemiLight Condensed" panose="020B0502040204020203" pitchFamily="34" charset="0"/>
                          <a:cs typeface="Times New Roman"/>
                        </a:rPr>
                        <a:t>0.910</a:t>
                      </a:r>
                    </a:p>
                  </a:txBody>
                  <a:tcPr anchor="ctr"/>
                </a:tc>
                <a:extLst>
                  <a:ext uri="{0D108BD9-81ED-4DB2-BD59-A6C34878D82A}">
                    <a16:rowId xmlns:a16="http://schemas.microsoft.com/office/drawing/2014/main" val="10005"/>
                  </a:ext>
                </a:extLst>
              </a:tr>
              <a:tr h="220004">
                <a:tc>
                  <a:txBody>
                    <a:bodyPr/>
                    <a:lstStyle/>
                    <a:p>
                      <a:pPr algn="l"/>
                      <a:r>
                        <a:rPr lang="en-US" sz="1800" dirty="0">
                          <a:latin typeface="Bahnschrift SemiLight Condensed" panose="020B0502040204020203" pitchFamily="34" charset="0"/>
                          <a:cs typeface="Times New Roman"/>
                        </a:rPr>
                        <a:t>Convolutional Neural Network</a:t>
                      </a:r>
                    </a:p>
                  </a:txBody>
                  <a:tcPr anchor="ctr"/>
                </a:tc>
                <a:tc>
                  <a:txBody>
                    <a:bodyPr/>
                    <a:lstStyle/>
                    <a:p>
                      <a:pPr algn="ctr"/>
                      <a:r>
                        <a:rPr lang="en-US" sz="1800" dirty="0">
                          <a:latin typeface="Bahnschrift SemiLight Condensed" panose="020B0502040204020203" pitchFamily="34" charset="0"/>
                          <a:cs typeface="Times New Roman"/>
                        </a:rPr>
                        <a:t>0.914</a:t>
                      </a:r>
                    </a:p>
                  </a:txBody>
                  <a:tcPr anchor="ctr"/>
                </a:tc>
                <a:extLst>
                  <a:ext uri="{0D108BD9-81ED-4DB2-BD59-A6C34878D82A}">
                    <a16:rowId xmlns:a16="http://schemas.microsoft.com/office/drawing/2014/main" val="3450191695"/>
                  </a:ext>
                </a:extLst>
              </a:tr>
            </a:tbl>
          </a:graphicData>
        </a:graphic>
      </p:graphicFrame>
    </p:spTree>
    <p:extLst>
      <p:ext uri="{BB962C8B-B14F-4D97-AF65-F5344CB8AC3E}">
        <p14:creationId xmlns:p14="http://schemas.microsoft.com/office/powerpoint/2010/main" val="3240002086"/>
      </p:ext>
    </p:extLst>
  </p:cSld>
  <p:clrMapOvr>
    <a:masterClrMapping/>
  </p:clrMapOvr>
  <p:transition spd="med">
    <p:pull/>
  </p:transition>
</p:sld>
</file>

<file path=ppt/theme/theme1.xml><?xml version="1.0" encoding="utf-8"?>
<a:theme xmlns:a="http://schemas.openxmlformats.org/drawingml/2006/main" name="ACMS_DS_Brian_V02">
  <a:themeElements>
    <a:clrScheme name="Custom 1">
      <a:dk1>
        <a:srgbClr val="011E47"/>
      </a:dk1>
      <a:lt1>
        <a:sysClr val="window" lastClr="FFFFFF"/>
      </a:lt1>
      <a:dk2>
        <a:srgbClr val="131F45"/>
      </a:dk2>
      <a:lt2>
        <a:srgbClr val="FAFCFC"/>
      </a:lt2>
      <a:accent1>
        <a:srgbClr val="002B5B"/>
      </a:accent1>
      <a:accent2>
        <a:srgbClr val="BD8606"/>
      </a:accent2>
      <a:accent3>
        <a:srgbClr val="C5CAC7"/>
      </a:accent3>
      <a:accent4>
        <a:srgbClr val="193064"/>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MS_DS_Brian_V02" id="{BA433C45-1C70-43CE-9110-7F72E170191B}" vid="{3B9CCF15-2E96-4E69-AB2D-AD012A66B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ACMS_DS_Brian_V02</Template>
  <TotalTime>1515</TotalTime>
  <Words>1325</Words>
  <Application>Microsoft Office PowerPoint</Application>
  <PresentationFormat>On-screen Show (16:9)</PresentationFormat>
  <Paragraphs>168</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Bahnschrift Light Condensed</vt:lpstr>
      <vt:lpstr>Bahnschrift SemiLight Condensed</vt:lpstr>
      <vt:lpstr>Calibri</vt:lpstr>
      <vt:lpstr>Franklin Gothic Medium</vt:lpstr>
      <vt:lpstr>Galaxie Polaris Book</vt:lpstr>
      <vt:lpstr>Galaxie Polaris Condensed Bold</vt:lpstr>
      <vt:lpstr>Galaxie Polaris Condensed Book</vt:lpstr>
      <vt:lpstr>Segoe UI Symbol</vt:lpstr>
      <vt:lpstr>Wingdings</vt:lpstr>
      <vt:lpstr>ACMS_DS_Brian_V02</vt:lpstr>
      <vt:lpstr>PowerPoint Presentation</vt:lpstr>
      <vt:lpstr>AGENDA</vt:lpstr>
      <vt:lpstr>PROBLEM STATEMENT</vt:lpstr>
      <vt:lpstr>APPROACH</vt:lpstr>
      <vt:lpstr>DATA EXPLORATION</vt:lpstr>
      <vt:lpstr>Models considered</vt:lpstr>
      <vt:lpstr>Models considered</vt:lpstr>
      <vt:lpstr>Pre-processing</vt:lpstr>
      <vt:lpstr>MODEL EVALUATION</vt:lpstr>
      <vt:lpstr>BEST PERFORMING MODEL</vt:lpstr>
      <vt:lpstr>BEST PERFORMING MODEL – cnn structure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dc:title>
  <dc:creator>Brian Naughton</dc:creator>
  <cp:lastModifiedBy>Ashish Gupta</cp:lastModifiedBy>
  <cp:revision>139</cp:revision>
  <cp:lastPrinted>2020-10-11T02:08:55Z</cp:lastPrinted>
  <dcterms:created xsi:type="dcterms:W3CDTF">2019-05-15T06:52:05Z</dcterms:created>
  <dcterms:modified xsi:type="dcterms:W3CDTF">2020-10-23T00:07:45Z</dcterms:modified>
</cp:coreProperties>
</file>