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D7F37AE-1FCC-4A6F-BCCF-876A05341848}" type="datetimeFigureOut">
              <a:rPr lang="en-US" smtClean="0"/>
              <a:t>5/12/2024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3601007-2A13-49AF-BC9E-903684D83012}"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7F37AE-1FCC-4A6F-BCCF-876A0534184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7F37AE-1FCC-4A6F-BCCF-876A0534184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7F37AE-1FCC-4A6F-BCCF-876A0534184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7F37AE-1FCC-4A6F-BCCF-876A0534184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3601007-2A13-49AF-BC9E-903684D830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7F37AE-1FCC-4A6F-BCCF-876A0534184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7F37AE-1FCC-4A6F-BCCF-876A05341848}"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7F37AE-1FCC-4A6F-BCCF-876A05341848}"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F37AE-1FCC-4A6F-BCCF-876A05341848}"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7F37AE-1FCC-4A6F-BCCF-876A0534184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7F37AE-1FCC-4A6F-BCCF-876A0534184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01007-2A13-49AF-BC9E-903684D830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D7F37AE-1FCC-4A6F-BCCF-876A05341848}" type="datetimeFigureOut">
              <a:rPr lang="en-US" smtClean="0"/>
              <a:t>5/12/2024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3601007-2A13-49AF-BC9E-903684D830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19600" y="838200"/>
            <a:ext cx="3826689" cy="584775"/>
          </a:xfrm>
          <a:prstGeom prst="rect">
            <a:avLst/>
          </a:prstGeom>
          <a:noFill/>
        </p:spPr>
        <p:txBody>
          <a:bodyPr wrap="none" rtlCol="0">
            <a:spAutoFit/>
          </a:bodyPr>
          <a:lstStyle/>
          <a:p>
            <a:r>
              <a:rPr lang="en-US" sz="3200" dirty="0" smtClean="0">
                <a:latin typeface="+mj-lt"/>
              </a:rPr>
              <a:t>Customer Insights</a:t>
            </a:r>
          </a:p>
        </p:txBody>
      </p:sp>
      <p:pic>
        <p:nvPicPr>
          <p:cNvPr id="16387" name="Picture 3" descr="C:\Users\hp\Downloads\big-data-small-insight-lead.jpg"/>
          <p:cNvPicPr>
            <a:picLocks noChangeAspect="1" noChangeArrowheads="1"/>
          </p:cNvPicPr>
          <p:nvPr/>
        </p:nvPicPr>
        <p:blipFill>
          <a:blip r:embed="rId2"/>
          <a:srcRect/>
          <a:stretch>
            <a:fillRect/>
          </a:stretch>
        </p:blipFill>
        <p:spPr bwMode="auto">
          <a:xfrm>
            <a:off x="457200" y="1828800"/>
            <a:ext cx="3276600" cy="3930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93982" y="2057400"/>
            <a:ext cx="4692310" cy="2585323"/>
          </a:xfrm>
          <a:prstGeom prst="rect">
            <a:avLst/>
          </a:prstGeom>
          <a:noFill/>
        </p:spPr>
        <p:txBody>
          <a:bodyPr wrap="none" rtlCol="0">
            <a:spAutoFit/>
          </a:bodyPr>
          <a:lstStyle/>
          <a:p>
            <a:pPr>
              <a:buFont typeface="Wingdings" pitchFamily="2" charset="2"/>
              <a:buChar char="v"/>
            </a:pPr>
            <a:r>
              <a:rPr lang="en-US" dirty="0" smtClean="0"/>
              <a:t> Data Quality issue and its cleaning</a:t>
            </a:r>
          </a:p>
          <a:p>
            <a:pPr>
              <a:buFont typeface="Wingdings" pitchFamily="2" charset="2"/>
              <a:buChar char="v"/>
            </a:pPr>
            <a:endParaRPr lang="en-US" dirty="0"/>
          </a:p>
          <a:p>
            <a:pPr>
              <a:buFont typeface="Wingdings" pitchFamily="2" charset="2"/>
              <a:buChar char="v"/>
            </a:pPr>
            <a:r>
              <a:rPr lang="en-US" dirty="0" smtClean="0"/>
              <a:t>Data Preparation and Load</a:t>
            </a:r>
          </a:p>
          <a:p>
            <a:pPr>
              <a:buFont typeface="Wingdings" pitchFamily="2" charset="2"/>
              <a:buChar char="v"/>
            </a:pPr>
            <a:endParaRPr lang="en-US" dirty="0"/>
          </a:p>
          <a:p>
            <a:pPr>
              <a:buFont typeface="Wingdings" pitchFamily="2" charset="2"/>
              <a:buChar char="v"/>
            </a:pPr>
            <a:r>
              <a:rPr lang="en-US" dirty="0" smtClean="0"/>
              <a:t>Key Insights from data with  visualization</a:t>
            </a:r>
          </a:p>
          <a:p>
            <a:pPr>
              <a:buFont typeface="Wingdings" pitchFamily="2" charset="2"/>
              <a:buChar char="v"/>
            </a:pPr>
            <a:endParaRPr lang="en-US" dirty="0"/>
          </a:p>
          <a:p>
            <a:pPr>
              <a:buFont typeface="Wingdings" pitchFamily="2" charset="2"/>
              <a:buChar char="v"/>
            </a:pPr>
            <a:r>
              <a:rPr lang="en-US" dirty="0" smtClean="0"/>
              <a:t>Recommendations</a:t>
            </a:r>
          </a:p>
          <a:p>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2200" y="838200"/>
            <a:ext cx="4495800" cy="369332"/>
          </a:xfrm>
          <a:prstGeom prst="rect">
            <a:avLst/>
          </a:prstGeom>
          <a:noFill/>
        </p:spPr>
        <p:txBody>
          <a:bodyPr wrap="square" rtlCol="0">
            <a:spAutoFit/>
          </a:bodyPr>
          <a:lstStyle/>
          <a:p>
            <a:r>
              <a:rPr lang="en-US" b="1" dirty="0" smtClean="0">
                <a:latin typeface="+mj-lt"/>
                <a:cs typeface="Times New Roman" pitchFamily="18" charset="0"/>
              </a:rPr>
              <a:t>Data quality issues and its cleaning</a:t>
            </a:r>
            <a:endParaRPr lang="en-US" b="1" dirty="0">
              <a:latin typeface="+mj-lt"/>
              <a:cs typeface="Times New Roman" pitchFamily="18" charset="0"/>
            </a:endParaRPr>
          </a:p>
        </p:txBody>
      </p:sp>
      <p:sp>
        <p:nvSpPr>
          <p:cNvPr id="9" name="TextBox 8"/>
          <p:cNvSpPr txBox="1"/>
          <p:nvPr/>
        </p:nvSpPr>
        <p:spPr>
          <a:xfrm>
            <a:off x="762000" y="1447800"/>
            <a:ext cx="7772400" cy="5447645"/>
          </a:xfrm>
          <a:prstGeom prst="rect">
            <a:avLst/>
          </a:prstGeom>
          <a:noFill/>
        </p:spPr>
        <p:txBody>
          <a:bodyPr wrap="square" rtlCol="0">
            <a:spAutoFit/>
          </a:bodyPr>
          <a:lstStyle/>
          <a:p>
            <a:pPr>
              <a:buFont typeface="Wingdings" pitchFamily="2" charset="2"/>
              <a:buChar char="Ø"/>
            </a:pPr>
            <a:r>
              <a:rPr lang="en-US" sz="1600" dirty="0" smtClean="0"/>
              <a:t> </a:t>
            </a:r>
            <a:r>
              <a:rPr lang="en-US" dirty="0" smtClean="0"/>
              <a:t>The data set contains two years of customer’s transactions data.</a:t>
            </a:r>
          </a:p>
          <a:p>
            <a:pPr>
              <a:buFont typeface="Wingdings" pitchFamily="2" charset="2"/>
              <a:buChar char="Ø"/>
            </a:pPr>
            <a:endParaRPr lang="en-US" dirty="0"/>
          </a:p>
          <a:p>
            <a:pPr>
              <a:buFont typeface="Wingdings" pitchFamily="2" charset="2"/>
              <a:buChar char="Ø"/>
            </a:pPr>
            <a:r>
              <a:rPr lang="en-US" dirty="0" smtClean="0"/>
              <a:t>In the data, there were different anomalies like blank values, incorrect data type, negative values etc.</a:t>
            </a:r>
          </a:p>
          <a:p>
            <a:pPr>
              <a:buFont typeface="Wingdings" pitchFamily="2" charset="2"/>
              <a:buChar char="Ø"/>
            </a:pPr>
            <a:endParaRPr lang="en-US" dirty="0"/>
          </a:p>
          <a:p>
            <a:pPr>
              <a:buFont typeface="Wingdings" pitchFamily="2" charset="2"/>
              <a:buChar char="Ø"/>
            </a:pPr>
            <a:r>
              <a:rPr lang="en-US" dirty="0" smtClean="0"/>
              <a:t>Below columns had incorrect values for which the respective actions were taken to correct and clean the data.</a:t>
            </a:r>
          </a:p>
          <a:p>
            <a:pPr>
              <a:buFont typeface="Wingdings" pitchFamily="2" charset="2"/>
              <a:buChar char="Ø"/>
            </a:pPr>
            <a:endParaRPr lang="en-US" sz="1600" dirty="0"/>
          </a:p>
          <a:p>
            <a:pPr lvl="1">
              <a:buFont typeface="Wingdings" pitchFamily="2" charset="2"/>
              <a:buChar char="§"/>
            </a:pPr>
            <a:r>
              <a:rPr lang="en-US" sz="1600" dirty="0" smtClean="0"/>
              <a:t>Country- Filtered out unspecified values.</a:t>
            </a:r>
          </a:p>
          <a:p>
            <a:pPr lvl="1"/>
            <a:endParaRPr lang="en-US" sz="1600" dirty="0" smtClean="0"/>
          </a:p>
          <a:p>
            <a:pPr lvl="1">
              <a:buFont typeface="Wingdings" pitchFamily="2" charset="2"/>
              <a:buChar char="§"/>
            </a:pPr>
            <a:r>
              <a:rPr lang="en-US" sz="1600" dirty="0" smtClean="0"/>
              <a:t>Customer ID- </a:t>
            </a:r>
            <a:r>
              <a:rPr lang="en-US" sz="1600" dirty="0" smtClean="0"/>
              <a:t>Filtered out blank values.</a:t>
            </a:r>
          </a:p>
          <a:p>
            <a:pPr lvl="1">
              <a:buFont typeface="Wingdings" pitchFamily="2" charset="2"/>
              <a:buChar char="§"/>
            </a:pPr>
            <a:endParaRPr lang="en-US" sz="1600" dirty="0" smtClean="0"/>
          </a:p>
          <a:p>
            <a:pPr lvl="1">
              <a:buFont typeface="Wingdings" pitchFamily="2" charset="2"/>
              <a:buChar char="§"/>
            </a:pPr>
            <a:r>
              <a:rPr lang="en-US" sz="1600" dirty="0" smtClean="0"/>
              <a:t>Quantity – Removed negative values based on condition values&gt;0.</a:t>
            </a:r>
          </a:p>
          <a:p>
            <a:pPr lvl="1"/>
            <a:endParaRPr lang="en-US" sz="1600" dirty="0" smtClean="0"/>
          </a:p>
          <a:p>
            <a:pPr lvl="1">
              <a:buFont typeface="Wingdings" pitchFamily="2" charset="2"/>
              <a:buChar char="§"/>
            </a:pPr>
            <a:r>
              <a:rPr lang="en-US" sz="1600" dirty="0" smtClean="0"/>
              <a:t> </a:t>
            </a:r>
            <a:r>
              <a:rPr lang="en-US" sz="1600" dirty="0" err="1" smtClean="0"/>
              <a:t>StockCode</a:t>
            </a:r>
            <a:r>
              <a:rPr lang="en-US" sz="1600" dirty="0" smtClean="0"/>
              <a:t> - </a:t>
            </a:r>
            <a:r>
              <a:rPr lang="en-US" sz="1600" dirty="0"/>
              <a:t>Filtered non numeric values from both, then applied below formula to remove the extra alphabet from the end since </a:t>
            </a:r>
            <a:r>
              <a:rPr lang="en-US" sz="1600" dirty="0" err="1"/>
              <a:t>StockCode</a:t>
            </a:r>
            <a:r>
              <a:rPr lang="en-US" sz="1600" dirty="0"/>
              <a:t> is a 5-digit integral number uniquely assigned to each distinct product</a:t>
            </a:r>
            <a:r>
              <a:rPr lang="en-US" sz="1600" dirty="0" smtClean="0"/>
              <a:t>.</a:t>
            </a:r>
          </a:p>
          <a:p>
            <a:pPr lvl="1"/>
            <a:endParaRPr lang="en-US" sz="1600" dirty="0"/>
          </a:p>
          <a:p>
            <a:pPr lvl="1"/>
            <a:r>
              <a:rPr lang="en-US" sz="1600" b="1" i="1" dirty="0"/>
              <a:t>=IF(ISNUMBER(VALUE(LEFT(B2,5))),LEFT(B2,5),"")</a:t>
            </a:r>
          </a:p>
          <a:p>
            <a:pPr>
              <a:buFont typeface="Wingdings" pitchFamily="2" charset="2"/>
              <a:buChar char="§"/>
            </a:pPr>
            <a:endParaRPr lang="en-US" sz="1400" dirty="0" smtClean="0"/>
          </a:p>
          <a:p>
            <a:pPr>
              <a:buFont typeface="Wingdings" pitchFamily="2" charset="2"/>
              <a:buChar char="§"/>
            </a:pPr>
            <a:endParaRPr lang="en-US" sz="1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990600"/>
            <a:ext cx="3342582" cy="369332"/>
          </a:xfrm>
          <a:prstGeom prst="rect">
            <a:avLst/>
          </a:prstGeom>
          <a:noFill/>
        </p:spPr>
        <p:txBody>
          <a:bodyPr wrap="none" rtlCol="0">
            <a:spAutoFit/>
          </a:bodyPr>
          <a:lstStyle/>
          <a:p>
            <a:r>
              <a:rPr lang="en-US" b="1" dirty="0" smtClean="0">
                <a:latin typeface="+mj-lt"/>
              </a:rPr>
              <a:t>Data Preparation and Load</a:t>
            </a:r>
            <a:endParaRPr lang="en-US" b="1" dirty="0">
              <a:latin typeface="+mj-lt"/>
            </a:endParaRPr>
          </a:p>
        </p:txBody>
      </p:sp>
      <p:sp>
        <p:nvSpPr>
          <p:cNvPr id="5" name="TextBox 4"/>
          <p:cNvSpPr txBox="1"/>
          <p:nvPr/>
        </p:nvSpPr>
        <p:spPr>
          <a:xfrm>
            <a:off x="1219200" y="1752600"/>
            <a:ext cx="6477000" cy="2862322"/>
          </a:xfrm>
          <a:prstGeom prst="rect">
            <a:avLst/>
          </a:prstGeom>
          <a:noFill/>
        </p:spPr>
        <p:txBody>
          <a:bodyPr wrap="square" rtlCol="0">
            <a:spAutoFit/>
          </a:bodyPr>
          <a:lstStyle/>
          <a:p>
            <a:pPr>
              <a:buFont typeface="Wingdings" pitchFamily="2" charset="2"/>
              <a:buChar char="Ø"/>
            </a:pPr>
            <a:r>
              <a:rPr lang="en-US" dirty="0"/>
              <a:t> </a:t>
            </a:r>
            <a:r>
              <a:rPr lang="en-US" dirty="0" smtClean="0"/>
              <a:t>After cleaning the data, merged both the sheets into single data.</a:t>
            </a:r>
          </a:p>
          <a:p>
            <a:pPr>
              <a:buFont typeface="Wingdings" pitchFamily="2" charset="2"/>
              <a:buChar char="Ø"/>
            </a:pPr>
            <a:endParaRPr lang="en-US" dirty="0"/>
          </a:p>
          <a:p>
            <a:pPr>
              <a:buFont typeface="Wingdings" pitchFamily="2" charset="2"/>
              <a:buChar char="Ø"/>
            </a:pPr>
            <a:r>
              <a:rPr lang="en-US" dirty="0" smtClean="0"/>
              <a:t> Added few columns to find insights for the data like</a:t>
            </a:r>
          </a:p>
          <a:p>
            <a:pPr lvl="1"/>
            <a:endParaRPr lang="en-US" dirty="0"/>
          </a:p>
          <a:p>
            <a:pPr lvl="1">
              <a:buFont typeface="Wingdings" pitchFamily="2" charset="2"/>
              <a:buChar char="§"/>
            </a:pPr>
            <a:r>
              <a:rPr lang="en-US" dirty="0" smtClean="0"/>
              <a:t> Sales = Product of Quantity and Price</a:t>
            </a:r>
          </a:p>
          <a:p>
            <a:pPr lvl="1">
              <a:buFont typeface="Wingdings" pitchFamily="2" charset="2"/>
              <a:buChar char="§"/>
            </a:pPr>
            <a:r>
              <a:rPr lang="en-US" dirty="0"/>
              <a:t> </a:t>
            </a:r>
            <a:r>
              <a:rPr lang="en-US" dirty="0" smtClean="0"/>
              <a:t>Year = Extracted year from </a:t>
            </a:r>
            <a:r>
              <a:rPr lang="en-US" dirty="0" err="1" smtClean="0"/>
              <a:t>InvoiceDate</a:t>
            </a:r>
            <a:r>
              <a:rPr lang="en-US" dirty="0" smtClean="0"/>
              <a:t> column with the help  of year function.</a:t>
            </a:r>
          </a:p>
          <a:p>
            <a:pPr lvl="1">
              <a:buFont typeface="Wingdings" pitchFamily="2" charset="2"/>
              <a:buChar char="§"/>
            </a:pPr>
            <a:r>
              <a:rPr lang="en-US" dirty="0" smtClean="0"/>
              <a:t>Month = Extracted year from </a:t>
            </a:r>
            <a:r>
              <a:rPr lang="en-US" dirty="0" err="1" smtClean="0"/>
              <a:t>InvoiceDate</a:t>
            </a:r>
            <a:r>
              <a:rPr lang="en-US" dirty="0" smtClean="0"/>
              <a:t> column with the help  of Month function.</a:t>
            </a:r>
            <a:endParaRPr lang="en-US" dirty="0" smtClean="0"/>
          </a:p>
        </p:txBody>
      </p:sp>
      <p:sp>
        <p:nvSpPr>
          <p:cNvPr id="6" name="TextBox 5"/>
          <p:cNvSpPr txBox="1"/>
          <p:nvPr/>
        </p:nvSpPr>
        <p:spPr>
          <a:xfrm>
            <a:off x="1295400" y="5029200"/>
            <a:ext cx="6172200" cy="646331"/>
          </a:xfrm>
          <a:prstGeom prst="rect">
            <a:avLst/>
          </a:prstGeom>
          <a:noFill/>
        </p:spPr>
        <p:txBody>
          <a:bodyPr wrap="square" rtlCol="0">
            <a:spAutoFit/>
          </a:bodyPr>
          <a:lstStyle/>
          <a:p>
            <a:pPr>
              <a:buFont typeface="Wingdings" pitchFamily="2" charset="2"/>
              <a:buChar char="Ø"/>
            </a:pPr>
            <a:r>
              <a:rPr lang="en-US" dirty="0"/>
              <a:t> </a:t>
            </a:r>
            <a:r>
              <a:rPr lang="en-US" dirty="0" smtClean="0"/>
              <a:t>Post data transformation and preparation, loaded the file to MS SQL Server in the table </a:t>
            </a:r>
            <a:r>
              <a:rPr lang="en-US" b="1" i="1" dirty="0" smtClean="0"/>
              <a:t>Customers.</a:t>
            </a:r>
            <a:endParaRPr lang="en-US"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762000"/>
            <a:ext cx="5078634" cy="369332"/>
          </a:xfrm>
          <a:prstGeom prst="rect">
            <a:avLst/>
          </a:prstGeom>
          <a:noFill/>
        </p:spPr>
        <p:txBody>
          <a:bodyPr wrap="none" rtlCol="0">
            <a:spAutoFit/>
          </a:bodyPr>
          <a:lstStyle/>
          <a:p>
            <a:r>
              <a:rPr lang="en-US" b="1" dirty="0" smtClean="0">
                <a:latin typeface="+mj-lt"/>
              </a:rPr>
              <a:t>Key Insights from data with visualization</a:t>
            </a:r>
            <a:endParaRPr lang="en-US" b="1" dirty="0">
              <a:latin typeface="+mj-lt"/>
            </a:endParaRPr>
          </a:p>
        </p:txBody>
      </p:sp>
      <p:sp>
        <p:nvSpPr>
          <p:cNvPr id="6" name="TextBox 5"/>
          <p:cNvSpPr txBox="1"/>
          <p:nvPr/>
        </p:nvSpPr>
        <p:spPr>
          <a:xfrm>
            <a:off x="1143000" y="1371600"/>
            <a:ext cx="3044423" cy="646331"/>
          </a:xfrm>
          <a:prstGeom prst="rect">
            <a:avLst/>
          </a:prstGeom>
          <a:noFill/>
        </p:spPr>
        <p:txBody>
          <a:bodyPr wrap="none" rtlCol="0">
            <a:spAutoFit/>
          </a:bodyPr>
          <a:lstStyle/>
          <a:p>
            <a:pPr lvl="0"/>
            <a:r>
              <a:rPr lang="en-US" b="1" dirty="0" smtClean="0"/>
              <a:t>1. Top </a:t>
            </a:r>
            <a:r>
              <a:rPr lang="en-US" b="1" dirty="0"/>
              <a:t>5 Countries by Sales</a:t>
            </a:r>
          </a:p>
          <a:p>
            <a:endParaRPr lang="en-US" dirty="0"/>
          </a:p>
        </p:txBody>
      </p:sp>
      <p:sp>
        <p:nvSpPr>
          <p:cNvPr id="7" name="TextBox 6"/>
          <p:cNvSpPr txBox="1"/>
          <p:nvPr/>
        </p:nvSpPr>
        <p:spPr>
          <a:xfrm>
            <a:off x="152400" y="2133600"/>
            <a:ext cx="7315200" cy="1754326"/>
          </a:xfrm>
          <a:prstGeom prst="rect">
            <a:avLst/>
          </a:prstGeom>
          <a:noFill/>
        </p:spPr>
        <p:txBody>
          <a:bodyPr wrap="square" rtlCol="0">
            <a:spAutoFit/>
          </a:bodyPr>
          <a:lstStyle/>
          <a:p>
            <a:r>
              <a:rPr lang="en-US" i="1" dirty="0"/>
              <a:t>SELECT TOP 5 Country, </a:t>
            </a:r>
            <a:endParaRPr lang="en-US" i="1" dirty="0" smtClean="0"/>
          </a:p>
          <a:p>
            <a:r>
              <a:rPr lang="en-US" i="1" dirty="0" smtClean="0"/>
              <a:t>SUM(CAST(SALES </a:t>
            </a:r>
            <a:r>
              <a:rPr lang="en-US" i="1" dirty="0"/>
              <a:t>AS DECIMAL(10,2))) AS SALES_BY_COUNTRY </a:t>
            </a:r>
            <a:endParaRPr lang="en-US" i="1" dirty="0" smtClean="0"/>
          </a:p>
          <a:p>
            <a:r>
              <a:rPr lang="en-US" i="1" dirty="0" smtClean="0"/>
              <a:t>FROM </a:t>
            </a:r>
            <a:r>
              <a:rPr lang="en-US" i="1" dirty="0"/>
              <a:t>CUSTOMERS</a:t>
            </a:r>
          </a:p>
          <a:p>
            <a:r>
              <a:rPr lang="en-US" i="1" dirty="0"/>
              <a:t>GROUP BY Country</a:t>
            </a:r>
          </a:p>
          <a:p>
            <a:r>
              <a:rPr lang="en-US" i="1" dirty="0"/>
              <a:t>ORDER BY SALES_BY_COUNTRY DESC;</a:t>
            </a:r>
          </a:p>
          <a:p>
            <a:endParaRPr lang="en-US" i="1" dirty="0"/>
          </a:p>
        </p:txBody>
      </p:sp>
      <p:pic>
        <p:nvPicPr>
          <p:cNvPr id="8" name="Picture 7"/>
          <p:cNvPicPr/>
          <p:nvPr/>
        </p:nvPicPr>
        <p:blipFill>
          <a:blip r:embed="rId2"/>
          <a:srcRect/>
          <a:stretch>
            <a:fillRect/>
          </a:stretch>
        </p:blipFill>
        <p:spPr bwMode="auto">
          <a:xfrm>
            <a:off x="5105400" y="3048000"/>
            <a:ext cx="3810000" cy="228600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381000" y="3810000"/>
            <a:ext cx="4343400" cy="28098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7239482" cy="2585323"/>
          </a:xfrm>
          <a:prstGeom prst="rect">
            <a:avLst/>
          </a:prstGeom>
          <a:noFill/>
        </p:spPr>
        <p:txBody>
          <a:bodyPr wrap="none" rtlCol="0">
            <a:spAutoFit/>
          </a:bodyPr>
          <a:lstStyle/>
          <a:p>
            <a:pPr lvl="0"/>
            <a:r>
              <a:rPr lang="en-US" b="1" dirty="0" smtClean="0"/>
              <a:t>2. </a:t>
            </a:r>
            <a:r>
              <a:rPr lang="en-US" b="1" dirty="0"/>
              <a:t>Top 5 Product by Sales</a:t>
            </a:r>
          </a:p>
          <a:p>
            <a:endParaRPr lang="en-US" i="1" dirty="0" smtClean="0"/>
          </a:p>
          <a:p>
            <a:endParaRPr lang="en-US" i="1" dirty="0"/>
          </a:p>
          <a:p>
            <a:r>
              <a:rPr lang="en-US" i="1" dirty="0"/>
              <a:t>SELECT TOP 5 DESCRIPTION</a:t>
            </a:r>
            <a:r>
              <a:rPr lang="en-US" i="1" dirty="0" smtClean="0"/>
              <a:t>,</a:t>
            </a:r>
          </a:p>
          <a:p>
            <a:r>
              <a:rPr lang="en-US" i="1" dirty="0" smtClean="0"/>
              <a:t>SUM(CAST(SALES </a:t>
            </a:r>
            <a:r>
              <a:rPr lang="en-US" i="1" dirty="0"/>
              <a:t>AS DECIMAL(10,2))) AS SALES_BY_PRODUCT </a:t>
            </a:r>
            <a:endParaRPr lang="en-US" i="1" dirty="0" smtClean="0"/>
          </a:p>
          <a:p>
            <a:r>
              <a:rPr lang="en-US" i="1" dirty="0" smtClean="0"/>
              <a:t>FROM </a:t>
            </a:r>
            <a:r>
              <a:rPr lang="en-US" i="1" dirty="0"/>
              <a:t>CUSTOMERS</a:t>
            </a:r>
          </a:p>
          <a:p>
            <a:r>
              <a:rPr lang="en-US" i="1" dirty="0"/>
              <a:t>GROUP BY DESCRIPTION</a:t>
            </a:r>
          </a:p>
          <a:p>
            <a:r>
              <a:rPr lang="en-US" i="1" dirty="0"/>
              <a:t>ORDER BY SALES_BY_PRODUCT DESC;</a:t>
            </a:r>
          </a:p>
          <a:p>
            <a:endParaRPr lang="en-US" i="1" dirty="0"/>
          </a:p>
        </p:txBody>
      </p:sp>
      <p:pic>
        <p:nvPicPr>
          <p:cNvPr id="5" name="Picture 4"/>
          <p:cNvPicPr/>
          <p:nvPr/>
        </p:nvPicPr>
        <p:blipFill>
          <a:blip r:embed="rId2"/>
          <a:srcRect/>
          <a:stretch>
            <a:fillRect/>
          </a:stretch>
        </p:blipFill>
        <p:spPr bwMode="auto">
          <a:xfrm>
            <a:off x="381000" y="3886200"/>
            <a:ext cx="3962400" cy="1752600"/>
          </a:xfrm>
          <a:prstGeom prst="rect">
            <a:avLst/>
          </a:prstGeom>
          <a:noFill/>
          <a:ln w="9525">
            <a:noFill/>
            <a:miter lim="800000"/>
            <a:headEnd/>
            <a:tailEnd/>
          </a:ln>
        </p:spPr>
      </p:pic>
      <p:pic>
        <p:nvPicPr>
          <p:cNvPr id="17410" name="Picture 2"/>
          <p:cNvPicPr>
            <a:picLocks noChangeAspect="1" noChangeArrowheads="1"/>
          </p:cNvPicPr>
          <p:nvPr/>
        </p:nvPicPr>
        <p:blipFill>
          <a:blip r:embed="rId3"/>
          <a:srcRect/>
          <a:stretch>
            <a:fillRect/>
          </a:stretch>
        </p:blipFill>
        <p:spPr bwMode="auto">
          <a:xfrm>
            <a:off x="4572000" y="3048000"/>
            <a:ext cx="4352925" cy="3200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5486399" cy="2092881"/>
          </a:xfrm>
          <a:prstGeom prst="rect">
            <a:avLst/>
          </a:prstGeom>
          <a:noFill/>
        </p:spPr>
        <p:txBody>
          <a:bodyPr wrap="square" rtlCol="0">
            <a:spAutoFit/>
          </a:bodyPr>
          <a:lstStyle/>
          <a:p>
            <a:pPr lvl="0"/>
            <a:r>
              <a:rPr lang="en-US" b="1" dirty="0"/>
              <a:t>3</a:t>
            </a:r>
            <a:r>
              <a:rPr lang="en-US" b="1" dirty="0" smtClean="0"/>
              <a:t>. Top </a:t>
            </a:r>
            <a:r>
              <a:rPr lang="en-US" b="1" dirty="0"/>
              <a:t>10 countries by unique customers count</a:t>
            </a:r>
          </a:p>
          <a:p>
            <a:r>
              <a:rPr lang="en-US" sz="1600" dirty="0"/>
              <a:t> </a:t>
            </a:r>
          </a:p>
          <a:p>
            <a:r>
              <a:rPr lang="en-US" sz="1600" i="1" dirty="0" smtClean="0"/>
              <a:t>SELECT TOP 10 COUNTRY, COUNT(DISTINCT CUSTOMER_ID) AS UNIQUE_CUSTOMERS</a:t>
            </a:r>
          </a:p>
          <a:p>
            <a:r>
              <a:rPr lang="en-US" sz="1600" i="1" dirty="0" smtClean="0"/>
              <a:t>FROM CUSTOMERS</a:t>
            </a:r>
          </a:p>
          <a:p>
            <a:r>
              <a:rPr lang="en-US" sz="1600" i="1" dirty="0" smtClean="0"/>
              <a:t>GROUP </a:t>
            </a:r>
            <a:r>
              <a:rPr lang="en-US" sz="1600" i="1" dirty="0"/>
              <a:t>BY COUNTRY</a:t>
            </a:r>
          </a:p>
          <a:p>
            <a:r>
              <a:rPr lang="en-US" sz="1600" i="1" dirty="0"/>
              <a:t>ORDER BY UNIQUE_CUSTOMERS DESC;</a:t>
            </a:r>
          </a:p>
          <a:p>
            <a:endParaRPr lang="en-US" sz="1600" dirty="0"/>
          </a:p>
        </p:txBody>
      </p:sp>
      <p:pic>
        <p:nvPicPr>
          <p:cNvPr id="5" name="Picture 4"/>
          <p:cNvPicPr/>
          <p:nvPr/>
        </p:nvPicPr>
        <p:blipFill>
          <a:blip r:embed="rId2"/>
          <a:srcRect/>
          <a:stretch>
            <a:fillRect/>
          </a:stretch>
        </p:blipFill>
        <p:spPr bwMode="auto">
          <a:xfrm>
            <a:off x="5334000" y="228600"/>
            <a:ext cx="3200400" cy="3200400"/>
          </a:xfrm>
          <a:prstGeom prst="rect">
            <a:avLst/>
          </a:prstGeom>
          <a:noFill/>
          <a:ln w="9525">
            <a:noFill/>
            <a:miter lim="800000"/>
            <a:headEnd/>
            <a:tailEnd/>
          </a:ln>
        </p:spPr>
      </p:pic>
      <p:sp>
        <p:nvSpPr>
          <p:cNvPr id="6" name="TextBox 5"/>
          <p:cNvSpPr txBox="1"/>
          <p:nvPr/>
        </p:nvSpPr>
        <p:spPr>
          <a:xfrm>
            <a:off x="304800" y="2438400"/>
            <a:ext cx="3294492" cy="646331"/>
          </a:xfrm>
          <a:prstGeom prst="rect">
            <a:avLst/>
          </a:prstGeom>
          <a:noFill/>
        </p:spPr>
        <p:txBody>
          <a:bodyPr wrap="none" rtlCol="0">
            <a:spAutoFit/>
          </a:bodyPr>
          <a:lstStyle/>
          <a:p>
            <a:pPr lvl="0"/>
            <a:r>
              <a:rPr lang="en-US" b="1" dirty="0" smtClean="0"/>
              <a:t>4. </a:t>
            </a:r>
            <a:r>
              <a:rPr lang="en-US" b="1" dirty="0"/>
              <a:t>Year on </a:t>
            </a:r>
            <a:r>
              <a:rPr lang="en-US" b="1" dirty="0" smtClean="0"/>
              <a:t>Year  </a:t>
            </a:r>
            <a:r>
              <a:rPr lang="en-US" b="1" dirty="0"/>
              <a:t>Sales Growth</a:t>
            </a:r>
          </a:p>
          <a:p>
            <a:endParaRPr lang="en-US" dirty="0"/>
          </a:p>
        </p:txBody>
      </p:sp>
      <p:sp>
        <p:nvSpPr>
          <p:cNvPr id="8" name="TextBox 7"/>
          <p:cNvSpPr txBox="1"/>
          <p:nvPr/>
        </p:nvSpPr>
        <p:spPr>
          <a:xfrm>
            <a:off x="381000" y="2895600"/>
            <a:ext cx="4953000" cy="3754874"/>
          </a:xfrm>
          <a:prstGeom prst="rect">
            <a:avLst/>
          </a:prstGeom>
          <a:noFill/>
        </p:spPr>
        <p:txBody>
          <a:bodyPr wrap="square" rtlCol="0">
            <a:spAutoFit/>
          </a:bodyPr>
          <a:lstStyle/>
          <a:p>
            <a:r>
              <a:rPr lang="en-US" sz="1400" i="1" dirty="0"/>
              <a:t>WITH YOY_GROWTH AS(</a:t>
            </a:r>
          </a:p>
          <a:p>
            <a:r>
              <a:rPr lang="en-US" sz="1400" i="1" dirty="0"/>
              <a:t>SELECT YEAR AS YEAR, SUM(CAST(SALES AS DECIMAL(10,2))) AS CURRENT_SALES </a:t>
            </a:r>
          </a:p>
          <a:p>
            <a:r>
              <a:rPr lang="en-US" sz="1400" i="1" dirty="0"/>
              <a:t>FROM CUSTOMERS</a:t>
            </a:r>
          </a:p>
          <a:p>
            <a:r>
              <a:rPr lang="en-US" sz="1400" i="1" dirty="0"/>
              <a:t>GROUP BY YEAR</a:t>
            </a:r>
          </a:p>
          <a:p>
            <a:r>
              <a:rPr lang="en-US" sz="1400" i="1" dirty="0"/>
              <a:t>)</a:t>
            </a:r>
          </a:p>
          <a:p>
            <a:r>
              <a:rPr lang="en-US" sz="1400" i="1" dirty="0"/>
              <a:t>, YOY_GROWTH1 AS(</a:t>
            </a:r>
          </a:p>
          <a:p>
            <a:r>
              <a:rPr lang="en-US" sz="1400" i="1" dirty="0"/>
              <a:t>SELECT *,</a:t>
            </a:r>
          </a:p>
          <a:p>
            <a:r>
              <a:rPr lang="en-US" sz="1400" i="1" dirty="0"/>
              <a:t>LAG(CURRENT_SALES,1,CURRENT_SALES) OVER (ORDER BY YEAR) AS PREVIOUS_YEAR_SALES</a:t>
            </a:r>
          </a:p>
          <a:p>
            <a:r>
              <a:rPr lang="en-US" sz="1400" i="1" dirty="0"/>
              <a:t>FROM YOY_GROWTH</a:t>
            </a:r>
          </a:p>
          <a:p>
            <a:r>
              <a:rPr lang="en-US" sz="1400" i="1" dirty="0"/>
              <a:t>)</a:t>
            </a:r>
          </a:p>
          <a:p>
            <a:r>
              <a:rPr lang="en-US" sz="1400" i="1" dirty="0"/>
              <a:t>SELECT *,(CURRENT_SALES-PREVIOUS_YEAR_SALES)*100/PREVIOUS_YEAR_SALES AS </a:t>
            </a:r>
            <a:r>
              <a:rPr lang="en-US" sz="1400" i="1" dirty="0" smtClean="0"/>
              <a:t>SALES_YOY_GROWTH</a:t>
            </a:r>
          </a:p>
          <a:p>
            <a:r>
              <a:rPr lang="en-US" sz="1400" i="1" dirty="0" smtClean="0"/>
              <a:t>FROM </a:t>
            </a:r>
            <a:r>
              <a:rPr lang="en-US" sz="1400" i="1" dirty="0"/>
              <a:t>YOY_GROWTH1;</a:t>
            </a:r>
          </a:p>
          <a:p>
            <a:endParaRPr lang="en-US" sz="1400" i="1" dirty="0"/>
          </a:p>
        </p:txBody>
      </p:sp>
      <p:pic>
        <p:nvPicPr>
          <p:cNvPr id="9" name="Picture 8"/>
          <p:cNvPicPr/>
          <p:nvPr/>
        </p:nvPicPr>
        <p:blipFill>
          <a:blip r:embed="rId3"/>
          <a:srcRect/>
          <a:stretch>
            <a:fillRect/>
          </a:stretch>
        </p:blipFill>
        <p:spPr bwMode="auto">
          <a:xfrm>
            <a:off x="3886200" y="3733800"/>
            <a:ext cx="4832350" cy="831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81000"/>
            <a:ext cx="6814686" cy="646331"/>
          </a:xfrm>
          <a:prstGeom prst="rect">
            <a:avLst/>
          </a:prstGeom>
          <a:noFill/>
        </p:spPr>
        <p:txBody>
          <a:bodyPr wrap="none" rtlCol="0">
            <a:spAutoFit/>
          </a:bodyPr>
          <a:lstStyle/>
          <a:p>
            <a:pPr lvl="0"/>
            <a:r>
              <a:rPr lang="en-US" b="1" dirty="0" smtClean="0"/>
              <a:t>5. </a:t>
            </a:r>
            <a:r>
              <a:rPr lang="en-US" b="1" dirty="0"/>
              <a:t>Cumulative or Running sum of sales by Month for each Year</a:t>
            </a:r>
          </a:p>
          <a:p>
            <a:endParaRPr lang="en-US" dirty="0"/>
          </a:p>
        </p:txBody>
      </p:sp>
      <p:sp>
        <p:nvSpPr>
          <p:cNvPr id="6" name="TextBox 5"/>
          <p:cNvSpPr txBox="1"/>
          <p:nvPr/>
        </p:nvSpPr>
        <p:spPr>
          <a:xfrm>
            <a:off x="152400" y="762000"/>
            <a:ext cx="8229600" cy="2031325"/>
          </a:xfrm>
          <a:prstGeom prst="rect">
            <a:avLst/>
          </a:prstGeom>
          <a:noFill/>
        </p:spPr>
        <p:txBody>
          <a:bodyPr wrap="square" rtlCol="0">
            <a:spAutoFit/>
          </a:bodyPr>
          <a:lstStyle/>
          <a:p>
            <a:r>
              <a:rPr lang="en-US" sz="1400" i="1" dirty="0"/>
              <a:t>WITH CTE AS(</a:t>
            </a:r>
          </a:p>
          <a:p>
            <a:r>
              <a:rPr lang="en-US" sz="1400" i="1" dirty="0"/>
              <a:t>SELECT YEAR AS YEARS,DATENAME(MONTH,INVOICEDATE) AS MONTHS, SUM(CAST(SALES AS DECIMAL(10,2))) AS MONTHLY_SALES </a:t>
            </a:r>
          </a:p>
          <a:p>
            <a:r>
              <a:rPr lang="en-US" sz="1400" i="1" dirty="0"/>
              <a:t>FROM CUSTOMERS</a:t>
            </a:r>
          </a:p>
          <a:p>
            <a:r>
              <a:rPr lang="en-US" sz="1400" i="1" dirty="0"/>
              <a:t>GROUP BY YEAR,DATENAME(</a:t>
            </a:r>
            <a:r>
              <a:rPr lang="en-US" sz="1400" i="1" dirty="0" err="1"/>
              <a:t>MONTH,InvoiceDate</a:t>
            </a:r>
            <a:r>
              <a:rPr lang="en-US" sz="1400" i="1" dirty="0"/>
              <a:t>)</a:t>
            </a:r>
          </a:p>
          <a:p>
            <a:r>
              <a:rPr lang="en-US" sz="1400" i="1" dirty="0"/>
              <a:t>)</a:t>
            </a:r>
          </a:p>
          <a:p>
            <a:r>
              <a:rPr lang="en-US" sz="1400" i="1" dirty="0"/>
              <a:t>SELECT *,SUM(MONTHLY_SALES) OVER (ORDER BY YEARS,MONTHS) AS CUMULATIVE_SALES</a:t>
            </a:r>
          </a:p>
          <a:p>
            <a:r>
              <a:rPr lang="en-US" sz="1400" i="1" dirty="0"/>
              <a:t>FROM CTE</a:t>
            </a:r>
          </a:p>
          <a:p>
            <a:endParaRPr lang="en-US" sz="1400" i="1" dirty="0"/>
          </a:p>
        </p:txBody>
      </p:sp>
      <p:pic>
        <p:nvPicPr>
          <p:cNvPr id="7" name="Picture 6"/>
          <p:cNvPicPr/>
          <p:nvPr/>
        </p:nvPicPr>
        <p:blipFill>
          <a:blip r:embed="rId2"/>
          <a:srcRect/>
          <a:stretch>
            <a:fillRect/>
          </a:stretch>
        </p:blipFill>
        <p:spPr bwMode="auto">
          <a:xfrm>
            <a:off x="5715000" y="2362200"/>
            <a:ext cx="3276600" cy="4343400"/>
          </a:xfrm>
          <a:prstGeom prst="rect">
            <a:avLst/>
          </a:prstGeom>
          <a:noFill/>
          <a:ln w="9525">
            <a:noFill/>
            <a:miter lim="800000"/>
            <a:headEnd/>
            <a:tailEnd/>
          </a:ln>
        </p:spPr>
      </p:pic>
      <p:pic>
        <p:nvPicPr>
          <p:cNvPr id="18434" name="Picture 2"/>
          <p:cNvPicPr>
            <a:picLocks noChangeAspect="1" noChangeArrowheads="1"/>
          </p:cNvPicPr>
          <p:nvPr/>
        </p:nvPicPr>
        <p:blipFill>
          <a:blip r:embed="rId3"/>
          <a:srcRect/>
          <a:stretch>
            <a:fillRect/>
          </a:stretch>
        </p:blipFill>
        <p:spPr bwMode="auto">
          <a:xfrm>
            <a:off x="152400" y="3200400"/>
            <a:ext cx="5562600" cy="274498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838200"/>
            <a:ext cx="4583306" cy="646331"/>
          </a:xfrm>
          <a:prstGeom prst="rect">
            <a:avLst/>
          </a:prstGeom>
          <a:noFill/>
        </p:spPr>
        <p:txBody>
          <a:bodyPr wrap="none" rtlCol="0">
            <a:spAutoFit/>
          </a:bodyPr>
          <a:lstStyle/>
          <a:p>
            <a:pPr lvl="0"/>
            <a:r>
              <a:rPr lang="en-US" b="1" dirty="0" smtClean="0"/>
              <a:t>6. </a:t>
            </a:r>
            <a:r>
              <a:rPr lang="en-US" b="1" dirty="0"/>
              <a:t>Count of repeat customers for each year</a:t>
            </a:r>
          </a:p>
          <a:p>
            <a:endParaRPr lang="en-US" dirty="0"/>
          </a:p>
        </p:txBody>
      </p:sp>
      <p:sp>
        <p:nvSpPr>
          <p:cNvPr id="5" name="TextBox 4"/>
          <p:cNvSpPr txBox="1"/>
          <p:nvPr/>
        </p:nvSpPr>
        <p:spPr>
          <a:xfrm>
            <a:off x="838200" y="1447800"/>
            <a:ext cx="9144000" cy="3231654"/>
          </a:xfrm>
          <a:prstGeom prst="rect">
            <a:avLst/>
          </a:prstGeom>
          <a:noFill/>
        </p:spPr>
        <p:txBody>
          <a:bodyPr wrap="square" rtlCol="0">
            <a:spAutoFit/>
          </a:bodyPr>
          <a:lstStyle/>
          <a:p>
            <a:r>
              <a:rPr lang="en-US" sz="1700" i="1" dirty="0"/>
              <a:t>WITH CTE AS</a:t>
            </a:r>
          </a:p>
          <a:p>
            <a:r>
              <a:rPr lang="en-US" sz="1700" i="1" dirty="0"/>
              <a:t>(SELECT CUSTOMER_ID, MIN(YEAR) AS FIRST_YEAR </a:t>
            </a:r>
          </a:p>
          <a:p>
            <a:r>
              <a:rPr lang="en-US" sz="1700" i="1" dirty="0"/>
              <a:t>FROM CUSTOMERS GROUP BY CUSTOMER_ID)</a:t>
            </a:r>
          </a:p>
          <a:p>
            <a:r>
              <a:rPr lang="en-US" sz="1700" i="1" dirty="0"/>
              <a:t>SELECT C.YEAR,</a:t>
            </a:r>
          </a:p>
          <a:p>
            <a:r>
              <a:rPr lang="en-US" sz="1700" i="1" dirty="0"/>
              <a:t>SUM(CASE WHEN C.YEAR=CT.FIRST_YEAR THEN 1 ELSE 0 END) AS NEW_CUSTOMERS,</a:t>
            </a:r>
          </a:p>
          <a:p>
            <a:r>
              <a:rPr lang="en-US" sz="1700" i="1" dirty="0"/>
              <a:t>SUM(CASE WHEN C.YEAR!=CT.FIRST_YEAR THEN 1 ELSE 0 END) AS REPEAT_CUSTOMERS</a:t>
            </a:r>
          </a:p>
          <a:p>
            <a:r>
              <a:rPr lang="en-US" sz="1700" i="1" dirty="0"/>
              <a:t>FROM CUSTOMERS C JOIN CTE CT</a:t>
            </a:r>
          </a:p>
          <a:p>
            <a:r>
              <a:rPr lang="en-US" sz="1700" i="1" dirty="0"/>
              <a:t>ON C.CUSTOMER_ID=CT.CUSTOMER_ID</a:t>
            </a:r>
          </a:p>
          <a:p>
            <a:r>
              <a:rPr lang="en-US" sz="1700" i="1" dirty="0"/>
              <a:t>GROUP BY C.YEAR</a:t>
            </a:r>
          </a:p>
          <a:p>
            <a:r>
              <a:rPr lang="en-US" sz="1700" i="1" dirty="0"/>
              <a:t>ORDER BY C.YEAR;</a:t>
            </a:r>
          </a:p>
          <a:p>
            <a:endParaRPr lang="en-US" sz="1700" i="1" dirty="0"/>
          </a:p>
        </p:txBody>
      </p:sp>
      <p:pic>
        <p:nvPicPr>
          <p:cNvPr id="6" name="Picture 5"/>
          <p:cNvPicPr/>
          <p:nvPr/>
        </p:nvPicPr>
        <p:blipFill>
          <a:blip r:embed="rId2"/>
          <a:srcRect/>
          <a:stretch>
            <a:fillRect/>
          </a:stretch>
        </p:blipFill>
        <p:spPr bwMode="auto">
          <a:xfrm>
            <a:off x="914400" y="4648200"/>
            <a:ext cx="6400800" cy="1295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7607" y="1219200"/>
            <a:ext cx="8366393" cy="923330"/>
          </a:xfrm>
          <a:prstGeom prst="rect">
            <a:avLst/>
          </a:prstGeom>
          <a:noFill/>
        </p:spPr>
        <p:txBody>
          <a:bodyPr wrap="none" rtlCol="0">
            <a:spAutoFit/>
          </a:bodyPr>
          <a:lstStyle/>
          <a:p>
            <a:r>
              <a:rPr lang="en-US" dirty="0" smtClean="0"/>
              <a:t>Based upon the insights from the previous slides, </a:t>
            </a:r>
          </a:p>
          <a:p>
            <a:r>
              <a:rPr lang="en-US" dirty="0" smtClean="0"/>
              <a:t>I would like to suggest few points which can be helpful for the business growth.</a:t>
            </a:r>
          </a:p>
          <a:p>
            <a:endParaRPr lang="en-US" dirty="0"/>
          </a:p>
        </p:txBody>
      </p:sp>
      <p:sp>
        <p:nvSpPr>
          <p:cNvPr id="5" name="TextBox 4"/>
          <p:cNvSpPr txBox="1"/>
          <p:nvPr/>
        </p:nvSpPr>
        <p:spPr>
          <a:xfrm>
            <a:off x="762000" y="2133600"/>
            <a:ext cx="7086600" cy="4308872"/>
          </a:xfrm>
          <a:prstGeom prst="rect">
            <a:avLst/>
          </a:prstGeom>
          <a:noFill/>
        </p:spPr>
        <p:txBody>
          <a:bodyPr wrap="square" rtlCol="0">
            <a:spAutoFit/>
          </a:bodyPr>
          <a:lstStyle/>
          <a:p>
            <a:pPr>
              <a:buFont typeface="Wingdings" pitchFamily="2" charset="2"/>
              <a:buChar char="q"/>
            </a:pPr>
            <a:r>
              <a:rPr lang="en-US" sz="1600" dirty="0" smtClean="0"/>
              <a:t> Our insights suggests that we’re doing exceptionally well in United Kingdom country with respect to sales but there are few more countries where potential growth is observed like EIRE, Netherlands, Germany and France. So we should focus on expansion of business in other countries as well.</a:t>
            </a:r>
          </a:p>
          <a:p>
            <a:pPr>
              <a:buFont typeface="Wingdings" pitchFamily="2" charset="2"/>
              <a:buChar char="q"/>
            </a:pPr>
            <a:endParaRPr lang="en-US" sz="1600" dirty="0"/>
          </a:p>
          <a:p>
            <a:pPr>
              <a:buFont typeface="Wingdings" pitchFamily="2" charset="2"/>
              <a:buChar char="q"/>
            </a:pPr>
            <a:r>
              <a:rPr lang="en-US" sz="1600" dirty="0" smtClean="0"/>
              <a:t> In the year 2010, there was significant sales growth but it was reduced in 2011. For an exponential growth, our sales should show positive growth year on year so we need to figure out the factors affecting the sales.</a:t>
            </a:r>
          </a:p>
          <a:p>
            <a:pPr>
              <a:buFont typeface="Wingdings" pitchFamily="2" charset="2"/>
              <a:buChar char="q"/>
            </a:pPr>
            <a:endParaRPr lang="en-US" sz="1600" dirty="0"/>
          </a:p>
          <a:p>
            <a:pPr>
              <a:buFont typeface="Wingdings" pitchFamily="2" charset="2"/>
              <a:buChar char="q"/>
            </a:pPr>
            <a:r>
              <a:rPr lang="en-US" sz="1600" dirty="0" smtClean="0"/>
              <a:t> With respect to previous point, we have one more insight which shows cumulative sum by months which can help us to identify which month contributed the most and least in the year 2010.</a:t>
            </a:r>
          </a:p>
          <a:p>
            <a:pPr>
              <a:buFont typeface="Wingdings" pitchFamily="2" charset="2"/>
              <a:buChar char="q"/>
            </a:pPr>
            <a:endParaRPr lang="en-US" sz="1600" dirty="0"/>
          </a:p>
          <a:p>
            <a:pPr>
              <a:buFont typeface="Wingdings" pitchFamily="2" charset="2"/>
              <a:buChar char="q"/>
            </a:pPr>
            <a:r>
              <a:rPr lang="en-US" sz="1600" dirty="0" smtClean="0"/>
              <a:t> One key thing to note is we’re maintaining good amount of repeat customers which shows customer’s trust on the company.</a:t>
            </a:r>
          </a:p>
          <a:p>
            <a:endParaRPr lang="en-US" dirty="0"/>
          </a:p>
        </p:txBody>
      </p:sp>
      <p:sp>
        <p:nvSpPr>
          <p:cNvPr id="6" name="TextBox 5"/>
          <p:cNvSpPr txBox="1"/>
          <p:nvPr/>
        </p:nvSpPr>
        <p:spPr>
          <a:xfrm>
            <a:off x="3048000" y="609600"/>
            <a:ext cx="2590800" cy="400110"/>
          </a:xfrm>
          <a:prstGeom prst="rect">
            <a:avLst/>
          </a:prstGeom>
          <a:noFill/>
        </p:spPr>
        <p:txBody>
          <a:bodyPr wrap="square" rtlCol="0">
            <a:spAutoFit/>
          </a:bodyPr>
          <a:lstStyle/>
          <a:p>
            <a:r>
              <a:rPr lang="en-US" sz="2000" b="1" dirty="0" smtClean="0"/>
              <a:t>Recommendations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654</Words>
  <Application>Microsoft Office PowerPoint</Application>
  <PresentationFormat>On-screen Show (4:3)</PresentationFormat>
  <Paragraphs>96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19</cp:revision>
  <dcterms:created xsi:type="dcterms:W3CDTF">2024-05-12T15:54:31Z</dcterms:created>
  <dcterms:modified xsi:type="dcterms:W3CDTF">2024-05-12T19:12:24Z</dcterms:modified>
</cp:coreProperties>
</file>