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48355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572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609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514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96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87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5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22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u="sng" dirty="0" smtClean="0">
                <a:solidFill>
                  <a:srgbClr val="00B050"/>
                </a:solidFill>
              </a:rPr>
              <a:t>2)</a:t>
            </a:r>
            <a:r>
              <a:rPr lang="en-IN" b="1" u="sng" dirty="0" smtClean="0">
                <a:solidFill>
                  <a:schemeClr val="accent6">
                    <a:lumMod val="75000"/>
                  </a:schemeClr>
                </a:solidFill>
              </a:rPr>
              <a:t>FORCE SENSING RESISTORS</a:t>
            </a:r>
          </a:p>
          <a:p>
            <a:r>
              <a:rPr lang="en-IN" dirty="0"/>
              <a:t>A </a:t>
            </a:r>
            <a:r>
              <a:rPr lang="en-IN" b="1" dirty="0"/>
              <a:t>force-sensing resistor</a:t>
            </a:r>
            <a:r>
              <a:rPr lang="en-IN" dirty="0"/>
              <a:t> is a material whose </a:t>
            </a:r>
            <a:r>
              <a:rPr lang="en-IN" dirty="0" smtClean="0"/>
              <a:t>resistance</a:t>
            </a:r>
            <a:r>
              <a:rPr lang="en-IN" dirty="0"/>
              <a:t> changes when a force, </a:t>
            </a:r>
            <a:r>
              <a:rPr lang="en-IN" dirty="0" smtClean="0"/>
              <a:t>pressure or </a:t>
            </a:r>
            <a:r>
              <a:rPr lang="en-IN" dirty="0"/>
              <a:t>mechanical stress is applied. They are also known as </a:t>
            </a:r>
            <a:r>
              <a:rPr lang="en-IN" dirty="0" smtClean="0"/>
              <a:t>force-sensitive resistor.</a:t>
            </a:r>
          </a:p>
          <a:p>
            <a:r>
              <a:rPr lang="en-IN" dirty="0" smtClean="0"/>
              <a:t>As </a:t>
            </a:r>
            <a:r>
              <a:rPr lang="en-IN" dirty="0"/>
              <a:t>the pressure increases, the resistance goes down</a:t>
            </a:r>
            <a:r>
              <a:rPr lang="en-IN" dirty="0" smtClean="0"/>
              <a:t>. But </a:t>
            </a:r>
            <a:r>
              <a:rPr lang="en-IN" dirty="0"/>
              <a:t>they're rarely accurate. They also vary some from sensor to sensor </a:t>
            </a:r>
            <a:r>
              <a:rPr lang="en-IN" dirty="0" smtClean="0"/>
              <a:t>. </a:t>
            </a:r>
            <a:r>
              <a:rPr lang="en-IN" dirty="0"/>
              <a:t>So basically when you use FSRs you should only expect to get ranges of </a:t>
            </a:r>
            <a:r>
              <a:rPr lang="en-IN" dirty="0" smtClean="0"/>
              <a:t>response.</a:t>
            </a:r>
          </a:p>
          <a:p>
            <a:endParaRPr lang="en-IN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APPLICATIONS</a:t>
            </a:r>
            <a:endParaRPr lang="en-IN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Force-sensing </a:t>
            </a:r>
            <a:r>
              <a:rPr lang="en-IN" dirty="0"/>
              <a:t>resistors are commonly used to create pressure-sensing "buttons" and have applications in many fields, including musical </a:t>
            </a:r>
            <a:r>
              <a:rPr lang="en-IN" dirty="0" smtClean="0"/>
              <a:t>instruments, </a:t>
            </a:r>
            <a:r>
              <a:rPr lang="en-IN" dirty="0"/>
              <a:t>artificial </a:t>
            </a:r>
            <a:r>
              <a:rPr lang="en-IN" dirty="0" smtClean="0"/>
              <a:t>limbs</a:t>
            </a:r>
            <a:r>
              <a:rPr lang="en-IN" dirty="0"/>
              <a:t>.</a:t>
            </a:r>
          </a:p>
          <a:p>
            <a:pPr marL="11430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098" name="Picture 2" descr="Image result for force sensing resi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57" y="2571750"/>
            <a:ext cx="375253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3)</a:t>
            </a:r>
            <a:r>
              <a:rPr lang="en-IN" b="1" u="sng" dirty="0" smtClean="0">
                <a:solidFill>
                  <a:schemeClr val="accent6">
                    <a:lumMod val="75000"/>
                  </a:schemeClr>
                </a:solidFill>
              </a:rPr>
              <a:t>INFRARED SENSORS</a:t>
            </a:r>
          </a:p>
          <a:p>
            <a:r>
              <a:rPr lang="en-IN" dirty="0"/>
              <a:t>An </a:t>
            </a:r>
            <a:r>
              <a:rPr lang="en-IN" b="1" dirty="0"/>
              <a:t>infrared sensor</a:t>
            </a:r>
            <a:r>
              <a:rPr lang="en-IN" dirty="0"/>
              <a:t> is an electronic instrument which is used to sense certain characteristics of its surroundings by either emitting and/or detecting </a:t>
            </a:r>
            <a:r>
              <a:rPr lang="en-IN" b="1" dirty="0" smtClean="0"/>
              <a:t>infrared </a:t>
            </a:r>
            <a:r>
              <a:rPr lang="en-IN" dirty="0" smtClean="0"/>
              <a:t>radiation</a:t>
            </a:r>
            <a:r>
              <a:rPr lang="en-IN" dirty="0"/>
              <a:t>. </a:t>
            </a:r>
            <a:r>
              <a:rPr lang="en-IN" b="1" dirty="0"/>
              <a:t>Infrared sensors</a:t>
            </a:r>
            <a:r>
              <a:rPr lang="en-IN" dirty="0"/>
              <a:t> are also capable of measuring the heat being emitted by an object and detecting </a:t>
            </a:r>
            <a:r>
              <a:rPr lang="en-IN" dirty="0" smtClean="0"/>
              <a:t>motion</a:t>
            </a:r>
            <a:endParaRPr lang="en-IN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19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APPLICATIONS</a:t>
            </a:r>
            <a:endParaRPr lang="en-IN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Night Vision Devices</a:t>
            </a:r>
            <a:endParaRPr lang="en-IN" dirty="0"/>
          </a:p>
          <a:p>
            <a:r>
              <a:rPr lang="en-IN" b="1" dirty="0"/>
              <a:t>Infrared Tracking</a:t>
            </a:r>
            <a:endParaRPr lang="en-IN" dirty="0"/>
          </a:p>
          <a:p>
            <a:r>
              <a:rPr lang="en-IN" dirty="0"/>
              <a:t>Climatology</a:t>
            </a:r>
          </a:p>
          <a:p>
            <a:r>
              <a:rPr lang="en-IN" dirty="0" smtClean="0"/>
              <a:t>Meteorology</a:t>
            </a:r>
            <a:endParaRPr lang="en-IN" dirty="0"/>
          </a:p>
          <a:p>
            <a:r>
              <a:rPr lang="en-IN" dirty="0"/>
              <a:t>Gas detectors</a:t>
            </a:r>
          </a:p>
          <a:p>
            <a:r>
              <a:rPr lang="en-IN" dirty="0"/>
              <a:t>Water </a:t>
            </a:r>
            <a:r>
              <a:rPr lang="en-IN" dirty="0" smtClean="0"/>
              <a:t>analysis</a:t>
            </a:r>
            <a:endParaRPr lang="en-IN" dirty="0"/>
          </a:p>
          <a:p>
            <a:r>
              <a:rPr lang="en-IN" dirty="0"/>
              <a:t>Rail </a:t>
            </a:r>
            <a:r>
              <a:rPr lang="en-IN" dirty="0" smtClean="0"/>
              <a:t>safety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122" name="Picture 2" descr="Image result for ir sen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915566"/>
            <a:ext cx="4034404" cy="255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852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4)</a:t>
            </a:r>
            <a:r>
              <a:rPr lang="en-IN" b="1" u="sng" dirty="0" smtClean="0">
                <a:solidFill>
                  <a:schemeClr val="accent6">
                    <a:lumMod val="75000"/>
                  </a:schemeClr>
                </a:solidFill>
              </a:rPr>
              <a:t>PROXIMITY SENSORS</a:t>
            </a:r>
          </a:p>
          <a:p>
            <a:r>
              <a:rPr lang="en-IN" dirty="0"/>
              <a:t>A proximity sensor is a sensor able to detect the presence of nearby objects without any physical contact. A proximity sensor often emits an </a:t>
            </a:r>
            <a:r>
              <a:rPr lang="en-IN" b="1" dirty="0"/>
              <a:t>electromagnetic</a:t>
            </a:r>
            <a:r>
              <a:rPr lang="en-IN" dirty="0"/>
              <a:t> field or a beam of </a:t>
            </a:r>
            <a:r>
              <a:rPr lang="en-IN" b="1" dirty="0"/>
              <a:t>electromagnetic</a:t>
            </a:r>
            <a:r>
              <a:rPr lang="en-IN" dirty="0"/>
              <a:t> </a:t>
            </a:r>
            <a:r>
              <a:rPr lang="en-IN" dirty="0" smtClean="0"/>
              <a:t>radiation </a:t>
            </a:r>
            <a:r>
              <a:rPr lang="en-IN" dirty="0"/>
              <a:t>and looks for changes in the field or return signal</a:t>
            </a:r>
            <a:r>
              <a:rPr lang="en-IN" dirty="0" smtClean="0"/>
              <a:t>.</a:t>
            </a:r>
          </a:p>
          <a:p>
            <a:r>
              <a:rPr lang="en-IN" dirty="0"/>
              <a:t>Their operating </a:t>
            </a:r>
            <a:r>
              <a:rPr lang="en-IN" b="1" dirty="0"/>
              <a:t>principle</a:t>
            </a:r>
            <a:r>
              <a:rPr lang="en-IN" dirty="0"/>
              <a:t> is based on a coil and oscillator that creates an electromagnetic field in the close surroundings of the </a:t>
            </a:r>
            <a:r>
              <a:rPr lang="en-IN" b="1" dirty="0"/>
              <a:t>sensing</a:t>
            </a:r>
            <a:r>
              <a:rPr lang="en-IN" dirty="0"/>
              <a:t> surface</a:t>
            </a:r>
            <a:endParaRPr lang="en-IN" dirty="0" smtClean="0"/>
          </a:p>
          <a:p>
            <a:r>
              <a:rPr lang="en-IN" dirty="0" smtClean="0">
                <a:solidFill>
                  <a:schemeClr val="bg2"/>
                </a:solidFill>
              </a:rPr>
              <a:t>But the drawback of this solution is that it requires light and its tough to incorporate light inside the helmet.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78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APPLICATIONS</a:t>
            </a:r>
            <a:endParaRPr lang="en-IN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Position Measurement</a:t>
            </a:r>
          </a:p>
          <a:p>
            <a:r>
              <a:rPr lang="en-IN" dirty="0"/>
              <a:t>Detecting Dynamic Motion</a:t>
            </a:r>
          </a:p>
          <a:p>
            <a:r>
              <a:rPr lang="en-IN" dirty="0"/>
              <a:t>Touchpads</a:t>
            </a:r>
          </a:p>
          <a:p>
            <a:r>
              <a:rPr lang="en-IN" dirty="0"/>
              <a:t>Assembly </a:t>
            </a:r>
            <a:r>
              <a:rPr lang="en-IN" dirty="0" smtClean="0"/>
              <a:t>Testing</a:t>
            </a:r>
          </a:p>
          <a:p>
            <a:r>
              <a:rPr lang="en-IN" dirty="0"/>
              <a:t>Ground Proximity Warning System</a:t>
            </a:r>
          </a:p>
          <a:p>
            <a:r>
              <a:rPr lang="en-IN" dirty="0"/>
              <a:t>Air Gauging</a:t>
            </a:r>
          </a:p>
          <a:p>
            <a:pPr marL="11430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  <p:pic>
        <p:nvPicPr>
          <p:cNvPr id="1029" name="Picture 5" descr="Image result for proximity sen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71550"/>
            <a:ext cx="3640154" cy="262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490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5)</a:t>
            </a:r>
            <a:r>
              <a:rPr lang="en-IN" b="1" u="sng" dirty="0" smtClean="0">
                <a:solidFill>
                  <a:schemeClr val="accent6">
                    <a:lumMod val="75000"/>
                  </a:schemeClr>
                </a:solidFill>
              </a:rPr>
              <a:t>END STOP SWITCH</a:t>
            </a:r>
          </a:p>
          <a:p>
            <a:r>
              <a:rPr lang="en-IN" dirty="0"/>
              <a:t>Mechanical switches are less complicated to implement </a:t>
            </a:r>
            <a:r>
              <a:rPr lang="en-IN" dirty="0" smtClean="0"/>
              <a:t>because </a:t>
            </a:r>
            <a:r>
              <a:rPr lang="en-IN" dirty="0"/>
              <a:t>they do not require a circuit board and only use 2 wires for connecting the switch. Pull up and down resistors can be put close to the main </a:t>
            </a:r>
            <a:r>
              <a:rPr lang="en-IN" dirty="0" smtClean="0"/>
              <a:t>board.</a:t>
            </a:r>
          </a:p>
          <a:p>
            <a:pPr marL="114300" indent="0">
              <a:buNone/>
            </a:pPr>
            <a:endParaRPr lang="en-IN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Image result for end stop switch inf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15766"/>
            <a:ext cx="2088232" cy="168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21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ADVANTAGES</a:t>
            </a:r>
            <a:endParaRPr lang="en-IN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Switches are the cheapest </a:t>
            </a:r>
            <a:r>
              <a:rPr lang="en-IN" dirty="0" err="1"/>
              <a:t>endstops</a:t>
            </a:r>
            <a:r>
              <a:rPr lang="en-IN" dirty="0"/>
              <a:t> in most cases.</a:t>
            </a:r>
          </a:p>
          <a:p>
            <a:r>
              <a:rPr lang="en-IN" dirty="0"/>
              <a:t>No need for </a:t>
            </a:r>
            <a:r>
              <a:rPr lang="en-IN" dirty="0" err="1"/>
              <a:t>opto</a:t>
            </a:r>
            <a:r>
              <a:rPr lang="en-IN" dirty="0"/>
              <a:t> </a:t>
            </a:r>
            <a:r>
              <a:rPr lang="en-IN" dirty="0" err="1"/>
              <a:t>pcb</a:t>
            </a:r>
            <a:r>
              <a:rPr lang="en-IN" dirty="0"/>
              <a:t>.</a:t>
            </a:r>
          </a:p>
          <a:p>
            <a:r>
              <a:rPr lang="en-IN" dirty="0"/>
              <a:t>Simple switches can be used on x and y axis.</a:t>
            </a:r>
          </a:p>
          <a:p>
            <a:r>
              <a:rPr lang="en-IN" dirty="0"/>
              <a:t>You could even make your own contact switch from a few pieces of metal.</a:t>
            </a:r>
          </a:p>
          <a:p>
            <a:r>
              <a:rPr lang="en-IN" dirty="0"/>
              <a:t>You get to solder stuff.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99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5102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5A6BD"/>
                </a:solidFill>
              </a:rPr>
              <a:t>Arduino pro mini:</a:t>
            </a:r>
            <a:endParaRPr sz="2400">
              <a:solidFill>
                <a:srgbClr val="D5A6BD"/>
              </a:solidFill>
            </a:endParaRPr>
          </a:p>
          <a:p>
            <a:pPr marL="457200" lvl="0" indent="-317500">
              <a:spcBef>
                <a:spcPts val="1600"/>
              </a:spcBef>
              <a:spcAft>
                <a:spcPts val="0"/>
              </a:spcAft>
              <a:buClr>
                <a:srgbClr val="434F54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34F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400" b="1">
                <a:solidFill>
                  <a:srgbClr val="434F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Arduino Pro Mini</a:t>
            </a:r>
            <a:r>
              <a:rPr lang="en" sz="1400">
                <a:solidFill>
                  <a:srgbClr val="434F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microcontroller board based on the ATmega328. </a:t>
            </a:r>
            <a:endParaRPr sz="1400">
              <a:solidFill>
                <a:srgbClr val="434F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434F54"/>
              </a:buClr>
              <a:buSzPts val="1800"/>
              <a:buFont typeface="Arial"/>
              <a:buChar char="●"/>
            </a:pPr>
            <a:r>
              <a:rPr lang="en" sz="1400">
                <a:solidFill>
                  <a:srgbClr val="434F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has 14 digital input/output pins (of which 6 can be used as PWM outputs), 6 analog inputs, an on-board resonator, a reset button, and holes for mounting pin headers.</a:t>
            </a:r>
            <a:r>
              <a:rPr lang="en" sz="1300">
                <a:solidFill>
                  <a:srgbClr val="434F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425" y="533925"/>
            <a:ext cx="3437576" cy="34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35275"/>
            <a:ext cx="8520600" cy="24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27BA0"/>
                </a:solidFill>
              </a:rPr>
              <a:t>End stop switch:</a:t>
            </a:r>
            <a:endParaRPr sz="2400">
              <a:solidFill>
                <a:srgbClr val="C27BA0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end stop switch is basically a low friction switch which can easily be turned on with force, in this case the force of a head.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mechanical switch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575" y="1988475"/>
            <a:ext cx="4367897" cy="24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2882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Cheap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work with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reliable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DISADVANTAGES: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number of on/off cycles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Needs new ways to mount thee switch, without destroying the connections.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58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27BA0"/>
                </a:solidFill>
              </a:rPr>
              <a:t>TRANSMITTER AND RECEIVER:</a:t>
            </a:r>
            <a:endParaRPr sz="2400">
              <a:solidFill>
                <a:srgbClr val="C27BA0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job is to communicate whether all the switches are closed. The signals transmitted by the transmitter are taken up by the receiver in the receiver module.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a range of about 10 metres depending upon the voltage supplied to it.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850" y="2212775"/>
            <a:ext cx="4531451" cy="26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823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cost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Sufficient range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setup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2431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27BA0"/>
                </a:solidFill>
              </a:rPr>
              <a:t>RELAY:</a:t>
            </a:r>
            <a:endParaRPr sz="2400">
              <a:solidFill>
                <a:srgbClr val="C27BA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</a:rPr>
              <a:t>relay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is an electromagnetic switch operated by a relatively small electric current that can turn on or off a much larger electric current. The heart of a 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</a:rPr>
              <a:t>relay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is an electromagnet (a coil of wire that becomes a temporary magnet when electricity flows through it). This connects to the bike.</a:t>
            </a:r>
            <a:endParaRPr>
              <a:solidFill>
                <a:srgbClr val="C27BA0"/>
              </a:solidFill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125" y="2189248"/>
            <a:ext cx="3990975" cy="27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u="sng" dirty="0" smtClean="0">
                <a:solidFill>
                  <a:srgbClr val="FF0000"/>
                </a:solidFill>
              </a:rPr>
              <a:t>MULTIPLE SOLUTIONS</a:t>
            </a:r>
            <a:br>
              <a:rPr lang="en-IN" sz="4000" b="1" u="sng" dirty="0" smtClean="0">
                <a:solidFill>
                  <a:srgbClr val="FF0000"/>
                </a:solidFill>
              </a:rPr>
            </a:br>
            <a:endParaRPr lang="en-IN" sz="4000" b="1" u="sng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u="sng" dirty="0" smtClean="0">
                <a:solidFill>
                  <a:srgbClr val="00B050"/>
                </a:solidFill>
              </a:rPr>
              <a:t>1)</a:t>
            </a:r>
            <a:r>
              <a:rPr lang="en-IN" b="1" u="sng" dirty="0" smtClean="0">
                <a:solidFill>
                  <a:srgbClr val="0070C0"/>
                </a:solidFill>
              </a:rPr>
              <a:t>PRESSURE SENSOR</a:t>
            </a:r>
          </a:p>
          <a:p>
            <a:r>
              <a:rPr lang="en-IN" dirty="0"/>
              <a:t>A </a:t>
            </a:r>
            <a:r>
              <a:rPr lang="en-IN" b="1" dirty="0"/>
              <a:t>pressure</a:t>
            </a:r>
            <a:r>
              <a:rPr lang="en-IN" dirty="0"/>
              <a:t> sensor is a device which senses pressure and converts it into an </a:t>
            </a:r>
            <a:r>
              <a:rPr lang="en-IN" dirty="0" smtClean="0"/>
              <a:t>electric </a:t>
            </a:r>
            <a:r>
              <a:rPr lang="en-IN" dirty="0"/>
              <a:t>signal whose magnitude depends upon the pressure applied. Since they convert pressure into an electrical signal, they are also termed as pressure transducers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r>
              <a:rPr lang="en-IN" b="1" u="sng" dirty="0" smtClean="0">
                <a:solidFill>
                  <a:schemeClr val="accent4">
                    <a:lumMod val="75000"/>
                  </a:schemeClr>
                </a:solidFill>
              </a:rPr>
              <a:t>DISADVANTAGES</a:t>
            </a:r>
          </a:p>
          <a:p>
            <a:r>
              <a:rPr lang="en-IN" dirty="0"/>
              <a:t>They are not easy to see full scale or </a:t>
            </a:r>
            <a:r>
              <a:rPr lang="en-IN" dirty="0" smtClean="0"/>
              <a:t>trending.</a:t>
            </a:r>
          </a:p>
          <a:p>
            <a:r>
              <a:rPr lang="en-IN" dirty="0" smtClean="0"/>
              <a:t>They </a:t>
            </a:r>
            <a:r>
              <a:rPr lang="en-IN" dirty="0"/>
              <a:t>are not able to read oscillating </a:t>
            </a:r>
            <a:r>
              <a:rPr lang="en-IN" dirty="0" smtClean="0"/>
              <a:t>values.</a:t>
            </a:r>
          </a:p>
          <a:p>
            <a:r>
              <a:rPr lang="en-IN" dirty="0" smtClean="0"/>
              <a:t>They </a:t>
            </a:r>
            <a:r>
              <a:rPr lang="en-IN" dirty="0"/>
              <a:t>require </a:t>
            </a:r>
            <a:r>
              <a:rPr lang="en-IN" dirty="0" smtClean="0"/>
              <a:t>power.</a:t>
            </a:r>
            <a:endParaRPr lang="en-IN" b="1" u="sng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6107" y="2417862"/>
            <a:ext cx="44117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as the pressure increases, the resistance goes down.</a:t>
            </a:r>
          </a:p>
        </p:txBody>
      </p:sp>
    </p:spTree>
    <p:extLst>
      <p:ext uri="{BB962C8B-B14F-4D97-AF65-F5344CB8AC3E}">
        <p14:creationId xmlns:p14="http://schemas.microsoft.com/office/powerpoint/2010/main" val="399045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APPLICATIONS</a:t>
            </a:r>
            <a:endParaRPr lang="en-IN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Pressure sensing</a:t>
            </a:r>
            <a:endParaRPr lang="en-IN" dirty="0"/>
          </a:p>
          <a:p>
            <a:r>
              <a:rPr lang="en-IN" b="1" dirty="0"/>
              <a:t>Altitude sensing</a:t>
            </a:r>
            <a:endParaRPr lang="en-IN" dirty="0"/>
          </a:p>
          <a:p>
            <a:r>
              <a:rPr lang="en-IN" b="1" dirty="0"/>
              <a:t>Flow sensing</a:t>
            </a:r>
            <a:endParaRPr lang="en-IN" dirty="0"/>
          </a:p>
          <a:p>
            <a:r>
              <a:rPr lang="en-IN" b="1" dirty="0"/>
              <a:t>Level / depth sensing</a:t>
            </a:r>
            <a:endParaRPr lang="en-IN" dirty="0"/>
          </a:p>
          <a:p>
            <a:r>
              <a:rPr lang="en-IN" b="1" dirty="0"/>
              <a:t>Leak </a:t>
            </a:r>
            <a:r>
              <a:rPr lang="en-IN" b="1" dirty="0" smtClean="0"/>
              <a:t>testing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3074" name="Picture 2" descr="Image result for pressure sens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771550"/>
            <a:ext cx="28575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768965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501</Words>
  <Application>Microsoft Office PowerPoint</Application>
  <PresentationFormat>On-screen Show (16:9)</PresentationFormat>
  <Paragraphs>75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Roboto</vt:lpstr>
      <vt:lpstr>Geometric</vt:lpstr>
      <vt:lpstr>PowerPoint Presentation</vt:lpstr>
      <vt:lpstr>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SOLUTIONS </vt:lpstr>
      <vt:lpstr>APPLICATIONS</vt:lpstr>
      <vt:lpstr>PowerPoint Presentation</vt:lpstr>
      <vt:lpstr>APPLICATIONS</vt:lpstr>
      <vt:lpstr>PowerPoint Presentation</vt:lpstr>
      <vt:lpstr>APPLICATIONS</vt:lpstr>
      <vt:lpstr>PowerPoint Presentation</vt:lpstr>
      <vt:lpstr>APPLICATIONS</vt:lpstr>
      <vt:lpstr>PowerPoint Presentation</vt:lpstr>
      <vt:lpstr>ADVANTAGES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Tarun raghu</cp:lastModifiedBy>
  <cp:revision>12</cp:revision>
  <dcterms:modified xsi:type="dcterms:W3CDTF">2018-04-22T04:00:53Z</dcterms:modified>
</cp:coreProperties>
</file>