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6" r:id="rId11"/>
    <p:sldId id="264" r:id="rId12"/>
  </p:sldIdLst>
  <p:sldSz cx="14630400" cy="8229600"/>
  <p:notesSz cx="8229600" cy="14630400"/>
  <p:embeddedFontLst>
    <p:embeddedFont>
      <p:font typeface="Raleway" pitchFamily="2" charset="0"/>
      <p:regular r:id="rId14"/>
    </p:embeddedFont>
    <p:embeddedFont>
      <p:font typeface="Roboto" panose="02000000000000000000" pitchFamily="2" charset="0"/>
      <p:regular r:id="rId15"/>
      <p:bold r:id="rId16"/>
      <p:italic r:id="rId17"/>
      <p:boldItalic r:id="rId18"/>
    </p:embeddedFont>
    <p:embeddedFont>
      <p:font typeface="Roboto Bold" panose="02000000000000000000" pitchFamily="2" charset="0"/>
      <p:bold r:id="rId19"/>
    </p:embeddedFont>
    <p:embeddedFont>
      <p:font typeface="Roboto Medium" panose="02000000000000000000" pitchFamily="2"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43" d="100"/>
          <a:sy n="43" d="100"/>
        </p:scale>
        <p:origin x="859"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38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5F7AF-3D64-43AA-B8BC-789F7D882F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7BEA3D-FCAB-464F-EDD8-587B221E0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4980F0-6F33-D2DF-D1F2-7E36677095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9AD503-2D45-ED42-1C67-DB3AD4B563A7}"/>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53207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of our application is built using React.js, a popular JavaScript library for creating dynamic and interactive user interfaces.
We leverage HTML and CSS to structure and style the web pages, ensuring a visually appealing and responsive user experience.
JavaScript is used to add interactivity and functionality to the frontend, enabling users to engage with the application in meaningful ways.
On the backend, we've chosen Spring Boot, a Java framework, to build a robust and efficient REST API that powers the application's core functionality.
For data storage and management, we're using MySQL, a widely-adopted relational database management system, to store user profiles, job listings, appointment details, and other critical application data.
Our development team utilizes industry-leading IDEs, such as VS Code and IntelliJ IDEA, to streamline the coding process, enabling features like code editing, debugging, and testing.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544659"/>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JobHunter: A Modern Job Portal</a:t>
            </a:r>
            <a:endParaRPr lang="en-US" sz="4450" dirty="0"/>
          </a:p>
        </p:txBody>
      </p:sp>
      <p:sp>
        <p:nvSpPr>
          <p:cNvPr id="4" name="Text 1"/>
          <p:cNvSpPr/>
          <p:nvPr/>
        </p:nvSpPr>
        <p:spPr>
          <a:xfrm>
            <a:off x="793790" y="3302378"/>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Welcome to the JobHunter presentation, where we'll explore the development of a cutting-edge job portal to revolutionize the job search process.</a:t>
            </a:r>
            <a:endParaRPr lang="en-US" sz="1750" dirty="0"/>
          </a:p>
        </p:txBody>
      </p:sp>
      <p:sp>
        <p:nvSpPr>
          <p:cNvPr id="6" name="Text 3"/>
          <p:cNvSpPr/>
          <p:nvPr/>
        </p:nvSpPr>
        <p:spPr>
          <a:xfrm>
            <a:off x="912971" y="4795779"/>
            <a:ext cx="124420" cy="97512"/>
          </a:xfrm>
          <a:prstGeom prst="rect">
            <a:avLst/>
          </a:prstGeom>
          <a:noFill/>
          <a:ln/>
        </p:spPr>
        <p:txBody>
          <a:bodyPr wrap="none" lIns="0" tIns="0" rIns="0" bIns="0" rtlCol="0" anchor="t"/>
          <a:lstStyle/>
          <a:p>
            <a:pPr marL="0" indent="0" algn="ctr">
              <a:lnSpc>
                <a:spcPts val="750"/>
              </a:lnSpc>
              <a:buNone/>
            </a:pPr>
            <a:endParaRPr lang="en-US" sz="750" dirty="0"/>
          </a:p>
        </p:txBody>
      </p:sp>
      <p:sp>
        <p:nvSpPr>
          <p:cNvPr id="5" name="Shape 2">
            <a:extLst>
              <a:ext uri="{FF2B5EF4-FFF2-40B4-BE49-F238E27FC236}">
                <a16:creationId xmlns:a16="http://schemas.microsoft.com/office/drawing/2014/main" id="{3185BCC2-FEDA-288D-E429-0A609D6E6017}"/>
              </a:ext>
            </a:extLst>
          </p:cNvPr>
          <p:cNvSpPr/>
          <p:nvPr/>
        </p:nvSpPr>
        <p:spPr>
          <a:xfrm>
            <a:off x="793790" y="4748154"/>
            <a:ext cx="362903" cy="362903"/>
          </a:xfrm>
          <a:prstGeom prst="roundRect">
            <a:avLst>
              <a:gd name="adj" fmla="val 25194296"/>
            </a:avLst>
          </a:prstGeom>
          <a:solidFill>
            <a:srgbClr val="9F9CF4"/>
          </a:solidFill>
          <a:ln w="7620">
            <a:solidFill>
              <a:srgbClr val="FFFFFF"/>
            </a:solidFill>
            <a:prstDash val="solid"/>
          </a:ln>
        </p:spPr>
      </p:sp>
      <p:sp>
        <p:nvSpPr>
          <p:cNvPr id="8" name="Text 3">
            <a:extLst>
              <a:ext uri="{FF2B5EF4-FFF2-40B4-BE49-F238E27FC236}">
                <a16:creationId xmlns:a16="http://schemas.microsoft.com/office/drawing/2014/main" id="{F871FC81-7F19-EA35-A1DB-FD50E0A6B8BE}"/>
              </a:ext>
            </a:extLst>
          </p:cNvPr>
          <p:cNvSpPr/>
          <p:nvPr/>
        </p:nvSpPr>
        <p:spPr>
          <a:xfrm>
            <a:off x="912971" y="4880790"/>
            <a:ext cx="124420"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Roboto Medium" pitchFamily="34" charset="0"/>
                <a:ea typeface="Roboto Medium" pitchFamily="34" charset="-122"/>
                <a:cs typeface="Roboto Medium" pitchFamily="34" charset="-120"/>
              </a:rPr>
              <a:t>AV</a:t>
            </a:r>
            <a:endParaRPr lang="en-US" sz="750" dirty="0"/>
          </a:p>
        </p:txBody>
      </p:sp>
      <p:sp>
        <p:nvSpPr>
          <p:cNvPr id="9" name="Text 4">
            <a:extLst>
              <a:ext uri="{FF2B5EF4-FFF2-40B4-BE49-F238E27FC236}">
                <a16:creationId xmlns:a16="http://schemas.microsoft.com/office/drawing/2014/main" id="{8D358262-5778-CCEC-0F85-37388AADBB36}"/>
              </a:ext>
            </a:extLst>
          </p:cNvPr>
          <p:cNvSpPr/>
          <p:nvPr/>
        </p:nvSpPr>
        <p:spPr>
          <a:xfrm>
            <a:off x="1270040" y="4731247"/>
            <a:ext cx="2148721" cy="396835"/>
          </a:xfrm>
          <a:prstGeom prst="rect">
            <a:avLst/>
          </a:prstGeom>
          <a:noFill/>
          <a:ln/>
        </p:spPr>
        <p:txBody>
          <a:bodyPr wrap="none" lIns="0" tIns="0" rIns="0" bIns="0" rtlCol="0" anchor="t"/>
          <a:lstStyle/>
          <a:p>
            <a:pPr marL="0" indent="0" algn="l">
              <a:lnSpc>
                <a:spcPts val="3100"/>
              </a:lnSpc>
              <a:buNone/>
            </a:pPr>
            <a:r>
              <a:rPr lang="en-US" sz="2200" b="1" dirty="0">
                <a:solidFill>
                  <a:srgbClr val="3C3939"/>
                </a:solidFill>
                <a:latin typeface="Roboto Bold" pitchFamily="34" charset="0"/>
                <a:ea typeface="Roboto Bold" pitchFamily="34" charset="-122"/>
                <a:cs typeface="Roboto Bold" pitchFamily="34" charset="-120"/>
              </a:rPr>
              <a:t>by Ashish Verma</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11454-1774-B710-C91B-717877B7B5F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EDE6D97-3D63-C685-02E7-56D989F805A1}"/>
              </a:ext>
            </a:extLst>
          </p:cNvPr>
          <p:cNvSpPr/>
          <p:nvPr/>
        </p:nvSpPr>
        <p:spPr>
          <a:xfrm>
            <a:off x="792361" y="624245"/>
            <a:ext cx="13045678" cy="1414939"/>
          </a:xfrm>
          <a:prstGeom prst="rect">
            <a:avLst/>
          </a:prstGeom>
          <a:noFill/>
          <a:ln/>
        </p:spPr>
        <p:txBody>
          <a:bodyPr wrap="square" lIns="0" tIns="0" rIns="0" bIns="0" rtlCol="0" anchor="t"/>
          <a:lstStyle/>
          <a:p>
            <a:pPr algn="ctr">
              <a:lnSpc>
                <a:spcPts val="5550"/>
              </a:lnSpc>
            </a:pPr>
            <a:r>
              <a:rPr lang="en-US" sz="4450" dirty="0">
                <a:solidFill>
                  <a:srgbClr val="1B1B27"/>
                </a:solidFill>
                <a:latin typeface="Raleway" pitchFamily="34" charset="0"/>
                <a:ea typeface="Raleway" pitchFamily="34" charset="-122"/>
                <a:cs typeface="Raleway" pitchFamily="34" charset="-120"/>
              </a:rPr>
              <a:t>UML Diagram</a:t>
            </a:r>
            <a:endParaRPr lang="en-US" sz="4450" dirty="0"/>
          </a:p>
        </p:txBody>
      </p:sp>
      <p:pic>
        <p:nvPicPr>
          <p:cNvPr id="18" name="Picture 17">
            <a:extLst>
              <a:ext uri="{FF2B5EF4-FFF2-40B4-BE49-F238E27FC236}">
                <a16:creationId xmlns:a16="http://schemas.microsoft.com/office/drawing/2014/main" id="{2C6A455A-AF7B-C145-0EAD-F1A04B2C1FAC}"/>
              </a:ext>
            </a:extLst>
          </p:cNvPr>
          <p:cNvPicPr>
            <a:picLocks noChangeAspect="1"/>
          </p:cNvPicPr>
          <p:nvPr/>
        </p:nvPicPr>
        <p:blipFill>
          <a:blip r:embed="rId3"/>
          <a:stretch>
            <a:fillRect/>
          </a:stretch>
        </p:blipFill>
        <p:spPr>
          <a:xfrm>
            <a:off x="3426922" y="1623869"/>
            <a:ext cx="7490460" cy="6242050"/>
          </a:xfrm>
          <a:prstGeom prst="rect">
            <a:avLst/>
          </a:prstGeom>
        </p:spPr>
      </p:pic>
      <p:sp>
        <p:nvSpPr>
          <p:cNvPr id="3" name="Rectangle 2">
            <a:extLst>
              <a:ext uri="{FF2B5EF4-FFF2-40B4-BE49-F238E27FC236}">
                <a16:creationId xmlns:a16="http://schemas.microsoft.com/office/drawing/2014/main" id="{35799417-58FB-E383-651E-BB9A12EB4A02}"/>
              </a:ext>
            </a:extLst>
          </p:cNvPr>
          <p:cNvSpPr/>
          <p:nvPr/>
        </p:nvSpPr>
        <p:spPr>
          <a:xfrm>
            <a:off x="11959936" y="7408718"/>
            <a:ext cx="2670464" cy="7481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7603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10076"/>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Conclusion: Future Directions</a:t>
            </a:r>
            <a:endParaRPr lang="en-US" sz="4450" dirty="0"/>
          </a:p>
        </p:txBody>
      </p:sp>
      <p:sp>
        <p:nvSpPr>
          <p:cNvPr id="4" name="Text 1"/>
          <p:cNvSpPr/>
          <p:nvPr/>
        </p:nvSpPr>
        <p:spPr>
          <a:xfrm>
            <a:off x="793790" y="4267795"/>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JobHunter is poised to become a leading job portal, revolutionizing the job search process through AI and user-friendly features. The platform will continue to evolve with new features and integrations to enhance the user experience.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Project Overview</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Problem</a:t>
            </a:r>
            <a:endParaRPr lang="en-US" sz="2200" dirty="0"/>
          </a:p>
        </p:txBody>
      </p:sp>
      <p:sp>
        <p:nvSpPr>
          <p:cNvPr id="4" name="Text 2"/>
          <p:cNvSpPr/>
          <p:nvPr/>
        </p:nvSpPr>
        <p:spPr>
          <a:xfrm>
            <a:off x="793790" y="4215408"/>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Traditional job portals are often cumbersome and inefficient. They lack personalized recommendations and struggle to connect the right candidates with suitable opportunities.</a:t>
            </a:r>
            <a:endParaRPr lang="en-US" sz="1750" dirty="0"/>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Solution</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err="1">
                <a:solidFill>
                  <a:srgbClr val="3C3939"/>
                </a:solidFill>
                <a:latin typeface="Roboto" pitchFamily="34" charset="0"/>
                <a:ea typeface="Roboto" pitchFamily="34" charset="-122"/>
                <a:cs typeface="Roboto" pitchFamily="34" charset="-120"/>
              </a:rPr>
              <a:t>JobHunter</a:t>
            </a:r>
            <a:r>
              <a:rPr lang="en-US" sz="1750" dirty="0">
                <a:solidFill>
                  <a:srgbClr val="3C3939"/>
                </a:solidFill>
                <a:latin typeface="Roboto" pitchFamily="34" charset="0"/>
                <a:ea typeface="Roboto" pitchFamily="34" charset="-122"/>
                <a:cs typeface="Roboto" pitchFamily="34" charset="-120"/>
              </a:rPr>
              <a:t> personalizes the job search experience. Users can find relevant jobs based on their skills and experience, and the platform helps employers find the perfect candidates.</a:t>
            </a:r>
            <a:endParaRPr lang="en-US" sz="1750" dirty="0"/>
          </a:p>
        </p:txBody>
      </p:sp>
      <p:sp>
        <p:nvSpPr>
          <p:cNvPr id="7" name="Rectangle 6">
            <a:extLst>
              <a:ext uri="{FF2B5EF4-FFF2-40B4-BE49-F238E27FC236}">
                <a16:creationId xmlns:a16="http://schemas.microsoft.com/office/drawing/2014/main" id="{58BBD52D-2BA5-3F61-6C4A-B7CE365ADC34}"/>
              </a:ext>
            </a:extLst>
          </p:cNvPr>
          <p:cNvSpPr/>
          <p:nvPr/>
        </p:nvSpPr>
        <p:spPr>
          <a:xfrm>
            <a:off x="11959936" y="7408718"/>
            <a:ext cx="2670464" cy="7481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3961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Project Statement</a:t>
            </a:r>
            <a:endParaRPr lang="en-US" sz="4450" dirty="0"/>
          </a:p>
        </p:txBody>
      </p:sp>
      <p:sp>
        <p:nvSpPr>
          <p:cNvPr id="4" name="Shape 1"/>
          <p:cNvSpPr/>
          <p:nvPr/>
        </p:nvSpPr>
        <p:spPr>
          <a:xfrm>
            <a:off x="793790" y="2043708"/>
            <a:ext cx="396835" cy="396835"/>
          </a:xfrm>
          <a:prstGeom prst="roundRect">
            <a:avLst>
              <a:gd name="adj" fmla="val 24007"/>
            </a:avLst>
          </a:prstGeom>
          <a:solidFill>
            <a:srgbClr val="E1E1EA"/>
          </a:solidFill>
          <a:ln w="7620">
            <a:solidFill>
              <a:srgbClr val="C7C7D0"/>
            </a:solidFill>
            <a:prstDash val="solid"/>
          </a:ln>
        </p:spPr>
      </p:sp>
      <p:sp>
        <p:nvSpPr>
          <p:cNvPr id="5" name="Text 2"/>
          <p:cNvSpPr/>
          <p:nvPr/>
        </p:nvSpPr>
        <p:spPr>
          <a:xfrm>
            <a:off x="1417439" y="2043708"/>
            <a:ext cx="2997756"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User-Friendly Interface</a:t>
            </a:r>
            <a:endParaRPr lang="en-US" sz="2200" dirty="0"/>
          </a:p>
        </p:txBody>
      </p:sp>
      <p:sp>
        <p:nvSpPr>
          <p:cNvPr id="6" name="Text 3"/>
          <p:cNvSpPr/>
          <p:nvPr/>
        </p:nvSpPr>
        <p:spPr>
          <a:xfrm>
            <a:off x="1417439" y="2534126"/>
            <a:ext cx="3041213" cy="217741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JobHunter provides an intuitive and user-friendly interface for both job seekers and employers. The website should be accessible and easy to navigate for all users.</a:t>
            </a:r>
            <a:endParaRPr lang="en-US" sz="1750" dirty="0"/>
          </a:p>
        </p:txBody>
      </p:sp>
      <p:sp>
        <p:nvSpPr>
          <p:cNvPr id="7" name="Shape 4"/>
          <p:cNvSpPr/>
          <p:nvPr/>
        </p:nvSpPr>
        <p:spPr>
          <a:xfrm>
            <a:off x="4685467" y="2043708"/>
            <a:ext cx="396835" cy="396835"/>
          </a:xfrm>
          <a:prstGeom prst="roundRect">
            <a:avLst>
              <a:gd name="adj" fmla="val 24007"/>
            </a:avLst>
          </a:prstGeom>
          <a:solidFill>
            <a:srgbClr val="E1E1EA"/>
          </a:solidFill>
          <a:ln w="7620">
            <a:solidFill>
              <a:srgbClr val="C7C7D0"/>
            </a:solidFill>
            <a:prstDash val="solid"/>
          </a:ln>
        </p:spPr>
      </p:sp>
      <p:sp>
        <p:nvSpPr>
          <p:cNvPr id="8" name="Text 5"/>
          <p:cNvSpPr/>
          <p:nvPr/>
        </p:nvSpPr>
        <p:spPr>
          <a:xfrm>
            <a:off x="5309116" y="2043708"/>
            <a:ext cx="3041213" cy="708660"/>
          </a:xfrm>
          <a:prstGeom prst="rect">
            <a:avLst/>
          </a:prstGeom>
          <a:noFill/>
          <a:ln/>
        </p:spPr>
        <p:txBody>
          <a:bodyPr wrap="squar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Job Matching</a:t>
            </a:r>
            <a:endParaRPr lang="en-US" sz="2200" dirty="0"/>
          </a:p>
        </p:txBody>
      </p:sp>
      <p:sp>
        <p:nvSpPr>
          <p:cNvPr id="9" name="Text 6"/>
          <p:cNvSpPr/>
          <p:nvPr/>
        </p:nvSpPr>
        <p:spPr>
          <a:xfrm>
            <a:off x="5309116" y="2888456"/>
            <a:ext cx="3041213" cy="254031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platform uses algorithms to match job seekers with relevant job opportunities. The algorithm should consider factors such as skills, experience, and location.</a:t>
            </a:r>
            <a:endParaRPr lang="en-US" sz="1750" dirty="0"/>
          </a:p>
        </p:txBody>
      </p:sp>
      <p:sp>
        <p:nvSpPr>
          <p:cNvPr id="10" name="Shape 7"/>
          <p:cNvSpPr/>
          <p:nvPr/>
        </p:nvSpPr>
        <p:spPr>
          <a:xfrm>
            <a:off x="793790" y="5910739"/>
            <a:ext cx="396835" cy="396835"/>
          </a:xfrm>
          <a:prstGeom prst="roundRect">
            <a:avLst>
              <a:gd name="adj" fmla="val 24007"/>
            </a:avLst>
          </a:prstGeom>
          <a:solidFill>
            <a:srgbClr val="E1E1EA"/>
          </a:solidFill>
          <a:ln w="7620">
            <a:solidFill>
              <a:srgbClr val="C7C7D0"/>
            </a:solidFill>
            <a:prstDash val="solid"/>
          </a:ln>
        </p:spPr>
      </p:sp>
      <p:sp>
        <p:nvSpPr>
          <p:cNvPr id="11" name="Text 8"/>
          <p:cNvSpPr/>
          <p:nvPr/>
        </p:nvSpPr>
        <p:spPr>
          <a:xfrm>
            <a:off x="1417439" y="591073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Secure Platform</a:t>
            </a:r>
            <a:endParaRPr lang="en-US" sz="2200" dirty="0"/>
          </a:p>
        </p:txBody>
      </p:sp>
      <p:sp>
        <p:nvSpPr>
          <p:cNvPr id="12" name="Text 9"/>
          <p:cNvSpPr/>
          <p:nvPr/>
        </p:nvSpPr>
        <p:spPr>
          <a:xfrm>
            <a:off x="1417439" y="6401157"/>
            <a:ext cx="6932771" cy="108870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JobHunter ensures the security of user data and the integrity of the platform. Sensitive information such as resumes and contact details are protected.</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03064"/>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Key Features</a:t>
            </a:r>
            <a:endParaRPr lang="en-US" sz="4450" dirty="0"/>
          </a:p>
        </p:txBody>
      </p:sp>
      <p:sp>
        <p:nvSpPr>
          <p:cNvPr id="4" name="Shape 1"/>
          <p:cNvSpPr/>
          <p:nvPr/>
        </p:nvSpPr>
        <p:spPr>
          <a:xfrm>
            <a:off x="793790" y="1752005"/>
            <a:ext cx="3664863" cy="2773799"/>
          </a:xfrm>
          <a:prstGeom prst="roundRect">
            <a:avLst>
              <a:gd name="adj" fmla="val 3435"/>
            </a:avLst>
          </a:prstGeom>
          <a:solidFill>
            <a:srgbClr val="E1E1EA"/>
          </a:solidFill>
          <a:ln w="7620">
            <a:solidFill>
              <a:srgbClr val="C7C7D0"/>
            </a:solidFill>
            <a:prstDash val="solid"/>
          </a:ln>
        </p:spPr>
      </p:sp>
      <p:sp>
        <p:nvSpPr>
          <p:cNvPr id="5" name="Text 2"/>
          <p:cNvSpPr/>
          <p:nvPr/>
        </p:nvSpPr>
        <p:spPr>
          <a:xfrm>
            <a:off x="1028224" y="198643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Job Listings</a:t>
            </a:r>
            <a:endParaRPr lang="en-US" sz="2200" dirty="0"/>
          </a:p>
        </p:txBody>
      </p:sp>
      <p:sp>
        <p:nvSpPr>
          <p:cNvPr id="6" name="Text 3"/>
          <p:cNvSpPr/>
          <p:nvPr/>
        </p:nvSpPr>
        <p:spPr>
          <a:xfrm>
            <a:off x="1028224" y="2476857"/>
            <a:ext cx="3195995" cy="1814513"/>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Users can browse job opportunities across various categories and filter them by criteria like location, job type, and experience level.</a:t>
            </a:r>
            <a:endParaRPr lang="en-US" sz="1750" dirty="0"/>
          </a:p>
        </p:txBody>
      </p:sp>
      <p:sp>
        <p:nvSpPr>
          <p:cNvPr id="7" name="Shape 4"/>
          <p:cNvSpPr/>
          <p:nvPr/>
        </p:nvSpPr>
        <p:spPr>
          <a:xfrm>
            <a:off x="4685467" y="1752005"/>
            <a:ext cx="3664863" cy="2773799"/>
          </a:xfrm>
          <a:prstGeom prst="roundRect">
            <a:avLst>
              <a:gd name="adj" fmla="val 3435"/>
            </a:avLst>
          </a:prstGeom>
          <a:solidFill>
            <a:srgbClr val="E1E1EA"/>
          </a:solidFill>
          <a:ln w="7620">
            <a:solidFill>
              <a:srgbClr val="C7C7D0"/>
            </a:solidFill>
            <a:prstDash val="solid"/>
          </a:ln>
        </p:spPr>
      </p:sp>
      <p:sp>
        <p:nvSpPr>
          <p:cNvPr id="8" name="Text 5"/>
          <p:cNvSpPr/>
          <p:nvPr/>
        </p:nvSpPr>
        <p:spPr>
          <a:xfrm>
            <a:off x="4919901" y="198643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User Profile</a:t>
            </a:r>
            <a:endParaRPr lang="en-US" sz="2200" dirty="0"/>
          </a:p>
        </p:txBody>
      </p:sp>
      <p:sp>
        <p:nvSpPr>
          <p:cNvPr id="9" name="Text 6"/>
          <p:cNvSpPr/>
          <p:nvPr/>
        </p:nvSpPr>
        <p:spPr>
          <a:xfrm>
            <a:off x="4919901" y="2476857"/>
            <a:ext cx="3195995" cy="1814513"/>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Users can create and manage a personalized profile, including their resume, contact information, and desired job preferences.</a:t>
            </a:r>
            <a:endParaRPr lang="en-US" sz="1750" dirty="0"/>
          </a:p>
        </p:txBody>
      </p:sp>
      <p:sp>
        <p:nvSpPr>
          <p:cNvPr id="10" name="Shape 7"/>
          <p:cNvSpPr/>
          <p:nvPr/>
        </p:nvSpPr>
        <p:spPr>
          <a:xfrm>
            <a:off x="793790" y="4752618"/>
            <a:ext cx="3664863" cy="2773799"/>
          </a:xfrm>
          <a:prstGeom prst="roundRect">
            <a:avLst>
              <a:gd name="adj" fmla="val 3435"/>
            </a:avLst>
          </a:prstGeom>
          <a:solidFill>
            <a:srgbClr val="E1E1EA"/>
          </a:solidFill>
          <a:ln w="7620">
            <a:solidFill>
              <a:srgbClr val="C7C7D0"/>
            </a:solidFill>
            <a:prstDash val="solid"/>
          </a:ln>
        </p:spPr>
      </p:sp>
      <p:sp>
        <p:nvSpPr>
          <p:cNvPr id="11" name="Text 8"/>
          <p:cNvSpPr/>
          <p:nvPr/>
        </p:nvSpPr>
        <p:spPr>
          <a:xfrm>
            <a:off x="1028224" y="498705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Job Application</a:t>
            </a:r>
            <a:endParaRPr lang="en-US" sz="2200" dirty="0"/>
          </a:p>
        </p:txBody>
      </p:sp>
      <p:sp>
        <p:nvSpPr>
          <p:cNvPr id="12" name="Text 9"/>
          <p:cNvSpPr/>
          <p:nvPr/>
        </p:nvSpPr>
        <p:spPr>
          <a:xfrm>
            <a:off x="1028224" y="5477470"/>
            <a:ext cx="3195995" cy="1814513"/>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platform provides a streamlined application process, allowing users to apply directly to job listings with their profiles.</a:t>
            </a:r>
            <a:endParaRPr lang="en-US" sz="1750" dirty="0"/>
          </a:p>
        </p:txBody>
      </p:sp>
      <p:sp>
        <p:nvSpPr>
          <p:cNvPr id="13" name="Shape 10"/>
          <p:cNvSpPr/>
          <p:nvPr/>
        </p:nvSpPr>
        <p:spPr>
          <a:xfrm>
            <a:off x="4685467" y="4752618"/>
            <a:ext cx="3664863" cy="2773799"/>
          </a:xfrm>
          <a:prstGeom prst="roundRect">
            <a:avLst>
              <a:gd name="adj" fmla="val 3435"/>
            </a:avLst>
          </a:prstGeom>
          <a:solidFill>
            <a:srgbClr val="E1E1EA"/>
          </a:solidFill>
          <a:ln w="7620">
            <a:solidFill>
              <a:srgbClr val="C7C7D0"/>
            </a:solidFill>
            <a:prstDash val="solid"/>
          </a:ln>
        </p:spPr>
      </p:sp>
      <p:sp>
        <p:nvSpPr>
          <p:cNvPr id="14" name="Text 11"/>
          <p:cNvSpPr/>
          <p:nvPr/>
        </p:nvSpPr>
        <p:spPr>
          <a:xfrm>
            <a:off x="4919901" y="498705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Admin Panel</a:t>
            </a:r>
            <a:endParaRPr lang="en-US" sz="2200" dirty="0"/>
          </a:p>
        </p:txBody>
      </p:sp>
      <p:sp>
        <p:nvSpPr>
          <p:cNvPr id="15" name="Text 12"/>
          <p:cNvSpPr/>
          <p:nvPr/>
        </p:nvSpPr>
        <p:spPr>
          <a:xfrm>
            <a:off x="4919901" y="5477470"/>
            <a:ext cx="3195995"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admin panel allows employers to manage job listings, track applications, and communicate with candidates.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44366" y="549354"/>
            <a:ext cx="7855267" cy="1150620"/>
          </a:xfrm>
          <a:prstGeom prst="rect">
            <a:avLst/>
          </a:prstGeom>
          <a:noFill/>
          <a:ln/>
        </p:spPr>
        <p:txBody>
          <a:bodyPr wrap="square" lIns="0" tIns="0" rIns="0" bIns="0" rtlCol="0" anchor="t"/>
          <a:lstStyle/>
          <a:p>
            <a:pPr marL="0" indent="0">
              <a:lnSpc>
                <a:spcPts val="4500"/>
              </a:lnSpc>
              <a:buNone/>
            </a:pPr>
            <a:r>
              <a:rPr lang="en-US" sz="3600" dirty="0">
                <a:solidFill>
                  <a:srgbClr val="1B1B27"/>
                </a:solidFill>
                <a:latin typeface="Raleway" pitchFamily="34" charset="0"/>
                <a:ea typeface="Raleway" pitchFamily="34" charset="-122"/>
                <a:cs typeface="Raleway" pitchFamily="34" charset="-120"/>
              </a:rPr>
              <a:t>Milestone 1: User Authentication &amp; Registration</a:t>
            </a:r>
            <a:endParaRPr lang="en-US" sz="3600" dirty="0"/>
          </a:p>
        </p:txBody>
      </p:sp>
      <p:pic>
        <p:nvPicPr>
          <p:cNvPr id="4" name="Image 1" descr="preencoded.png"/>
          <p:cNvPicPr>
            <a:picLocks noChangeAspect="1"/>
          </p:cNvPicPr>
          <p:nvPr/>
        </p:nvPicPr>
        <p:blipFill>
          <a:blip r:embed="rId4"/>
          <a:stretch>
            <a:fillRect/>
          </a:stretch>
        </p:blipFill>
        <p:spPr>
          <a:xfrm>
            <a:off x="644366" y="2682665"/>
            <a:ext cx="460296" cy="460296"/>
          </a:xfrm>
          <a:prstGeom prst="rect">
            <a:avLst/>
          </a:prstGeom>
        </p:spPr>
      </p:pic>
      <p:sp>
        <p:nvSpPr>
          <p:cNvPr id="5" name="Text 1"/>
          <p:cNvSpPr/>
          <p:nvPr/>
        </p:nvSpPr>
        <p:spPr>
          <a:xfrm>
            <a:off x="644366" y="3327032"/>
            <a:ext cx="2301478" cy="287655"/>
          </a:xfrm>
          <a:prstGeom prst="rect">
            <a:avLst/>
          </a:prstGeom>
          <a:noFill/>
          <a:ln/>
        </p:spPr>
        <p:txBody>
          <a:bodyPr wrap="none" lIns="0" tIns="0" rIns="0" bIns="0" rtlCol="0" anchor="t"/>
          <a:lstStyle/>
          <a:p>
            <a:pPr marL="0" indent="0" algn="l">
              <a:lnSpc>
                <a:spcPts val="2250"/>
              </a:lnSpc>
              <a:buNone/>
            </a:pPr>
            <a:r>
              <a:rPr lang="en-US" sz="1800" dirty="0">
                <a:solidFill>
                  <a:srgbClr val="3C3939"/>
                </a:solidFill>
                <a:latin typeface="Raleway" pitchFamily="34" charset="0"/>
                <a:ea typeface="Raleway" pitchFamily="34" charset="-122"/>
                <a:cs typeface="Raleway" pitchFamily="34" charset="-120"/>
              </a:rPr>
              <a:t>Secure Login</a:t>
            </a:r>
            <a:endParaRPr lang="en-US" sz="1800" dirty="0"/>
          </a:p>
        </p:txBody>
      </p:sp>
      <p:sp>
        <p:nvSpPr>
          <p:cNvPr id="6" name="Text 2"/>
          <p:cNvSpPr/>
          <p:nvPr/>
        </p:nvSpPr>
        <p:spPr>
          <a:xfrm>
            <a:off x="644366" y="3725058"/>
            <a:ext cx="7855267" cy="588883"/>
          </a:xfrm>
          <a:prstGeom prst="rect">
            <a:avLst/>
          </a:prstGeom>
          <a:noFill/>
          <a:ln/>
        </p:spPr>
        <p:txBody>
          <a:bodyPr wrap="square" lIns="0" tIns="0" rIns="0" bIns="0" rtlCol="0" anchor="t"/>
          <a:lstStyle/>
          <a:p>
            <a:pPr marL="0" indent="0" algn="l">
              <a:lnSpc>
                <a:spcPts val="2300"/>
              </a:lnSpc>
              <a:buNone/>
            </a:pPr>
            <a:r>
              <a:rPr lang="en-US" sz="1400" dirty="0">
                <a:solidFill>
                  <a:srgbClr val="3C3939"/>
                </a:solidFill>
                <a:latin typeface="Roboto" pitchFamily="34" charset="0"/>
                <a:ea typeface="Roboto" pitchFamily="34" charset="-122"/>
                <a:cs typeface="Roboto" pitchFamily="34" charset="-120"/>
              </a:rPr>
              <a:t>Users can securely log in with their credentials, utilizing JWT authentication for token-based authorization.</a:t>
            </a:r>
            <a:endParaRPr lang="en-US" sz="1400" dirty="0"/>
          </a:p>
        </p:txBody>
      </p:sp>
      <p:pic>
        <p:nvPicPr>
          <p:cNvPr id="7" name="Image 2" descr="preencoded.png"/>
          <p:cNvPicPr>
            <a:picLocks noChangeAspect="1"/>
          </p:cNvPicPr>
          <p:nvPr/>
        </p:nvPicPr>
        <p:blipFill>
          <a:blip r:embed="rId5"/>
          <a:stretch>
            <a:fillRect/>
          </a:stretch>
        </p:blipFill>
        <p:spPr>
          <a:xfrm>
            <a:off x="644366" y="4866272"/>
            <a:ext cx="460296" cy="460296"/>
          </a:xfrm>
          <a:prstGeom prst="rect">
            <a:avLst/>
          </a:prstGeom>
        </p:spPr>
      </p:pic>
      <p:sp>
        <p:nvSpPr>
          <p:cNvPr id="8" name="Text 3"/>
          <p:cNvSpPr/>
          <p:nvPr/>
        </p:nvSpPr>
        <p:spPr>
          <a:xfrm>
            <a:off x="644366" y="5510638"/>
            <a:ext cx="2301478" cy="287655"/>
          </a:xfrm>
          <a:prstGeom prst="rect">
            <a:avLst/>
          </a:prstGeom>
          <a:noFill/>
          <a:ln/>
        </p:spPr>
        <p:txBody>
          <a:bodyPr wrap="none" lIns="0" tIns="0" rIns="0" bIns="0" rtlCol="0" anchor="t"/>
          <a:lstStyle/>
          <a:p>
            <a:pPr marL="0" indent="0" algn="l">
              <a:lnSpc>
                <a:spcPts val="2250"/>
              </a:lnSpc>
              <a:buNone/>
            </a:pPr>
            <a:r>
              <a:rPr lang="en-US" sz="1800" dirty="0">
                <a:solidFill>
                  <a:srgbClr val="3C3939"/>
                </a:solidFill>
                <a:latin typeface="Raleway" pitchFamily="34" charset="0"/>
                <a:ea typeface="Raleway" pitchFamily="34" charset="-122"/>
                <a:cs typeface="Raleway" pitchFamily="34" charset="-120"/>
              </a:rPr>
              <a:t>Registration Process</a:t>
            </a:r>
            <a:endParaRPr lang="en-US" sz="1800" dirty="0"/>
          </a:p>
        </p:txBody>
      </p:sp>
      <p:sp>
        <p:nvSpPr>
          <p:cNvPr id="9" name="Text 4"/>
          <p:cNvSpPr/>
          <p:nvPr/>
        </p:nvSpPr>
        <p:spPr>
          <a:xfrm>
            <a:off x="644366" y="5908664"/>
            <a:ext cx="7855267" cy="588883"/>
          </a:xfrm>
          <a:prstGeom prst="rect">
            <a:avLst/>
          </a:prstGeom>
          <a:noFill/>
          <a:ln/>
        </p:spPr>
        <p:txBody>
          <a:bodyPr wrap="square" lIns="0" tIns="0" rIns="0" bIns="0" rtlCol="0" anchor="t"/>
          <a:lstStyle/>
          <a:p>
            <a:pPr marL="0" indent="0" algn="l">
              <a:lnSpc>
                <a:spcPts val="2300"/>
              </a:lnSpc>
              <a:buNone/>
            </a:pPr>
            <a:r>
              <a:rPr lang="en-US" sz="1400" dirty="0">
                <a:solidFill>
                  <a:srgbClr val="3C3939"/>
                </a:solidFill>
                <a:latin typeface="Roboto" pitchFamily="34" charset="0"/>
                <a:ea typeface="Roboto" pitchFamily="34" charset="-122"/>
                <a:cs typeface="Roboto" pitchFamily="34" charset="-120"/>
              </a:rPr>
              <a:t>The registration process allows users to create an account with personalized profile information, including contact details and desired job preferences.</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01641"/>
            <a:ext cx="9785509"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Milestone 2: Appointment Scheduling</a:t>
            </a:r>
            <a:endParaRPr lang="en-US" sz="4450" dirty="0"/>
          </a:p>
        </p:txBody>
      </p:sp>
      <p:sp>
        <p:nvSpPr>
          <p:cNvPr id="4" name="Shape 1"/>
          <p:cNvSpPr/>
          <p:nvPr/>
        </p:nvSpPr>
        <p:spPr>
          <a:xfrm>
            <a:off x="793790" y="4990743"/>
            <a:ext cx="13042821" cy="30480"/>
          </a:xfrm>
          <a:prstGeom prst="roundRect">
            <a:avLst>
              <a:gd name="adj" fmla="val 312558"/>
            </a:avLst>
          </a:prstGeom>
          <a:solidFill>
            <a:srgbClr val="C7C7D0"/>
          </a:solidFill>
          <a:ln/>
        </p:spPr>
      </p:sp>
      <p:sp>
        <p:nvSpPr>
          <p:cNvPr id="5" name="Shape 2"/>
          <p:cNvSpPr/>
          <p:nvPr/>
        </p:nvSpPr>
        <p:spPr>
          <a:xfrm>
            <a:off x="2876669" y="4990743"/>
            <a:ext cx="30480" cy="793790"/>
          </a:xfrm>
          <a:prstGeom prst="roundRect">
            <a:avLst>
              <a:gd name="adj" fmla="val 312558"/>
            </a:avLst>
          </a:prstGeom>
          <a:solidFill>
            <a:srgbClr val="C7C7D0"/>
          </a:solidFill>
          <a:ln/>
        </p:spPr>
      </p:sp>
      <p:sp>
        <p:nvSpPr>
          <p:cNvPr id="6" name="Shape 3"/>
          <p:cNvSpPr/>
          <p:nvPr/>
        </p:nvSpPr>
        <p:spPr>
          <a:xfrm>
            <a:off x="2636758" y="4735592"/>
            <a:ext cx="510302" cy="510302"/>
          </a:xfrm>
          <a:prstGeom prst="roundRect">
            <a:avLst>
              <a:gd name="adj" fmla="val 18669"/>
            </a:avLst>
          </a:prstGeom>
          <a:solidFill>
            <a:srgbClr val="E1E1EA"/>
          </a:solidFill>
          <a:ln w="7620">
            <a:solidFill>
              <a:srgbClr val="C7C7D0"/>
            </a:solidFill>
            <a:prstDash val="solid"/>
          </a:ln>
        </p:spPr>
      </p:sp>
      <p:sp>
        <p:nvSpPr>
          <p:cNvPr id="7" name="Text 4"/>
          <p:cNvSpPr/>
          <p:nvPr/>
        </p:nvSpPr>
        <p:spPr>
          <a:xfrm>
            <a:off x="2819043" y="4820603"/>
            <a:ext cx="145613"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8" name="Text 5"/>
          <p:cNvSpPr/>
          <p:nvPr/>
        </p:nvSpPr>
        <p:spPr>
          <a:xfrm>
            <a:off x="1020604" y="6011466"/>
            <a:ext cx="3742730" cy="1451610"/>
          </a:xfrm>
          <a:prstGeom prst="rect">
            <a:avLst/>
          </a:prstGeom>
          <a:noFill/>
          <a:ln/>
        </p:spPr>
        <p:txBody>
          <a:bodyPr wrap="square" lIns="0" tIns="0" rIns="0" bIns="0" rtlCol="0" anchor="t"/>
          <a:lstStyle/>
          <a:p>
            <a:pPr marL="0" indent="0" algn="ctr">
              <a:lnSpc>
                <a:spcPts val="2850"/>
              </a:lnSpc>
              <a:buNone/>
            </a:pPr>
            <a:r>
              <a:rPr lang="en-US" sz="1750" dirty="0">
                <a:solidFill>
                  <a:srgbClr val="3C3939"/>
                </a:solidFill>
                <a:latin typeface="Roboto" pitchFamily="34" charset="0"/>
                <a:ea typeface="Roboto" pitchFamily="34" charset="-122"/>
                <a:cs typeface="Roboto" pitchFamily="34" charset="-120"/>
              </a:rPr>
              <a:t>The appointment scheduling feature allows users to schedule interviews or other meetings directly with employers through the platform.</a:t>
            </a:r>
            <a:endParaRPr lang="en-US" sz="1750" dirty="0"/>
          </a:p>
        </p:txBody>
      </p:sp>
      <p:sp>
        <p:nvSpPr>
          <p:cNvPr id="9" name="Shape 6"/>
          <p:cNvSpPr/>
          <p:nvPr/>
        </p:nvSpPr>
        <p:spPr>
          <a:xfrm>
            <a:off x="7299841" y="4990743"/>
            <a:ext cx="30480" cy="793790"/>
          </a:xfrm>
          <a:prstGeom prst="roundRect">
            <a:avLst>
              <a:gd name="adj" fmla="val 312558"/>
            </a:avLst>
          </a:prstGeom>
          <a:solidFill>
            <a:srgbClr val="C7C7D0"/>
          </a:solidFill>
          <a:ln/>
        </p:spPr>
      </p:sp>
      <p:sp>
        <p:nvSpPr>
          <p:cNvPr id="10" name="Shape 7"/>
          <p:cNvSpPr/>
          <p:nvPr/>
        </p:nvSpPr>
        <p:spPr>
          <a:xfrm>
            <a:off x="7059930" y="4735592"/>
            <a:ext cx="510302" cy="510302"/>
          </a:xfrm>
          <a:prstGeom prst="roundRect">
            <a:avLst>
              <a:gd name="adj" fmla="val 18669"/>
            </a:avLst>
          </a:prstGeom>
          <a:solidFill>
            <a:srgbClr val="E1E1EA"/>
          </a:solidFill>
          <a:ln w="7620">
            <a:solidFill>
              <a:srgbClr val="C7C7D0"/>
            </a:solidFill>
            <a:prstDash val="solid"/>
          </a:ln>
        </p:spPr>
      </p:sp>
      <p:sp>
        <p:nvSpPr>
          <p:cNvPr id="11" name="Text 8"/>
          <p:cNvSpPr/>
          <p:nvPr/>
        </p:nvSpPr>
        <p:spPr>
          <a:xfrm>
            <a:off x="7226379" y="4820603"/>
            <a:ext cx="177284"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2" name="Text 9"/>
          <p:cNvSpPr/>
          <p:nvPr/>
        </p:nvSpPr>
        <p:spPr>
          <a:xfrm>
            <a:off x="5443776" y="6011466"/>
            <a:ext cx="3742730" cy="1451610"/>
          </a:xfrm>
          <a:prstGeom prst="rect">
            <a:avLst/>
          </a:prstGeom>
          <a:noFill/>
          <a:ln/>
        </p:spPr>
        <p:txBody>
          <a:bodyPr wrap="square" lIns="0" tIns="0" rIns="0" bIns="0" rtlCol="0" anchor="t"/>
          <a:lstStyle/>
          <a:p>
            <a:pPr marL="0" indent="0" algn="ctr">
              <a:lnSpc>
                <a:spcPts val="2850"/>
              </a:lnSpc>
              <a:buNone/>
            </a:pPr>
            <a:r>
              <a:rPr lang="en-US" sz="1750" dirty="0">
                <a:solidFill>
                  <a:srgbClr val="3C3939"/>
                </a:solidFill>
                <a:latin typeface="Roboto" pitchFamily="34" charset="0"/>
                <a:ea typeface="Roboto" pitchFamily="34" charset="-122"/>
                <a:cs typeface="Roboto" pitchFamily="34" charset="-120"/>
              </a:rPr>
              <a:t>The feature includes a user-friendly interface to apply for jobs, and receive reminders.</a:t>
            </a:r>
            <a:endParaRPr lang="en-US" sz="1750" dirty="0"/>
          </a:p>
        </p:txBody>
      </p:sp>
      <p:sp>
        <p:nvSpPr>
          <p:cNvPr id="13" name="Shape 10"/>
          <p:cNvSpPr/>
          <p:nvPr/>
        </p:nvSpPr>
        <p:spPr>
          <a:xfrm>
            <a:off x="11723013" y="4990743"/>
            <a:ext cx="30480" cy="793790"/>
          </a:xfrm>
          <a:prstGeom prst="roundRect">
            <a:avLst>
              <a:gd name="adj" fmla="val 312558"/>
            </a:avLst>
          </a:prstGeom>
          <a:solidFill>
            <a:srgbClr val="C7C7D0"/>
          </a:solidFill>
          <a:ln/>
        </p:spPr>
      </p:sp>
      <p:sp>
        <p:nvSpPr>
          <p:cNvPr id="14" name="Shape 11"/>
          <p:cNvSpPr/>
          <p:nvPr/>
        </p:nvSpPr>
        <p:spPr>
          <a:xfrm>
            <a:off x="11483102" y="4735592"/>
            <a:ext cx="510302" cy="510302"/>
          </a:xfrm>
          <a:prstGeom prst="roundRect">
            <a:avLst>
              <a:gd name="adj" fmla="val 18669"/>
            </a:avLst>
          </a:prstGeom>
          <a:solidFill>
            <a:srgbClr val="E1E1EA"/>
          </a:solidFill>
          <a:ln w="7620">
            <a:solidFill>
              <a:srgbClr val="C7C7D0"/>
            </a:solidFill>
            <a:prstDash val="solid"/>
          </a:ln>
        </p:spPr>
      </p:sp>
      <p:sp>
        <p:nvSpPr>
          <p:cNvPr id="15" name="Text 12"/>
          <p:cNvSpPr/>
          <p:nvPr/>
        </p:nvSpPr>
        <p:spPr>
          <a:xfrm>
            <a:off x="11647408" y="4820603"/>
            <a:ext cx="181689"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6" name="Text 13"/>
          <p:cNvSpPr/>
          <p:nvPr/>
        </p:nvSpPr>
        <p:spPr>
          <a:xfrm>
            <a:off x="9866948" y="6011466"/>
            <a:ext cx="3742730" cy="1451610"/>
          </a:xfrm>
          <a:prstGeom prst="rect">
            <a:avLst/>
          </a:prstGeom>
          <a:noFill/>
          <a:ln/>
        </p:spPr>
        <p:txBody>
          <a:bodyPr wrap="square" lIns="0" tIns="0" rIns="0" bIns="0" rtlCol="0" anchor="t"/>
          <a:lstStyle/>
          <a:p>
            <a:pPr marL="0" indent="0" algn="ctr">
              <a:lnSpc>
                <a:spcPts val="2850"/>
              </a:lnSpc>
              <a:buNone/>
            </a:pPr>
            <a:r>
              <a:rPr lang="en-US" sz="1750" dirty="0">
                <a:solidFill>
                  <a:srgbClr val="3C3939"/>
                </a:solidFill>
                <a:latin typeface="Roboto" pitchFamily="34" charset="0"/>
                <a:ea typeface="Roboto" pitchFamily="34" charset="-122"/>
                <a:cs typeface="Roboto" pitchFamily="34" charset="-120"/>
              </a:rPr>
              <a:t>The backend system manages and stores appointment details and integrates with the user profiles for seamless communication.</a:t>
            </a:r>
            <a:endParaRPr lang="en-US" sz="1750" dirty="0"/>
          </a:p>
        </p:txBody>
      </p:sp>
      <p:sp>
        <p:nvSpPr>
          <p:cNvPr id="17" name="Rectangle 16">
            <a:extLst>
              <a:ext uri="{FF2B5EF4-FFF2-40B4-BE49-F238E27FC236}">
                <a16:creationId xmlns:a16="http://schemas.microsoft.com/office/drawing/2014/main" id="{AB62D4A3-4030-F29A-B094-01E19F50B0F9}"/>
              </a:ext>
            </a:extLst>
          </p:cNvPr>
          <p:cNvSpPr/>
          <p:nvPr/>
        </p:nvSpPr>
        <p:spPr>
          <a:xfrm>
            <a:off x="11959936" y="7408718"/>
            <a:ext cx="2670464" cy="7481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54391" y="0"/>
            <a:ext cx="5486400" cy="8229600"/>
          </a:xfrm>
          <a:prstGeom prst="rect">
            <a:avLst/>
          </a:prstGeom>
        </p:spPr>
      </p:pic>
      <p:sp>
        <p:nvSpPr>
          <p:cNvPr id="3" name="Text 0"/>
          <p:cNvSpPr/>
          <p:nvPr/>
        </p:nvSpPr>
        <p:spPr>
          <a:xfrm>
            <a:off x="773073" y="608290"/>
            <a:ext cx="7597854" cy="1380411"/>
          </a:xfrm>
          <a:prstGeom prst="rect">
            <a:avLst/>
          </a:prstGeom>
          <a:noFill/>
          <a:ln/>
        </p:spPr>
        <p:txBody>
          <a:bodyPr wrap="square" lIns="0" tIns="0" rIns="0" bIns="0" rtlCol="0" anchor="t"/>
          <a:lstStyle/>
          <a:p>
            <a:pPr marL="0" indent="0">
              <a:lnSpc>
                <a:spcPts val="5400"/>
              </a:lnSpc>
              <a:buNone/>
            </a:pPr>
            <a:r>
              <a:rPr lang="en-US" sz="4300" dirty="0">
                <a:solidFill>
                  <a:srgbClr val="1B1B27"/>
                </a:solidFill>
                <a:latin typeface="Raleway" pitchFamily="34" charset="0"/>
                <a:ea typeface="Raleway" pitchFamily="34" charset="-122"/>
                <a:cs typeface="Raleway" pitchFamily="34" charset="-120"/>
              </a:rPr>
              <a:t>Milestone 3: Appointment Management</a:t>
            </a:r>
            <a:endParaRPr lang="en-US" sz="4300" dirty="0"/>
          </a:p>
        </p:txBody>
      </p:sp>
      <p:pic>
        <p:nvPicPr>
          <p:cNvPr id="4" name="Image 1" descr="preencoded.png"/>
          <p:cNvPicPr>
            <a:picLocks noChangeAspect="1"/>
          </p:cNvPicPr>
          <p:nvPr/>
        </p:nvPicPr>
        <p:blipFill>
          <a:blip r:embed="rId4"/>
          <a:stretch>
            <a:fillRect/>
          </a:stretch>
        </p:blipFill>
        <p:spPr>
          <a:xfrm>
            <a:off x="773073" y="2319933"/>
            <a:ext cx="1104424" cy="1767126"/>
          </a:xfrm>
          <a:prstGeom prst="rect">
            <a:avLst/>
          </a:prstGeom>
        </p:spPr>
      </p:pic>
      <p:sp>
        <p:nvSpPr>
          <p:cNvPr id="5" name="Text 1"/>
          <p:cNvSpPr/>
          <p:nvPr/>
        </p:nvSpPr>
        <p:spPr>
          <a:xfrm>
            <a:off x="2208728" y="2540794"/>
            <a:ext cx="6162199" cy="1060133"/>
          </a:xfrm>
          <a:prstGeom prst="rect">
            <a:avLst/>
          </a:prstGeom>
          <a:noFill/>
          <a:ln/>
        </p:spPr>
        <p:txBody>
          <a:bodyPr wrap="squar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Users can easily view their scheduled appointments and access appointment details, including location, time, and employer information.</a:t>
            </a:r>
            <a:endParaRPr lang="en-US" sz="1700" dirty="0"/>
          </a:p>
        </p:txBody>
      </p:sp>
      <p:pic>
        <p:nvPicPr>
          <p:cNvPr id="6" name="Image 2" descr="preencoded.png"/>
          <p:cNvPicPr>
            <a:picLocks noChangeAspect="1"/>
          </p:cNvPicPr>
          <p:nvPr/>
        </p:nvPicPr>
        <p:blipFill>
          <a:blip r:embed="rId5"/>
          <a:stretch>
            <a:fillRect/>
          </a:stretch>
        </p:blipFill>
        <p:spPr>
          <a:xfrm>
            <a:off x="773073" y="4087058"/>
            <a:ext cx="1104424" cy="1767126"/>
          </a:xfrm>
          <a:prstGeom prst="rect">
            <a:avLst/>
          </a:prstGeom>
        </p:spPr>
      </p:pic>
      <p:sp>
        <p:nvSpPr>
          <p:cNvPr id="7" name="Text 2"/>
          <p:cNvSpPr/>
          <p:nvPr/>
        </p:nvSpPr>
        <p:spPr>
          <a:xfrm>
            <a:off x="2208728" y="4307919"/>
            <a:ext cx="6162199" cy="1060133"/>
          </a:xfrm>
          <a:prstGeom prst="rect">
            <a:avLst/>
          </a:prstGeom>
          <a:noFill/>
          <a:ln/>
        </p:spPr>
        <p:txBody>
          <a:bodyPr wrap="squar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The system allows users to reschedule or cancel appointments if needed, with notifications sent to both the user and employer.</a:t>
            </a:r>
            <a:endParaRPr lang="en-US" sz="1700" dirty="0"/>
          </a:p>
        </p:txBody>
      </p:sp>
      <p:pic>
        <p:nvPicPr>
          <p:cNvPr id="8" name="Image 3" descr="preencoded.png"/>
          <p:cNvPicPr>
            <a:picLocks noChangeAspect="1"/>
          </p:cNvPicPr>
          <p:nvPr/>
        </p:nvPicPr>
        <p:blipFill>
          <a:blip r:embed="rId6"/>
          <a:stretch>
            <a:fillRect/>
          </a:stretch>
        </p:blipFill>
        <p:spPr>
          <a:xfrm>
            <a:off x="773073" y="5854184"/>
            <a:ext cx="1104424" cy="1767126"/>
          </a:xfrm>
          <a:prstGeom prst="rect">
            <a:avLst/>
          </a:prstGeom>
        </p:spPr>
      </p:pic>
      <p:sp>
        <p:nvSpPr>
          <p:cNvPr id="9" name="Text 3"/>
          <p:cNvSpPr/>
          <p:nvPr/>
        </p:nvSpPr>
        <p:spPr>
          <a:xfrm>
            <a:off x="2208728" y="6075045"/>
            <a:ext cx="6162199" cy="1060133"/>
          </a:xfrm>
          <a:prstGeom prst="rect">
            <a:avLst/>
          </a:prstGeom>
          <a:noFill/>
          <a:ln/>
        </p:spPr>
        <p:txBody>
          <a:bodyPr wrap="squar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The backend system manages appointment data and ensures timely reminders and notifications for both users and employers.</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2361" y="624245"/>
            <a:ext cx="13045678" cy="1414939"/>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Milestone 4: User Information Management &amp; Admin Dashboard</a:t>
            </a:r>
            <a:endParaRPr lang="en-US" sz="4450" dirty="0"/>
          </a:p>
        </p:txBody>
      </p:sp>
      <p:pic>
        <p:nvPicPr>
          <p:cNvPr id="3" name="Image 0" descr="preencoded.png"/>
          <p:cNvPicPr>
            <a:picLocks noChangeAspect="1"/>
          </p:cNvPicPr>
          <p:nvPr/>
        </p:nvPicPr>
        <p:blipFill>
          <a:blip r:embed="rId3"/>
          <a:stretch>
            <a:fillRect/>
          </a:stretch>
        </p:blipFill>
        <p:spPr>
          <a:xfrm>
            <a:off x="2977396" y="2491978"/>
            <a:ext cx="2152531" cy="1666756"/>
          </a:xfrm>
          <a:prstGeom prst="rect">
            <a:avLst/>
          </a:prstGeom>
        </p:spPr>
      </p:pic>
      <p:sp>
        <p:nvSpPr>
          <p:cNvPr id="4" name="Text 1"/>
          <p:cNvSpPr/>
          <p:nvPr/>
        </p:nvSpPr>
        <p:spPr>
          <a:xfrm>
            <a:off x="3993118" y="3314938"/>
            <a:ext cx="121087" cy="452795"/>
          </a:xfrm>
          <a:prstGeom prst="rect">
            <a:avLst/>
          </a:prstGeom>
          <a:noFill/>
          <a:ln/>
        </p:spPr>
        <p:txBody>
          <a:bodyPr wrap="none" lIns="0" tIns="0" rIns="0" bIns="0" rtlCol="0" anchor="t"/>
          <a:lstStyle/>
          <a:p>
            <a:pPr marL="0" indent="0" algn="ctr">
              <a:lnSpc>
                <a:spcPts val="3550"/>
              </a:lnSpc>
              <a:buNone/>
            </a:pPr>
            <a:r>
              <a:rPr lang="en-US" sz="2200" dirty="0">
                <a:solidFill>
                  <a:srgbClr val="3C3939"/>
                </a:solidFill>
                <a:latin typeface="Raleway" pitchFamily="34" charset="0"/>
                <a:ea typeface="Raleway" pitchFamily="34" charset="-122"/>
                <a:cs typeface="Raleway" pitchFamily="34" charset="-120"/>
              </a:rPr>
              <a:t>1</a:t>
            </a:r>
            <a:endParaRPr lang="en-US" sz="2200" dirty="0"/>
          </a:p>
        </p:txBody>
      </p:sp>
      <p:sp>
        <p:nvSpPr>
          <p:cNvPr id="5" name="Text 2"/>
          <p:cNvSpPr/>
          <p:nvPr/>
        </p:nvSpPr>
        <p:spPr>
          <a:xfrm>
            <a:off x="5356265" y="2718316"/>
            <a:ext cx="2829997" cy="353735"/>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User Profiles</a:t>
            </a:r>
            <a:endParaRPr lang="en-US" sz="2200" dirty="0"/>
          </a:p>
        </p:txBody>
      </p:sp>
      <p:sp>
        <p:nvSpPr>
          <p:cNvPr id="6" name="Text 3"/>
          <p:cNvSpPr/>
          <p:nvPr/>
        </p:nvSpPr>
        <p:spPr>
          <a:xfrm>
            <a:off x="5356265" y="3207782"/>
            <a:ext cx="8255437" cy="724614"/>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system allows users to view and access the profiles of all users and control their privacy settings.</a:t>
            </a:r>
            <a:endParaRPr lang="en-US" sz="1750" dirty="0"/>
          </a:p>
        </p:txBody>
      </p:sp>
      <p:sp>
        <p:nvSpPr>
          <p:cNvPr id="7" name="Shape 4"/>
          <p:cNvSpPr/>
          <p:nvPr/>
        </p:nvSpPr>
        <p:spPr>
          <a:xfrm>
            <a:off x="5186482" y="4171712"/>
            <a:ext cx="8595003" cy="15240"/>
          </a:xfrm>
          <a:prstGeom prst="roundRect">
            <a:avLst>
              <a:gd name="adj" fmla="val 623958"/>
            </a:avLst>
          </a:prstGeom>
          <a:solidFill>
            <a:srgbClr val="C7C7D0"/>
          </a:solidFill>
          <a:ln/>
        </p:spPr>
      </p:sp>
      <p:pic>
        <p:nvPicPr>
          <p:cNvPr id="8" name="Image 1" descr="preencoded.png"/>
          <p:cNvPicPr>
            <a:picLocks noChangeAspect="1"/>
          </p:cNvPicPr>
          <p:nvPr/>
        </p:nvPicPr>
        <p:blipFill>
          <a:blip r:embed="rId4"/>
          <a:stretch>
            <a:fillRect/>
          </a:stretch>
        </p:blipFill>
        <p:spPr>
          <a:xfrm>
            <a:off x="1901190" y="4215289"/>
            <a:ext cx="4305062" cy="1666756"/>
          </a:xfrm>
          <a:prstGeom prst="rect">
            <a:avLst/>
          </a:prstGeom>
        </p:spPr>
      </p:pic>
      <p:sp>
        <p:nvSpPr>
          <p:cNvPr id="9" name="Text 5"/>
          <p:cNvSpPr/>
          <p:nvPr/>
        </p:nvSpPr>
        <p:spPr>
          <a:xfrm>
            <a:off x="3979902" y="4822269"/>
            <a:ext cx="147399" cy="452795"/>
          </a:xfrm>
          <a:prstGeom prst="rect">
            <a:avLst/>
          </a:prstGeom>
          <a:noFill/>
          <a:ln/>
        </p:spPr>
        <p:txBody>
          <a:bodyPr wrap="none" lIns="0" tIns="0" rIns="0" bIns="0" rtlCol="0" anchor="t"/>
          <a:lstStyle/>
          <a:p>
            <a:pPr marL="0" indent="0" algn="ctr">
              <a:lnSpc>
                <a:spcPts val="3550"/>
              </a:lnSpc>
              <a:buNone/>
            </a:pPr>
            <a:r>
              <a:rPr lang="en-US" sz="2200" dirty="0">
                <a:solidFill>
                  <a:srgbClr val="3C3939"/>
                </a:solidFill>
                <a:latin typeface="Raleway" pitchFamily="34" charset="0"/>
                <a:ea typeface="Raleway" pitchFamily="34" charset="-122"/>
                <a:cs typeface="Raleway" pitchFamily="34" charset="-120"/>
              </a:rPr>
              <a:t>2</a:t>
            </a:r>
            <a:endParaRPr lang="en-US" sz="2200" dirty="0"/>
          </a:p>
        </p:txBody>
      </p:sp>
      <p:sp>
        <p:nvSpPr>
          <p:cNvPr id="10" name="Text 6"/>
          <p:cNvSpPr/>
          <p:nvPr/>
        </p:nvSpPr>
        <p:spPr>
          <a:xfrm>
            <a:off x="6432590" y="4441627"/>
            <a:ext cx="2829997" cy="353735"/>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Admin Dashboard</a:t>
            </a:r>
            <a:endParaRPr lang="en-US" sz="2200" dirty="0"/>
          </a:p>
        </p:txBody>
      </p:sp>
      <p:sp>
        <p:nvSpPr>
          <p:cNvPr id="11" name="Text 7"/>
          <p:cNvSpPr/>
          <p:nvPr/>
        </p:nvSpPr>
        <p:spPr>
          <a:xfrm>
            <a:off x="6432590" y="4931093"/>
            <a:ext cx="7179112" cy="724614"/>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admin dashboard provides comprehensive tools for managing job listings, user accounts, and system analytics.</a:t>
            </a:r>
            <a:endParaRPr lang="en-US" sz="1750" dirty="0"/>
          </a:p>
        </p:txBody>
      </p:sp>
      <p:sp>
        <p:nvSpPr>
          <p:cNvPr id="12" name="Shape 8"/>
          <p:cNvSpPr/>
          <p:nvPr/>
        </p:nvSpPr>
        <p:spPr>
          <a:xfrm>
            <a:off x="6262807" y="5895023"/>
            <a:ext cx="7518678" cy="15240"/>
          </a:xfrm>
          <a:prstGeom prst="roundRect">
            <a:avLst>
              <a:gd name="adj" fmla="val 623958"/>
            </a:avLst>
          </a:prstGeom>
          <a:solidFill>
            <a:srgbClr val="C7C7D0"/>
          </a:solidFill>
          <a:ln/>
        </p:spPr>
      </p:sp>
      <p:pic>
        <p:nvPicPr>
          <p:cNvPr id="13" name="Image 2" descr="preencoded.png"/>
          <p:cNvPicPr>
            <a:picLocks noChangeAspect="1"/>
          </p:cNvPicPr>
          <p:nvPr/>
        </p:nvPicPr>
        <p:blipFill>
          <a:blip r:embed="rId5"/>
          <a:stretch>
            <a:fillRect/>
          </a:stretch>
        </p:blipFill>
        <p:spPr>
          <a:xfrm>
            <a:off x="824865" y="5938599"/>
            <a:ext cx="6457593" cy="1666756"/>
          </a:xfrm>
          <a:prstGeom prst="rect">
            <a:avLst/>
          </a:prstGeom>
        </p:spPr>
      </p:pic>
      <p:sp>
        <p:nvSpPr>
          <p:cNvPr id="14" name="Text 9"/>
          <p:cNvSpPr/>
          <p:nvPr/>
        </p:nvSpPr>
        <p:spPr>
          <a:xfrm>
            <a:off x="3977997" y="6545580"/>
            <a:ext cx="151090" cy="452795"/>
          </a:xfrm>
          <a:prstGeom prst="rect">
            <a:avLst/>
          </a:prstGeom>
          <a:noFill/>
          <a:ln/>
        </p:spPr>
        <p:txBody>
          <a:bodyPr wrap="none" lIns="0" tIns="0" rIns="0" bIns="0" rtlCol="0" anchor="t"/>
          <a:lstStyle/>
          <a:p>
            <a:pPr marL="0" indent="0" algn="ctr">
              <a:lnSpc>
                <a:spcPts val="3550"/>
              </a:lnSpc>
              <a:buNone/>
            </a:pPr>
            <a:r>
              <a:rPr lang="en-US" sz="2200" dirty="0">
                <a:solidFill>
                  <a:srgbClr val="3C3939"/>
                </a:solidFill>
                <a:latin typeface="Raleway" pitchFamily="34" charset="0"/>
                <a:ea typeface="Raleway" pitchFamily="34" charset="-122"/>
                <a:cs typeface="Raleway" pitchFamily="34" charset="-120"/>
              </a:rPr>
              <a:t>3</a:t>
            </a:r>
            <a:endParaRPr lang="en-US" sz="2200" dirty="0"/>
          </a:p>
        </p:txBody>
      </p:sp>
      <p:sp>
        <p:nvSpPr>
          <p:cNvPr id="15" name="Text 10"/>
          <p:cNvSpPr/>
          <p:nvPr/>
        </p:nvSpPr>
        <p:spPr>
          <a:xfrm>
            <a:off x="7508796" y="6164937"/>
            <a:ext cx="2829997" cy="353735"/>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Data Security</a:t>
            </a:r>
            <a:endParaRPr lang="en-US" sz="2200" dirty="0"/>
          </a:p>
        </p:txBody>
      </p:sp>
      <p:sp>
        <p:nvSpPr>
          <p:cNvPr id="16" name="Text 11"/>
          <p:cNvSpPr/>
          <p:nvPr/>
        </p:nvSpPr>
        <p:spPr>
          <a:xfrm>
            <a:off x="7508796" y="6654403"/>
            <a:ext cx="6102906" cy="724614"/>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system prioritizes user data security and implements strong access control measures.</a:t>
            </a:r>
            <a:endParaRPr lang="en-US" sz="1750" dirty="0"/>
          </a:p>
        </p:txBody>
      </p:sp>
      <p:sp>
        <p:nvSpPr>
          <p:cNvPr id="17" name="Rectangle 16">
            <a:extLst>
              <a:ext uri="{FF2B5EF4-FFF2-40B4-BE49-F238E27FC236}">
                <a16:creationId xmlns:a16="http://schemas.microsoft.com/office/drawing/2014/main" id="{C8BB37B0-1589-C05A-4B3C-C37DE8EEDC32}"/>
              </a:ext>
            </a:extLst>
          </p:cNvPr>
          <p:cNvSpPr/>
          <p:nvPr/>
        </p:nvSpPr>
        <p:spPr>
          <a:xfrm>
            <a:off x="11959936" y="7408718"/>
            <a:ext cx="2670464" cy="7481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20122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Technologies Used</a:t>
            </a:r>
            <a:endParaRPr lang="en-US" sz="4450" dirty="0"/>
          </a:p>
        </p:txBody>
      </p:sp>
      <p:sp>
        <p:nvSpPr>
          <p:cNvPr id="4" name="Text 1"/>
          <p:cNvSpPr/>
          <p:nvPr/>
        </p:nvSpPr>
        <p:spPr>
          <a:xfrm>
            <a:off x="793790" y="3250168"/>
            <a:ext cx="75564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Frontend:</a:t>
            </a:r>
            <a:r>
              <a:rPr lang="en-US" sz="1750" dirty="0">
                <a:solidFill>
                  <a:srgbClr val="3C3939"/>
                </a:solidFill>
                <a:latin typeface="Roboto" pitchFamily="34" charset="0"/>
                <a:ea typeface="Roboto" pitchFamily="34" charset="-122"/>
                <a:cs typeface="Roboto" pitchFamily="34" charset="-120"/>
              </a:rPr>
              <a:t> React.js for dynamic user interfaces, HTML, CSS for styling, and JavaScript for interactive features</a:t>
            </a:r>
            <a:endParaRPr lang="en-US" sz="1750" dirty="0"/>
          </a:p>
        </p:txBody>
      </p:sp>
      <p:sp>
        <p:nvSpPr>
          <p:cNvPr id="5" name="Text 2"/>
          <p:cNvSpPr/>
          <p:nvPr/>
        </p:nvSpPr>
        <p:spPr>
          <a:xfrm>
            <a:off x="793790" y="4055269"/>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Backend:</a:t>
            </a:r>
            <a:r>
              <a:rPr lang="en-US" sz="1750" dirty="0">
                <a:solidFill>
                  <a:srgbClr val="3C3939"/>
                </a:solidFill>
                <a:latin typeface="Roboto" pitchFamily="34" charset="0"/>
                <a:ea typeface="Roboto" pitchFamily="34" charset="-122"/>
                <a:cs typeface="Roboto" pitchFamily="34" charset="-120"/>
              </a:rPr>
              <a:t> Spring Boot for building a robust and efficient REST API</a:t>
            </a:r>
            <a:endParaRPr lang="en-US" sz="1750" dirty="0"/>
          </a:p>
        </p:txBody>
      </p:sp>
      <p:sp>
        <p:nvSpPr>
          <p:cNvPr id="6" name="Text 3"/>
          <p:cNvSpPr/>
          <p:nvPr/>
        </p:nvSpPr>
        <p:spPr>
          <a:xfrm>
            <a:off x="793790" y="4497467"/>
            <a:ext cx="75564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Database:</a:t>
            </a:r>
            <a:r>
              <a:rPr lang="en-US" sz="1750" dirty="0">
                <a:solidFill>
                  <a:srgbClr val="3C3939"/>
                </a:solidFill>
                <a:latin typeface="Roboto" pitchFamily="34" charset="0"/>
                <a:ea typeface="Roboto" pitchFamily="34" charset="-122"/>
                <a:cs typeface="Roboto" pitchFamily="34" charset="-120"/>
              </a:rPr>
              <a:t> MySQL for storing and managing application data, including user profiles, job listings, and appointment details</a:t>
            </a:r>
            <a:endParaRPr lang="en-US" sz="1750" dirty="0"/>
          </a:p>
        </p:txBody>
      </p:sp>
      <p:sp>
        <p:nvSpPr>
          <p:cNvPr id="7" name="Text 4"/>
          <p:cNvSpPr/>
          <p:nvPr/>
        </p:nvSpPr>
        <p:spPr>
          <a:xfrm>
            <a:off x="793790" y="5302568"/>
            <a:ext cx="75564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IDE:</a:t>
            </a:r>
            <a:r>
              <a:rPr lang="en-US" sz="1750" dirty="0">
                <a:solidFill>
                  <a:srgbClr val="3C3939"/>
                </a:solidFill>
                <a:latin typeface="Roboto" pitchFamily="34" charset="0"/>
                <a:ea typeface="Roboto" pitchFamily="34" charset="-122"/>
                <a:cs typeface="Roboto" pitchFamily="34" charset="-120"/>
              </a:rPr>
              <a:t> VS Code and IntelliJ IDEA for development, providing features for code editing, debugging, and testing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817</Words>
  <Application>Microsoft Office PowerPoint</Application>
  <PresentationFormat>Custom</PresentationFormat>
  <Paragraphs>71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 Bold</vt:lpstr>
      <vt:lpstr>Raleway</vt:lpstr>
      <vt:lpstr>Roboto</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Ashish Verma</cp:lastModifiedBy>
  <cp:revision>7</cp:revision>
  <dcterms:created xsi:type="dcterms:W3CDTF">2024-11-27T13:57:52Z</dcterms:created>
  <dcterms:modified xsi:type="dcterms:W3CDTF">2024-12-30T05:58:52Z</dcterms:modified>
</cp:coreProperties>
</file>