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rial Bold" panose="020B0802020202020204"/>
      <p:regular r:id="rId10"/>
    </p:embeddedFont>
    <p:embeddedFont>
      <p:font typeface="Red Hat Display Bold" panose="02010803040201060303"/>
      <p:regular r:id="rId11"/>
    </p:embeddedFont>
    <p:embeddedFont>
      <p:font typeface="RQND Pro" pitchFamily="2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font" Target="fonts/font3.fntdata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2.fntdata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font" Target="fonts/font1.fntdata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27.07.2025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endParaRPr lang="en-US"/>
          </a:p>
          <a:p>
            <a:r>
              <a:rPr lang="en-US"/>
              <a:t>‹#›</a:t>
            </a:r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7" Type="http://schemas.openxmlformats.org/officeDocument/2006/relationships/image" Target="../media/image5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4.jpeg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7.jpeg" /><Relationship Id="rId4" Type="http://schemas.openxmlformats.org/officeDocument/2006/relationships/image" Target="../media/image4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4.jpeg" /><Relationship Id="rId5" Type="http://schemas.openxmlformats.org/officeDocument/2006/relationships/image" Target="../media/image7.jpeg" /><Relationship Id="rId4" Type="http://schemas.openxmlformats.org/officeDocument/2006/relationships/image" Target="../media/image6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jpeg" /><Relationship Id="rId4" Type="http://schemas.openxmlformats.org/officeDocument/2006/relationships/image" Target="../media/image7.jpeg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 /><Relationship Id="rId3" Type="http://schemas.openxmlformats.org/officeDocument/2006/relationships/image" Target="../media/image6.png" /><Relationship Id="rId7" Type="http://schemas.openxmlformats.org/officeDocument/2006/relationships/image" Target="../media/image10.jpe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9.jpeg" /><Relationship Id="rId5" Type="http://schemas.openxmlformats.org/officeDocument/2006/relationships/image" Target="../media/image4.jpeg" /><Relationship Id="rId4" Type="http://schemas.openxmlformats.org/officeDocument/2006/relationships/image" Target="../media/image7.jpe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7.jpeg" /><Relationship Id="rId4" Type="http://schemas.openxmlformats.org/officeDocument/2006/relationships/image" Target="../media/image4.jpe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7.jpeg" /><Relationship Id="rId4" Type="http://schemas.openxmlformats.org/officeDocument/2006/relationships/image" Target="../media/image4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985144" y="1253539"/>
            <a:ext cx="2117564" cy="605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32"/>
              </a:lnSpc>
            </a:pPr>
            <a:r>
              <a:rPr lang="en-US" sz="2400" b="1">
                <a:solidFill>
                  <a:srgbClr val="473D34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S2P Robotic  </a:t>
            </a:r>
          </a:p>
        </p:txBody>
      </p:sp>
      <p:grpSp>
        <p:nvGrpSpPr>
          <p:cNvPr id="3" name="Group 3"/>
          <p:cNvGrpSpPr/>
          <p:nvPr/>
        </p:nvGrpSpPr>
        <p:grpSpPr>
          <a:xfrm rot="4250">
            <a:off x="1432246" y="8814305"/>
            <a:ext cx="15427834" cy="19050"/>
            <a:chOff x="0" y="0"/>
            <a:chExt cx="20570445" cy="25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570444" cy="25400"/>
            </a:xfrm>
            <a:custGeom>
              <a:avLst/>
              <a:gdLst/>
              <a:ahLst/>
              <a:cxnLst/>
              <a:rect l="l" t="t" r="r" b="b"/>
              <a:pathLst>
                <a:path w="20570444" h="25400">
                  <a:moveTo>
                    <a:pt x="12700" y="0"/>
                  </a:moveTo>
                  <a:lnTo>
                    <a:pt x="20557744" y="0"/>
                  </a:lnTo>
                  <a:cubicBezTo>
                    <a:pt x="20564729" y="0"/>
                    <a:pt x="20570444" y="5715"/>
                    <a:pt x="20570444" y="12700"/>
                  </a:cubicBezTo>
                  <a:cubicBezTo>
                    <a:pt x="20570444" y="19685"/>
                    <a:pt x="20564729" y="25400"/>
                    <a:pt x="20557744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ubicBezTo>
                    <a:pt x="0" y="5715"/>
                    <a:pt x="5715" y="0"/>
                    <a:pt x="12700" y="0"/>
                  </a:cubicBezTo>
                  <a:close/>
                </a:path>
              </a:pathLst>
            </a:custGeom>
            <a:solidFill>
              <a:srgbClr val="F5F4F5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715122" y="3350231"/>
            <a:ext cx="633412" cy="632650"/>
            <a:chOff x="0" y="0"/>
            <a:chExt cx="844550" cy="84353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44550" cy="843534"/>
            </a:xfrm>
            <a:custGeom>
              <a:avLst/>
              <a:gdLst/>
              <a:ahLst/>
              <a:cxnLst/>
              <a:rect l="l" t="t" r="r" b="b"/>
              <a:pathLst>
                <a:path w="844550" h="843534">
                  <a:moveTo>
                    <a:pt x="0" y="0"/>
                  </a:moveTo>
                  <a:lnTo>
                    <a:pt x="844550" y="0"/>
                  </a:lnTo>
                  <a:lnTo>
                    <a:pt x="844550" y="843534"/>
                  </a:lnTo>
                  <a:lnTo>
                    <a:pt x="0" y="8435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60" b="-60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1451302" y="7057729"/>
            <a:ext cx="1083564" cy="457771"/>
            <a:chOff x="0" y="0"/>
            <a:chExt cx="1444752" cy="6103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44752" cy="610362"/>
            </a:xfrm>
            <a:custGeom>
              <a:avLst/>
              <a:gdLst/>
              <a:ahLst/>
              <a:cxnLst/>
              <a:rect l="l" t="t" r="r" b="b"/>
              <a:pathLst>
                <a:path w="1444752" h="610362">
                  <a:moveTo>
                    <a:pt x="0" y="0"/>
                  </a:moveTo>
                  <a:lnTo>
                    <a:pt x="1444752" y="0"/>
                  </a:lnTo>
                  <a:lnTo>
                    <a:pt x="1444752" y="610362"/>
                  </a:lnTo>
                  <a:lnTo>
                    <a:pt x="0" y="6103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1" r="-21"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17083619" y="263454"/>
            <a:ext cx="1046797" cy="1029176"/>
            <a:chOff x="0" y="0"/>
            <a:chExt cx="1395730" cy="137223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95730" cy="1372235"/>
            </a:xfrm>
            <a:custGeom>
              <a:avLst/>
              <a:gdLst/>
              <a:ahLst/>
              <a:cxnLst/>
              <a:rect l="l" t="t" r="r" b="b"/>
              <a:pathLst>
                <a:path w="1395730" h="1372235">
                  <a:moveTo>
                    <a:pt x="0" y="0"/>
                  </a:moveTo>
                  <a:lnTo>
                    <a:pt x="1395730" y="0"/>
                  </a:lnTo>
                  <a:lnTo>
                    <a:pt x="1395730" y="1372235"/>
                  </a:lnTo>
                  <a:lnTo>
                    <a:pt x="0" y="13722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67" b="-67"/>
              </a:stretch>
            </a:blipFill>
          </p:spPr>
        </p:sp>
      </p:grpSp>
      <p:grpSp>
        <p:nvGrpSpPr>
          <p:cNvPr id="11" name="Group 11"/>
          <p:cNvGrpSpPr/>
          <p:nvPr/>
        </p:nvGrpSpPr>
        <p:grpSpPr>
          <a:xfrm>
            <a:off x="137929" y="263454"/>
            <a:ext cx="3443478" cy="1014603"/>
            <a:chOff x="0" y="0"/>
            <a:chExt cx="4591304" cy="135280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91304" cy="1352804"/>
            </a:xfrm>
            <a:custGeom>
              <a:avLst/>
              <a:gdLst/>
              <a:ahLst/>
              <a:cxnLst/>
              <a:rect l="l" t="t" r="r" b="b"/>
              <a:pathLst>
                <a:path w="4591304" h="1352804">
                  <a:moveTo>
                    <a:pt x="0" y="0"/>
                  </a:moveTo>
                  <a:lnTo>
                    <a:pt x="4591304" y="0"/>
                  </a:lnTo>
                  <a:lnTo>
                    <a:pt x="4591304" y="1352804"/>
                  </a:lnTo>
                  <a:lnTo>
                    <a:pt x="0" y="13528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>
            <a:off x="16014709" y="263454"/>
            <a:ext cx="1029176" cy="1029176"/>
            <a:chOff x="0" y="0"/>
            <a:chExt cx="1372235" cy="137223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372235" cy="1372235"/>
            </a:xfrm>
            <a:custGeom>
              <a:avLst/>
              <a:gdLst/>
              <a:ahLst/>
              <a:cxnLst/>
              <a:rect l="l" t="t" r="r" b="b"/>
              <a:pathLst>
                <a:path w="1372235" h="1372235">
                  <a:moveTo>
                    <a:pt x="0" y="0"/>
                  </a:moveTo>
                  <a:lnTo>
                    <a:pt x="1372235" y="0"/>
                  </a:lnTo>
                  <a:lnTo>
                    <a:pt x="1372235" y="1372235"/>
                  </a:lnTo>
                  <a:lnTo>
                    <a:pt x="0" y="13722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</p:sp>
      </p:grpSp>
      <p:sp>
        <p:nvSpPr>
          <p:cNvPr id="15" name="TextBox 15"/>
          <p:cNvSpPr txBox="1"/>
          <p:nvPr/>
        </p:nvSpPr>
        <p:spPr>
          <a:xfrm>
            <a:off x="3221700" y="1179097"/>
            <a:ext cx="11844600" cy="4140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441"/>
              </a:lnSpc>
            </a:pPr>
            <a:r>
              <a:rPr lang="en-US" sz="16930">
                <a:solidFill>
                  <a:srgbClr val="473D34"/>
                </a:solidFill>
                <a:latin typeface="RQND Pro"/>
                <a:ea typeface="RQND Pro"/>
                <a:cs typeface="RQND Pro"/>
                <a:sym typeface="RQND Pro"/>
              </a:rPr>
              <a:t>INNOHACK 2.0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404115" y="5736260"/>
            <a:ext cx="5479770" cy="748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2"/>
              </a:lnSpc>
            </a:pPr>
            <a:r>
              <a:rPr lang="en-US" sz="2799" b="1" u="sng">
                <a:solidFill>
                  <a:srgbClr val="473D34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Presented By Bot Buddies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21041" y="1253539"/>
            <a:ext cx="2860395" cy="605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0"/>
              </a:lnSpc>
            </a:pPr>
            <a:r>
              <a:rPr lang="en-US" sz="2400" b="1">
                <a:solidFill>
                  <a:srgbClr val="473D34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Nextech Mind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66392" y="2390005"/>
            <a:ext cx="473392" cy="743998"/>
            <a:chOff x="0" y="0"/>
            <a:chExt cx="631190" cy="9919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1190" cy="991997"/>
            </a:xfrm>
            <a:custGeom>
              <a:avLst/>
              <a:gdLst/>
              <a:ahLst/>
              <a:cxnLst/>
              <a:rect l="l" t="t" r="r" b="b"/>
              <a:pathLst>
                <a:path w="631190" h="991997">
                  <a:moveTo>
                    <a:pt x="0" y="0"/>
                  </a:moveTo>
                  <a:lnTo>
                    <a:pt x="631190" y="0"/>
                  </a:lnTo>
                  <a:lnTo>
                    <a:pt x="631190" y="991997"/>
                  </a:lnTo>
                  <a:lnTo>
                    <a:pt x="0" y="9919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1275" b="-111275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0" y="14095"/>
            <a:ext cx="3113246" cy="917258"/>
            <a:chOff x="0" y="0"/>
            <a:chExt cx="4150995" cy="122301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150995" cy="1223010"/>
            </a:xfrm>
            <a:custGeom>
              <a:avLst/>
              <a:gdLst/>
              <a:ahLst/>
              <a:cxnLst/>
              <a:rect l="l" t="t" r="r" b="b"/>
              <a:pathLst>
                <a:path w="4150995" h="1223010">
                  <a:moveTo>
                    <a:pt x="0" y="0"/>
                  </a:moveTo>
                  <a:lnTo>
                    <a:pt x="4150995" y="0"/>
                  </a:lnTo>
                  <a:lnTo>
                    <a:pt x="4150995" y="1223010"/>
                  </a:lnTo>
                  <a:lnTo>
                    <a:pt x="0" y="12230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2" b="-2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6288650" y="0"/>
            <a:ext cx="1941290" cy="939356"/>
            <a:chOff x="0" y="0"/>
            <a:chExt cx="2588387" cy="125247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88387" cy="1252474"/>
            </a:xfrm>
            <a:custGeom>
              <a:avLst/>
              <a:gdLst/>
              <a:ahLst/>
              <a:cxnLst/>
              <a:rect l="l" t="t" r="r" b="b"/>
              <a:pathLst>
                <a:path w="2588387" h="1252474">
                  <a:moveTo>
                    <a:pt x="0" y="0"/>
                  </a:moveTo>
                  <a:lnTo>
                    <a:pt x="2588387" y="0"/>
                  </a:lnTo>
                  <a:lnTo>
                    <a:pt x="2588387" y="1252474"/>
                  </a:lnTo>
                  <a:lnTo>
                    <a:pt x="0" y="12524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" r="-1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4933485" y="-1626903"/>
            <a:ext cx="9051310" cy="3158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23"/>
              </a:lnSpc>
            </a:pPr>
            <a:r>
              <a:rPr lang="en-US" sz="12871">
                <a:solidFill>
                  <a:srgbClr val="473D34"/>
                </a:solidFill>
                <a:latin typeface="RQND Pro"/>
                <a:ea typeface="RQND Pro"/>
                <a:cs typeface="RQND Pro"/>
                <a:sym typeface="RQND Pro"/>
              </a:rPr>
              <a:t>innohack 2.0  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34903" y="2141331"/>
            <a:ext cx="7120595" cy="898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13"/>
              </a:lnSpc>
            </a:pPr>
            <a:r>
              <a:rPr lang="en-US" sz="3699" b="1">
                <a:solidFill>
                  <a:srgbClr val="473D34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Team Name :   Resume_Rangers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34903" y="3177444"/>
            <a:ext cx="12193344" cy="5566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78"/>
              </a:lnSpc>
            </a:pPr>
            <a:r>
              <a:rPr lang="en-US" sz="3678" b="1">
                <a:solidFill>
                  <a:srgbClr val="473D34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Team member : 1. Ashish kharat </a:t>
            </a:r>
          </a:p>
          <a:p>
            <a:pPr algn="l">
              <a:lnSpc>
                <a:spcPts val="6178"/>
              </a:lnSpc>
            </a:pPr>
            <a:r>
              <a:rPr lang="en-US" sz="3678" b="1">
                <a:solidFill>
                  <a:srgbClr val="473D34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                                     2. Yashraj Sonawane</a:t>
            </a:r>
          </a:p>
          <a:p>
            <a:pPr algn="l">
              <a:lnSpc>
                <a:spcPts val="6178"/>
              </a:lnSpc>
            </a:pPr>
            <a:r>
              <a:rPr lang="en-US" sz="3678" b="1">
                <a:solidFill>
                  <a:srgbClr val="473D34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                                     3. Krishnadas Lamdade </a:t>
            </a:r>
          </a:p>
          <a:p>
            <a:pPr algn="l">
              <a:lnSpc>
                <a:spcPts val="6178"/>
              </a:lnSpc>
            </a:pPr>
            <a:r>
              <a:rPr lang="en-US" sz="3678" b="1">
                <a:solidFill>
                  <a:srgbClr val="473D34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                                     4. Rugved Mokashi</a:t>
            </a:r>
          </a:p>
          <a:p>
            <a:pPr algn="ctr">
              <a:lnSpc>
                <a:spcPts val="6178"/>
              </a:lnSpc>
            </a:pPr>
            <a:endParaRPr lang="en-US" sz="3678" b="1">
              <a:solidFill>
                <a:srgbClr val="473D34"/>
              </a:solidFill>
              <a:latin typeface="Red Hat Display Bold"/>
              <a:ea typeface="Red Hat Display Bold"/>
              <a:cs typeface="Red Hat Display Bold"/>
              <a:sym typeface="Red Hat Display Bold"/>
            </a:endParaRPr>
          </a:p>
          <a:p>
            <a:pPr algn="ctr">
              <a:lnSpc>
                <a:spcPts val="6178"/>
              </a:lnSpc>
            </a:pPr>
            <a:endParaRPr lang="en-US" sz="3678" b="1">
              <a:solidFill>
                <a:srgbClr val="473D34"/>
              </a:solidFill>
              <a:latin typeface="Red Hat Display Bold"/>
              <a:ea typeface="Red Hat Display Bold"/>
              <a:cs typeface="Red Hat Display Bold"/>
              <a:sym typeface="Red Hat Display Bold"/>
            </a:endParaRPr>
          </a:p>
          <a:p>
            <a:pPr algn="ctr">
              <a:lnSpc>
                <a:spcPts val="6178"/>
              </a:lnSpc>
            </a:pPr>
            <a:endParaRPr lang="en-US" sz="3678" b="1">
              <a:solidFill>
                <a:srgbClr val="473D34"/>
              </a:solidFill>
              <a:latin typeface="Red Hat Display Bold"/>
              <a:ea typeface="Red Hat Display Bold"/>
              <a:cs typeface="Red Hat Display Bold"/>
              <a:sym typeface="Red Hat Display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34903" y="6704019"/>
            <a:ext cx="10673652" cy="898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13"/>
              </a:lnSpc>
            </a:pPr>
            <a:r>
              <a:rPr lang="en-US" sz="3699" b="1">
                <a:solidFill>
                  <a:srgbClr val="473D34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Institution : Keystone School of Engineering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66392" y="120152"/>
            <a:ext cx="600646" cy="602171"/>
            <a:chOff x="0" y="0"/>
            <a:chExt cx="800862" cy="8028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0862" cy="802894"/>
            </a:xfrm>
            <a:custGeom>
              <a:avLst/>
              <a:gdLst/>
              <a:ahLst/>
              <a:cxnLst/>
              <a:rect l="l" t="t" r="r" b="b"/>
              <a:pathLst>
                <a:path w="800862" h="802894">
                  <a:moveTo>
                    <a:pt x="0" y="0"/>
                  </a:moveTo>
                  <a:lnTo>
                    <a:pt x="800862" y="0"/>
                  </a:lnTo>
                  <a:lnTo>
                    <a:pt x="800862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6" r="-26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17193283" y="9258300"/>
            <a:ext cx="473392" cy="743998"/>
            <a:chOff x="0" y="0"/>
            <a:chExt cx="631190" cy="99199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1190" cy="991997"/>
            </a:xfrm>
            <a:custGeom>
              <a:avLst/>
              <a:gdLst/>
              <a:ahLst/>
              <a:cxnLst/>
              <a:rect l="l" t="t" r="r" b="b"/>
              <a:pathLst>
                <a:path w="631190" h="991997">
                  <a:moveTo>
                    <a:pt x="0" y="0"/>
                  </a:moveTo>
                  <a:lnTo>
                    <a:pt x="631190" y="0"/>
                  </a:lnTo>
                  <a:lnTo>
                    <a:pt x="631190" y="991997"/>
                  </a:lnTo>
                  <a:lnTo>
                    <a:pt x="0" y="9919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111275" b="-111275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 rot="5387314">
            <a:off x="3967127" y="5119687"/>
            <a:ext cx="10353745" cy="28575"/>
            <a:chOff x="0" y="0"/>
            <a:chExt cx="13804993" cy="381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805027" cy="38100"/>
            </a:xfrm>
            <a:custGeom>
              <a:avLst/>
              <a:gdLst/>
              <a:ahLst/>
              <a:cxnLst/>
              <a:rect l="l" t="t" r="r" b="b"/>
              <a:pathLst>
                <a:path w="13805027" h="38100">
                  <a:moveTo>
                    <a:pt x="19050" y="0"/>
                  </a:moveTo>
                  <a:lnTo>
                    <a:pt x="13785977" y="0"/>
                  </a:lnTo>
                  <a:cubicBezTo>
                    <a:pt x="13796518" y="0"/>
                    <a:pt x="13805027" y="8509"/>
                    <a:pt x="13805027" y="19050"/>
                  </a:cubicBezTo>
                  <a:cubicBezTo>
                    <a:pt x="13805027" y="29591"/>
                    <a:pt x="13796518" y="38100"/>
                    <a:pt x="13785977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ubicBezTo>
                    <a:pt x="0" y="8509"/>
                    <a:pt x="8509" y="0"/>
                    <a:pt x="1905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6346700" y="-48456"/>
            <a:ext cx="1941290" cy="939356"/>
            <a:chOff x="0" y="0"/>
            <a:chExt cx="2588387" cy="125247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88387" cy="1252474"/>
            </a:xfrm>
            <a:custGeom>
              <a:avLst/>
              <a:gdLst/>
              <a:ahLst/>
              <a:cxnLst/>
              <a:rect l="l" t="t" r="r" b="b"/>
              <a:pathLst>
                <a:path w="2588387" h="1252474">
                  <a:moveTo>
                    <a:pt x="0" y="0"/>
                  </a:moveTo>
                  <a:lnTo>
                    <a:pt x="2588387" y="0"/>
                  </a:lnTo>
                  <a:lnTo>
                    <a:pt x="2588387" y="1252474"/>
                  </a:lnTo>
                  <a:lnTo>
                    <a:pt x="0" y="12524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" r="-1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0" y="-37431"/>
            <a:ext cx="2747391" cy="809530"/>
            <a:chOff x="0" y="0"/>
            <a:chExt cx="3663188" cy="10793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663188" cy="1079373"/>
            </a:xfrm>
            <a:custGeom>
              <a:avLst/>
              <a:gdLst/>
              <a:ahLst/>
              <a:cxnLst/>
              <a:rect l="l" t="t" r="r" b="b"/>
              <a:pathLst>
                <a:path w="3663188" h="1079373">
                  <a:moveTo>
                    <a:pt x="0" y="0"/>
                  </a:moveTo>
                  <a:lnTo>
                    <a:pt x="3663188" y="0"/>
                  </a:lnTo>
                  <a:lnTo>
                    <a:pt x="3663188" y="1079373"/>
                  </a:lnTo>
                  <a:lnTo>
                    <a:pt x="0" y="10793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1" r="-1"/>
              </a:stretch>
            </a:blipFill>
          </p:spPr>
        </p:sp>
      </p:grpSp>
      <p:sp>
        <p:nvSpPr>
          <p:cNvPr id="12" name="TextBox 12"/>
          <p:cNvSpPr txBox="1"/>
          <p:nvPr/>
        </p:nvSpPr>
        <p:spPr>
          <a:xfrm>
            <a:off x="10172961" y="522620"/>
            <a:ext cx="6173740" cy="972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38"/>
              </a:lnSpc>
            </a:pPr>
            <a:r>
              <a:rPr lang="en-US" sz="3415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PROPOSED SOLUTION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68922" y="514350"/>
            <a:ext cx="6731843" cy="979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21"/>
              </a:lnSpc>
            </a:pPr>
            <a:r>
              <a:rPr lang="en-US" sz="3466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WHY THIS PROBLEM MATTERS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4258" y="1784533"/>
            <a:ext cx="9912550" cy="1649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3"/>
              </a:lnSpc>
            </a:pPr>
            <a:r>
              <a:rPr lang="en-US" sz="2478" b="1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1.Your The ATS Wall: Automated software rejects over 75% of resumes, filtering out skilled candidates based on simple formatting and keyword errors, not a lack of talent.text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86388" y="3595615"/>
            <a:ext cx="8727347" cy="1649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3"/>
              </a:lnSpc>
            </a:pPr>
            <a:r>
              <a:rPr lang="en-US" sz="2478" b="1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2.The Guidance Gap: Expert career advice is a luxury. This forces most applicants to guess what skills to highlight, leading to generic applications that fail to stand out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4258" y="5406683"/>
            <a:ext cx="8851605" cy="2173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3"/>
              </a:lnSpc>
            </a:pPr>
            <a:r>
              <a:rPr lang="en-US" sz="2478" b="1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3.The Career Fog: In a rapidly changing job market, individuals struggle to identify their most critical skill gaps, hindering their ability to invest in the right training for future growth.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4258" y="7741640"/>
            <a:ext cx="8851605" cy="1649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3"/>
              </a:lnSpc>
            </a:pPr>
            <a:r>
              <a:rPr lang="en-US" sz="2478" b="1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4.Manually tailoring a resume and cover letter for every application is overwhelming, leading to burnout that forces talented candidates to miss opportunities.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217819" y="1784533"/>
            <a:ext cx="9101138" cy="1649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3"/>
              </a:lnSpc>
            </a:pPr>
            <a:r>
              <a:rPr lang="en-US" sz="2478" b="1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 1.Beat the Robots: Our AI simulates an advanced ATS, providing a clear compatibility score and identifying critical missing keywords to ensure your resume is seen by a human.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248775" y="3595615"/>
            <a:ext cx="9124950" cy="1650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34"/>
              </a:lnSpc>
            </a:pPr>
            <a:r>
              <a:rPr lang="en-US" sz="2461" b="1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 2.Instant Expert Analysis: Get immediate, detailed feedback from an AI trained to think like a top-tier recruiter. Go from guessing to knowing with one-click resume enhancements.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205912" y="5406683"/>
            <a:ext cx="9124950" cy="2172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88"/>
              </a:lnSpc>
            </a:pPr>
            <a:r>
              <a:rPr lang="en-US" sz="2492" b="1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 3.A Clear Path Forward: Our platform generates a personalized learning roadmap for your dream job, complete with course suggestions, portfolio projects, and future market trends.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248775" y="7740678"/>
            <a:ext cx="9082088" cy="1649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3"/>
              </a:lnSpc>
            </a:pPr>
            <a:r>
              <a:rPr lang="en-US" sz="2478" b="1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4.Eliminate Application Fatigue: Automate the most time-consuming tasks. Generate tailored cover letters in seconds, cutting application time from hours to minutes.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66392" y="2390005"/>
            <a:ext cx="473392" cy="743998"/>
            <a:chOff x="0" y="0"/>
            <a:chExt cx="631190" cy="9919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1190" cy="991997"/>
            </a:xfrm>
            <a:custGeom>
              <a:avLst/>
              <a:gdLst/>
              <a:ahLst/>
              <a:cxnLst/>
              <a:rect l="l" t="t" r="r" b="b"/>
              <a:pathLst>
                <a:path w="631190" h="991997">
                  <a:moveTo>
                    <a:pt x="0" y="0"/>
                  </a:moveTo>
                  <a:lnTo>
                    <a:pt x="631190" y="0"/>
                  </a:lnTo>
                  <a:lnTo>
                    <a:pt x="631190" y="991997"/>
                  </a:lnTo>
                  <a:lnTo>
                    <a:pt x="0" y="9919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1275" b="-111275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16346700" y="0"/>
            <a:ext cx="1941290" cy="939356"/>
            <a:chOff x="0" y="0"/>
            <a:chExt cx="2588387" cy="125247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588387" cy="1252474"/>
            </a:xfrm>
            <a:custGeom>
              <a:avLst/>
              <a:gdLst/>
              <a:ahLst/>
              <a:cxnLst/>
              <a:rect l="l" t="t" r="r" b="b"/>
              <a:pathLst>
                <a:path w="2588387" h="1252474">
                  <a:moveTo>
                    <a:pt x="0" y="0"/>
                  </a:moveTo>
                  <a:lnTo>
                    <a:pt x="2588387" y="0"/>
                  </a:lnTo>
                  <a:lnTo>
                    <a:pt x="2588387" y="1252474"/>
                  </a:lnTo>
                  <a:lnTo>
                    <a:pt x="0" y="12524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" r="-1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0" y="0"/>
            <a:ext cx="3113246" cy="917258"/>
            <a:chOff x="0" y="0"/>
            <a:chExt cx="4150995" cy="122301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150995" cy="1223010"/>
            </a:xfrm>
            <a:custGeom>
              <a:avLst/>
              <a:gdLst/>
              <a:ahLst/>
              <a:cxnLst/>
              <a:rect l="l" t="t" r="r" b="b"/>
              <a:pathLst>
                <a:path w="4150995" h="1223010">
                  <a:moveTo>
                    <a:pt x="0" y="0"/>
                  </a:moveTo>
                  <a:lnTo>
                    <a:pt x="4150995" y="0"/>
                  </a:lnTo>
                  <a:lnTo>
                    <a:pt x="4150995" y="1223010"/>
                  </a:lnTo>
                  <a:lnTo>
                    <a:pt x="0" y="12230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2" b="-2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5045684" y="-148273"/>
            <a:ext cx="8196633" cy="1572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34"/>
              </a:lnSpc>
            </a:pPr>
            <a:r>
              <a:rPr lang="en-US" sz="5198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TECH STACK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68560" y="1463254"/>
            <a:ext cx="11807052" cy="1920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35"/>
              </a:lnSpc>
            </a:pPr>
            <a:r>
              <a:rPr lang="en-US" sz="2878" b="1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Frontend:</a:t>
            </a:r>
          </a:p>
          <a:p>
            <a:pPr marL="657926" lvl="2" indent="-219309" algn="l">
              <a:lnSpc>
                <a:spcPts val="4835"/>
              </a:lnSpc>
              <a:buFont typeface="Arial"/>
              <a:buChar char="⚬"/>
            </a:pPr>
            <a:r>
              <a:rPr lang="en-US" sz="2878" b="1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Streamlit: For the interactive web application framework.</a:t>
            </a:r>
          </a:p>
          <a:p>
            <a:pPr marL="657926" lvl="2" indent="-219309" algn="l">
              <a:lnSpc>
                <a:spcPts val="4835"/>
              </a:lnSpc>
            </a:pPr>
            <a:endParaRPr lang="en-US" sz="2878" b="1">
              <a:solidFill>
                <a:srgbClr val="000000"/>
              </a:solidFill>
              <a:latin typeface="Red Hat Display Bold"/>
              <a:ea typeface="Red Hat Display Bold"/>
              <a:cs typeface="Red Hat Display Bold"/>
              <a:sym typeface="Red Hat Display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68560" y="2867260"/>
            <a:ext cx="14598870" cy="2529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35"/>
              </a:lnSpc>
            </a:pPr>
            <a:r>
              <a:rPr lang="en-US" sz="2878" b="1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AI Engine:</a:t>
            </a:r>
          </a:p>
          <a:p>
            <a:pPr marL="657926" lvl="2" indent="-219309" algn="l">
              <a:lnSpc>
                <a:spcPts val="4835"/>
              </a:lnSpc>
              <a:buFont typeface="Arial"/>
              <a:buChar char="⚬"/>
            </a:pPr>
            <a:r>
              <a:rPr lang="en-US" sz="2878" b="1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Google Gemini API: For all generative AI tasks, including resume analysis, scoring, roadmaps, and content generation.</a:t>
            </a:r>
          </a:p>
          <a:p>
            <a:pPr marL="657926" lvl="2" indent="-219309" algn="l">
              <a:lnSpc>
                <a:spcPts val="4835"/>
              </a:lnSpc>
            </a:pPr>
            <a:endParaRPr lang="en-US" sz="2878" b="1">
              <a:solidFill>
                <a:srgbClr val="000000"/>
              </a:solidFill>
              <a:latin typeface="Red Hat Display Bold"/>
              <a:ea typeface="Red Hat Display Bold"/>
              <a:cs typeface="Red Hat Display Bold"/>
              <a:sym typeface="Red Hat Display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68560" y="4876800"/>
            <a:ext cx="14598870" cy="2067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35"/>
              </a:lnSpc>
            </a:pPr>
            <a:r>
              <a:rPr lang="en-US" sz="2878" b="1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Data Processing:</a:t>
            </a:r>
          </a:p>
          <a:p>
            <a:pPr marL="657926" lvl="2" indent="-219309" algn="l">
              <a:lnSpc>
                <a:spcPts val="4835"/>
              </a:lnSpc>
              <a:buFont typeface="Arial"/>
              <a:buChar char="⚬"/>
            </a:pPr>
            <a:r>
              <a:rPr lang="en-US" sz="2878" b="1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PyMuPDF &amp; python-docx: For parsing text from PDF and DOCX resume files.</a:t>
            </a:r>
          </a:p>
          <a:p>
            <a:pPr marL="657926" lvl="2" indent="-219309" algn="l">
              <a:lnSpc>
                <a:spcPts val="6178"/>
              </a:lnSpc>
            </a:pPr>
            <a:endParaRPr lang="en-US" sz="2878" b="1">
              <a:solidFill>
                <a:srgbClr val="000000"/>
              </a:solidFill>
              <a:latin typeface="Red Hat Display Bold"/>
              <a:ea typeface="Red Hat Display Bold"/>
              <a:cs typeface="Red Hat Display Bold"/>
              <a:sym typeface="Red Hat Display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68560" y="8877490"/>
            <a:ext cx="11595300" cy="1582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6"/>
              </a:lnSpc>
            </a:pPr>
            <a:r>
              <a:rPr lang="en-US" sz="2879" b="1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Deployment &amp; Version Control:</a:t>
            </a:r>
          </a:p>
          <a:p>
            <a:pPr algn="l">
              <a:lnSpc>
                <a:spcPts val="2246"/>
              </a:lnSpc>
            </a:pPr>
            <a:endParaRPr lang="en-US" sz="2879" b="1">
              <a:solidFill>
                <a:srgbClr val="000000"/>
              </a:solidFill>
              <a:latin typeface="Red Hat Display Bold"/>
              <a:ea typeface="Red Hat Display Bold"/>
              <a:cs typeface="Red Hat Display Bold"/>
              <a:sym typeface="Red Hat Display Bold"/>
            </a:endParaRPr>
          </a:p>
          <a:p>
            <a:pPr marL="658247" lvl="2" indent="-219416" algn="l">
              <a:lnSpc>
                <a:spcPts val="2246"/>
              </a:lnSpc>
              <a:buFont typeface="Arial"/>
              <a:buChar char="⚬"/>
            </a:pPr>
            <a:r>
              <a:rPr lang="en-US" sz="2879" b="1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Streamlit Community Cloud: For hosting the live application.</a:t>
            </a:r>
          </a:p>
          <a:p>
            <a:pPr marL="658247" lvl="2" indent="-219416" algn="l">
              <a:lnSpc>
                <a:spcPts val="2246"/>
              </a:lnSpc>
            </a:pPr>
            <a:endParaRPr lang="en-US" sz="2879" b="1">
              <a:solidFill>
                <a:srgbClr val="000000"/>
              </a:solidFill>
              <a:latin typeface="Red Hat Display Bold"/>
              <a:ea typeface="Red Hat Display Bold"/>
              <a:cs typeface="Red Hat Display Bold"/>
              <a:sym typeface="Red Hat Display Bold"/>
            </a:endParaRPr>
          </a:p>
          <a:p>
            <a:pPr marL="658247" lvl="2" indent="-219416" algn="l">
              <a:lnSpc>
                <a:spcPts val="2246"/>
              </a:lnSpc>
              <a:buFont typeface="Arial"/>
              <a:buChar char="⚬"/>
            </a:pPr>
            <a:r>
              <a:rPr lang="en-US" sz="2879" b="1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Git &amp; GitHub: For version control and continuous deployment.</a:t>
            </a:r>
          </a:p>
          <a:p>
            <a:pPr marL="658247" lvl="2" indent="-219416" algn="l">
              <a:lnSpc>
                <a:spcPts val="2246"/>
              </a:lnSpc>
            </a:pPr>
            <a:endParaRPr lang="en-US" sz="2879" b="1">
              <a:solidFill>
                <a:srgbClr val="000000"/>
              </a:solidFill>
              <a:latin typeface="Red Hat Display Bold"/>
              <a:ea typeface="Red Hat Display Bold"/>
              <a:cs typeface="Red Hat Display Bold"/>
              <a:sym typeface="Red Hat Display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68560" y="6332033"/>
            <a:ext cx="12060816" cy="2529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35"/>
              </a:lnSpc>
            </a:pPr>
            <a:r>
              <a:rPr lang="en-US" sz="2878" b="1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Backend &amp; Core Language:</a:t>
            </a:r>
          </a:p>
          <a:p>
            <a:pPr marL="657926" lvl="2" indent="-219309" algn="l">
              <a:lnSpc>
                <a:spcPts val="4835"/>
              </a:lnSpc>
              <a:buFont typeface="Arial"/>
              <a:buChar char="⚬"/>
            </a:pPr>
            <a:r>
              <a:rPr lang="en-US" sz="2878" b="1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Python: The core programming language for all logic.</a:t>
            </a:r>
          </a:p>
          <a:p>
            <a:pPr marL="657926" lvl="2" indent="-219309" algn="l">
              <a:lnSpc>
                <a:spcPts val="4835"/>
              </a:lnSpc>
              <a:buFont typeface="Arial"/>
              <a:buChar char="⚬"/>
            </a:pPr>
            <a:r>
              <a:rPr lang="en-US" sz="2878" b="1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Pandas: For data manipulation and generating the trend graph.</a:t>
            </a:r>
          </a:p>
          <a:p>
            <a:pPr marL="657926" lvl="2" indent="-219309" algn="l">
              <a:lnSpc>
                <a:spcPts val="4835"/>
              </a:lnSpc>
            </a:pPr>
            <a:endParaRPr lang="en-US" sz="2878" b="1">
              <a:solidFill>
                <a:srgbClr val="000000"/>
              </a:solidFill>
              <a:latin typeface="Red Hat Display Bold"/>
              <a:ea typeface="Red Hat Display Bold"/>
              <a:cs typeface="Red Hat Display Bold"/>
              <a:sym typeface="Red Hat Display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66392" y="2390005"/>
            <a:ext cx="473392" cy="743998"/>
            <a:chOff x="0" y="0"/>
            <a:chExt cx="631190" cy="9919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1190" cy="991997"/>
            </a:xfrm>
            <a:custGeom>
              <a:avLst/>
              <a:gdLst/>
              <a:ahLst/>
              <a:cxnLst/>
              <a:rect l="l" t="t" r="r" b="b"/>
              <a:pathLst>
                <a:path w="631190" h="991997">
                  <a:moveTo>
                    <a:pt x="0" y="0"/>
                  </a:moveTo>
                  <a:lnTo>
                    <a:pt x="631190" y="0"/>
                  </a:lnTo>
                  <a:lnTo>
                    <a:pt x="631190" y="991997"/>
                  </a:lnTo>
                  <a:lnTo>
                    <a:pt x="0" y="9919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1275" b="-111275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16346700" y="-11024"/>
            <a:ext cx="1941290" cy="939356"/>
            <a:chOff x="0" y="0"/>
            <a:chExt cx="2588387" cy="125247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588387" cy="1252474"/>
            </a:xfrm>
            <a:custGeom>
              <a:avLst/>
              <a:gdLst/>
              <a:ahLst/>
              <a:cxnLst/>
              <a:rect l="l" t="t" r="r" b="b"/>
              <a:pathLst>
                <a:path w="2588387" h="1252474">
                  <a:moveTo>
                    <a:pt x="0" y="0"/>
                  </a:moveTo>
                  <a:lnTo>
                    <a:pt x="2588387" y="0"/>
                  </a:lnTo>
                  <a:lnTo>
                    <a:pt x="2588387" y="1252474"/>
                  </a:lnTo>
                  <a:lnTo>
                    <a:pt x="0" y="12524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" r="-1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0" y="0"/>
            <a:ext cx="3113246" cy="917258"/>
            <a:chOff x="0" y="0"/>
            <a:chExt cx="4150995" cy="122301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150995" cy="1223010"/>
            </a:xfrm>
            <a:custGeom>
              <a:avLst/>
              <a:gdLst/>
              <a:ahLst/>
              <a:cxnLst/>
              <a:rect l="l" t="t" r="r" b="b"/>
              <a:pathLst>
                <a:path w="4150995" h="1223010">
                  <a:moveTo>
                    <a:pt x="0" y="0"/>
                  </a:moveTo>
                  <a:lnTo>
                    <a:pt x="4150995" y="0"/>
                  </a:lnTo>
                  <a:lnTo>
                    <a:pt x="4150995" y="1223010"/>
                  </a:lnTo>
                  <a:lnTo>
                    <a:pt x="0" y="12230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2" b="-2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313793" y="1722299"/>
            <a:ext cx="8444381" cy="4069221"/>
            <a:chOff x="0" y="0"/>
            <a:chExt cx="11259175" cy="5425628"/>
          </a:xfrm>
        </p:grpSpPr>
        <p:sp>
          <p:nvSpPr>
            <p:cNvPr id="9" name="Freeform 9"/>
            <p:cNvSpPr/>
            <p:nvPr/>
          </p:nvSpPr>
          <p:spPr>
            <a:xfrm>
              <a:off x="25400" y="25400"/>
              <a:ext cx="11208385" cy="5374767"/>
            </a:xfrm>
            <a:custGeom>
              <a:avLst/>
              <a:gdLst/>
              <a:ahLst/>
              <a:cxnLst/>
              <a:rect l="l" t="t" r="r" b="b"/>
              <a:pathLst>
                <a:path w="11208385" h="5374767">
                  <a:moveTo>
                    <a:pt x="0" y="0"/>
                  </a:moveTo>
                  <a:lnTo>
                    <a:pt x="11208385" y="0"/>
                  </a:lnTo>
                  <a:lnTo>
                    <a:pt x="11208385" y="5374767"/>
                  </a:lnTo>
                  <a:lnTo>
                    <a:pt x="0" y="53747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3972" t="-472" r="-3972" b="-473"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11259185" cy="5425567"/>
            </a:xfrm>
            <a:custGeom>
              <a:avLst/>
              <a:gdLst/>
              <a:ahLst/>
              <a:cxnLst/>
              <a:rect l="l" t="t" r="r" b="b"/>
              <a:pathLst>
                <a:path w="11259185" h="5425567">
                  <a:moveTo>
                    <a:pt x="25400" y="0"/>
                  </a:moveTo>
                  <a:lnTo>
                    <a:pt x="11233785" y="0"/>
                  </a:lnTo>
                  <a:cubicBezTo>
                    <a:pt x="11247755" y="0"/>
                    <a:pt x="11259185" y="11430"/>
                    <a:pt x="11259185" y="25400"/>
                  </a:cubicBezTo>
                  <a:lnTo>
                    <a:pt x="11259185" y="5400167"/>
                  </a:lnTo>
                  <a:cubicBezTo>
                    <a:pt x="11259185" y="5414137"/>
                    <a:pt x="11247755" y="5425567"/>
                    <a:pt x="11233785" y="5425567"/>
                  </a:cubicBezTo>
                  <a:lnTo>
                    <a:pt x="25400" y="5425567"/>
                  </a:lnTo>
                  <a:cubicBezTo>
                    <a:pt x="11430" y="5425567"/>
                    <a:pt x="0" y="5414137"/>
                    <a:pt x="0" y="540016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5400167"/>
                  </a:lnTo>
                  <a:lnTo>
                    <a:pt x="25400" y="5400167"/>
                  </a:lnTo>
                  <a:lnTo>
                    <a:pt x="25400" y="5374767"/>
                  </a:lnTo>
                  <a:lnTo>
                    <a:pt x="11233785" y="5374767"/>
                  </a:lnTo>
                  <a:lnTo>
                    <a:pt x="11233785" y="5400167"/>
                  </a:lnTo>
                  <a:lnTo>
                    <a:pt x="11208385" y="5400167"/>
                  </a:lnTo>
                  <a:lnTo>
                    <a:pt x="11208385" y="25400"/>
                  </a:lnTo>
                  <a:lnTo>
                    <a:pt x="11233785" y="25400"/>
                  </a:lnTo>
                  <a:lnTo>
                    <a:pt x="11233785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FF3131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9124950" y="1722299"/>
            <a:ext cx="9006552" cy="4069221"/>
            <a:chOff x="0" y="0"/>
            <a:chExt cx="12008736" cy="5425628"/>
          </a:xfrm>
        </p:grpSpPr>
        <p:sp>
          <p:nvSpPr>
            <p:cNvPr id="12" name="Freeform 12"/>
            <p:cNvSpPr/>
            <p:nvPr/>
          </p:nvSpPr>
          <p:spPr>
            <a:xfrm>
              <a:off x="25400" y="25400"/>
              <a:ext cx="11957939" cy="5374767"/>
            </a:xfrm>
            <a:custGeom>
              <a:avLst/>
              <a:gdLst/>
              <a:ahLst/>
              <a:cxnLst/>
              <a:rect l="l" t="t" r="r" b="b"/>
              <a:pathLst>
                <a:path w="11957939" h="5374767">
                  <a:moveTo>
                    <a:pt x="0" y="0"/>
                  </a:moveTo>
                  <a:lnTo>
                    <a:pt x="11957939" y="0"/>
                  </a:lnTo>
                  <a:lnTo>
                    <a:pt x="11957939" y="5374767"/>
                  </a:lnTo>
                  <a:lnTo>
                    <a:pt x="0" y="53747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589" t="-472" r="-589" b="-473"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0" y="0"/>
              <a:ext cx="12008739" cy="5425567"/>
            </a:xfrm>
            <a:custGeom>
              <a:avLst/>
              <a:gdLst/>
              <a:ahLst/>
              <a:cxnLst/>
              <a:rect l="l" t="t" r="r" b="b"/>
              <a:pathLst>
                <a:path w="12008739" h="5425567">
                  <a:moveTo>
                    <a:pt x="25400" y="0"/>
                  </a:moveTo>
                  <a:lnTo>
                    <a:pt x="11983339" y="0"/>
                  </a:lnTo>
                  <a:cubicBezTo>
                    <a:pt x="11997309" y="0"/>
                    <a:pt x="12008739" y="11430"/>
                    <a:pt x="12008739" y="25400"/>
                  </a:cubicBezTo>
                  <a:lnTo>
                    <a:pt x="12008739" y="5400167"/>
                  </a:lnTo>
                  <a:cubicBezTo>
                    <a:pt x="12008739" y="5414137"/>
                    <a:pt x="11997309" y="5425567"/>
                    <a:pt x="11983339" y="5425567"/>
                  </a:cubicBezTo>
                  <a:lnTo>
                    <a:pt x="25400" y="5425567"/>
                  </a:lnTo>
                  <a:cubicBezTo>
                    <a:pt x="11430" y="5425567"/>
                    <a:pt x="0" y="5414137"/>
                    <a:pt x="0" y="540016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5400167"/>
                  </a:lnTo>
                  <a:lnTo>
                    <a:pt x="25400" y="5400167"/>
                  </a:lnTo>
                  <a:lnTo>
                    <a:pt x="25400" y="5374767"/>
                  </a:lnTo>
                  <a:lnTo>
                    <a:pt x="11983339" y="5374767"/>
                  </a:lnTo>
                  <a:lnTo>
                    <a:pt x="11983339" y="5400167"/>
                  </a:lnTo>
                  <a:lnTo>
                    <a:pt x="11957939" y="5400167"/>
                  </a:lnTo>
                  <a:lnTo>
                    <a:pt x="11957939" y="25400"/>
                  </a:lnTo>
                  <a:lnTo>
                    <a:pt x="11983339" y="25400"/>
                  </a:lnTo>
                  <a:lnTo>
                    <a:pt x="11983339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FF3131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9719" y="6078244"/>
            <a:ext cx="8588456" cy="4227806"/>
            <a:chOff x="0" y="0"/>
            <a:chExt cx="11451275" cy="5637075"/>
          </a:xfrm>
        </p:grpSpPr>
        <p:sp>
          <p:nvSpPr>
            <p:cNvPr id="15" name="Freeform 15"/>
            <p:cNvSpPr/>
            <p:nvPr/>
          </p:nvSpPr>
          <p:spPr>
            <a:xfrm>
              <a:off x="25400" y="25400"/>
              <a:ext cx="11400536" cy="5586222"/>
            </a:xfrm>
            <a:custGeom>
              <a:avLst/>
              <a:gdLst/>
              <a:ahLst/>
              <a:cxnLst/>
              <a:rect l="l" t="t" r="r" b="b"/>
              <a:pathLst>
                <a:path w="11400536" h="5586222">
                  <a:moveTo>
                    <a:pt x="0" y="0"/>
                  </a:moveTo>
                  <a:lnTo>
                    <a:pt x="11400536" y="0"/>
                  </a:lnTo>
                  <a:lnTo>
                    <a:pt x="11400536" y="5586222"/>
                  </a:lnTo>
                  <a:lnTo>
                    <a:pt x="0" y="5586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131" t="-454" r="-5130" b="-455"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11451336" cy="5637022"/>
            </a:xfrm>
            <a:custGeom>
              <a:avLst/>
              <a:gdLst/>
              <a:ahLst/>
              <a:cxnLst/>
              <a:rect l="l" t="t" r="r" b="b"/>
              <a:pathLst>
                <a:path w="11451336" h="5637022">
                  <a:moveTo>
                    <a:pt x="25400" y="0"/>
                  </a:moveTo>
                  <a:lnTo>
                    <a:pt x="11425936" y="0"/>
                  </a:lnTo>
                  <a:cubicBezTo>
                    <a:pt x="11439906" y="0"/>
                    <a:pt x="11451336" y="11430"/>
                    <a:pt x="11451336" y="25400"/>
                  </a:cubicBezTo>
                  <a:lnTo>
                    <a:pt x="11451336" y="5611622"/>
                  </a:lnTo>
                  <a:cubicBezTo>
                    <a:pt x="11451336" y="5625592"/>
                    <a:pt x="11439906" y="5637022"/>
                    <a:pt x="11425936" y="5637022"/>
                  </a:cubicBezTo>
                  <a:lnTo>
                    <a:pt x="25400" y="5637022"/>
                  </a:lnTo>
                  <a:cubicBezTo>
                    <a:pt x="11430" y="5637022"/>
                    <a:pt x="0" y="5625592"/>
                    <a:pt x="0" y="5611622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5611622"/>
                  </a:lnTo>
                  <a:lnTo>
                    <a:pt x="25400" y="5611622"/>
                  </a:lnTo>
                  <a:lnTo>
                    <a:pt x="25400" y="5586222"/>
                  </a:lnTo>
                  <a:lnTo>
                    <a:pt x="11425936" y="5586222"/>
                  </a:lnTo>
                  <a:lnTo>
                    <a:pt x="11425936" y="5611622"/>
                  </a:lnTo>
                  <a:lnTo>
                    <a:pt x="11400536" y="5611622"/>
                  </a:lnTo>
                  <a:lnTo>
                    <a:pt x="11400536" y="25400"/>
                  </a:lnTo>
                  <a:lnTo>
                    <a:pt x="11425936" y="25400"/>
                  </a:lnTo>
                  <a:lnTo>
                    <a:pt x="11425936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FF3131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9104618" y="6153470"/>
            <a:ext cx="9047217" cy="4221761"/>
            <a:chOff x="0" y="0"/>
            <a:chExt cx="12062956" cy="5629015"/>
          </a:xfrm>
        </p:grpSpPr>
        <p:sp>
          <p:nvSpPr>
            <p:cNvPr id="18" name="Freeform 18"/>
            <p:cNvSpPr/>
            <p:nvPr/>
          </p:nvSpPr>
          <p:spPr>
            <a:xfrm>
              <a:off x="25400" y="25400"/>
              <a:ext cx="12012168" cy="5578221"/>
            </a:xfrm>
            <a:custGeom>
              <a:avLst/>
              <a:gdLst/>
              <a:ahLst/>
              <a:cxnLst/>
              <a:rect l="l" t="t" r="r" b="b"/>
              <a:pathLst>
                <a:path w="12012168" h="5578221">
                  <a:moveTo>
                    <a:pt x="0" y="0"/>
                  </a:moveTo>
                  <a:lnTo>
                    <a:pt x="12012168" y="0"/>
                  </a:lnTo>
                  <a:lnTo>
                    <a:pt x="12012168" y="5578221"/>
                  </a:lnTo>
                  <a:lnTo>
                    <a:pt x="0" y="55782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2249" t="-455" r="-2249" b="-455"/>
              </a:stretch>
            </a:blipFill>
          </p:spPr>
        </p:sp>
        <p:sp>
          <p:nvSpPr>
            <p:cNvPr id="19" name="Freeform 19"/>
            <p:cNvSpPr/>
            <p:nvPr/>
          </p:nvSpPr>
          <p:spPr>
            <a:xfrm>
              <a:off x="0" y="0"/>
              <a:ext cx="12062968" cy="5629021"/>
            </a:xfrm>
            <a:custGeom>
              <a:avLst/>
              <a:gdLst/>
              <a:ahLst/>
              <a:cxnLst/>
              <a:rect l="l" t="t" r="r" b="b"/>
              <a:pathLst>
                <a:path w="12062968" h="5629021">
                  <a:moveTo>
                    <a:pt x="25400" y="0"/>
                  </a:moveTo>
                  <a:lnTo>
                    <a:pt x="12037568" y="0"/>
                  </a:lnTo>
                  <a:cubicBezTo>
                    <a:pt x="12051538" y="0"/>
                    <a:pt x="12062968" y="11430"/>
                    <a:pt x="12062968" y="25400"/>
                  </a:cubicBezTo>
                  <a:lnTo>
                    <a:pt x="12062968" y="5603621"/>
                  </a:lnTo>
                  <a:cubicBezTo>
                    <a:pt x="12062968" y="5617591"/>
                    <a:pt x="12051538" y="5629021"/>
                    <a:pt x="12037568" y="5629021"/>
                  </a:cubicBezTo>
                  <a:lnTo>
                    <a:pt x="25400" y="5629021"/>
                  </a:lnTo>
                  <a:cubicBezTo>
                    <a:pt x="11430" y="5629021"/>
                    <a:pt x="0" y="5617591"/>
                    <a:pt x="0" y="5603621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5603621"/>
                  </a:lnTo>
                  <a:lnTo>
                    <a:pt x="25400" y="5603621"/>
                  </a:lnTo>
                  <a:lnTo>
                    <a:pt x="25400" y="5578221"/>
                  </a:lnTo>
                  <a:lnTo>
                    <a:pt x="12037568" y="5578221"/>
                  </a:lnTo>
                  <a:lnTo>
                    <a:pt x="12037568" y="5603621"/>
                  </a:lnTo>
                  <a:lnTo>
                    <a:pt x="12012168" y="5603621"/>
                  </a:lnTo>
                  <a:lnTo>
                    <a:pt x="12012168" y="25400"/>
                  </a:lnTo>
                  <a:lnTo>
                    <a:pt x="12037568" y="25400"/>
                  </a:lnTo>
                  <a:lnTo>
                    <a:pt x="12037568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FF3131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4249511" y="-227155"/>
            <a:ext cx="9788977" cy="1572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34"/>
              </a:lnSpc>
            </a:pPr>
            <a:r>
              <a:rPr lang="en-US" sz="5198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PROTOTYPE / SCREENSHOTS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66392" y="2390005"/>
            <a:ext cx="473392" cy="743998"/>
            <a:chOff x="0" y="0"/>
            <a:chExt cx="631190" cy="9919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1190" cy="991997"/>
            </a:xfrm>
            <a:custGeom>
              <a:avLst/>
              <a:gdLst/>
              <a:ahLst/>
              <a:cxnLst/>
              <a:rect l="l" t="t" r="r" b="b"/>
              <a:pathLst>
                <a:path w="631190" h="991997">
                  <a:moveTo>
                    <a:pt x="0" y="0"/>
                  </a:moveTo>
                  <a:lnTo>
                    <a:pt x="631190" y="0"/>
                  </a:lnTo>
                  <a:lnTo>
                    <a:pt x="631190" y="991997"/>
                  </a:lnTo>
                  <a:lnTo>
                    <a:pt x="0" y="9919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1275" b="-111275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3113246" cy="917258"/>
            <a:chOff x="0" y="0"/>
            <a:chExt cx="4150995" cy="122301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150995" cy="1223010"/>
            </a:xfrm>
            <a:custGeom>
              <a:avLst/>
              <a:gdLst/>
              <a:ahLst/>
              <a:cxnLst/>
              <a:rect l="l" t="t" r="r" b="b"/>
              <a:pathLst>
                <a:path w="4150995" h="1223010">
                  <a:moveTo>
                    <a:pt x="0" y="0"/>
                  </a:moveTo>
                  <a:lnTo>
                    <a:pt x="4150995" y="0"/>
                  </a:lnTo>
                  <a:lnTo>
                    <a:pt x="4150995" y="1223010"/>
                  </a:lnTo>
                  <a:lnTo>
                    <a:pt x="0" y="12230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2" b="-2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6395742" y="0"/>
            <a:ext cx="1941290" cy="939356"/>
            <a:chOff x="0" y="0"/>
            <a:chExt cx="2588387" cy="125247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88387" cy="1252474"/>
            </a:xfrm>
            <a:custGeom>
              <a:avLst/>
              <a:gdLst/>
              <a:ahLst/>
              <a:cxnLst/>
              <a:rect l="l" t="t" r="r" b="b"/>
              <a:pathLst>
                <a:path w="2588387" h="1252474">
                  <a:moveTo>
                    <a:pt x="0" y="0"/>
                  </a:moveTo>
                  <a:lnTo>
                    <a:pt x="2588387" y="0"/>
                  </a:lnTo>
                  <a:lnTo>
                    <a:pt x="2588387" y="1252474"/>
                  </a:lnTo>
                  <a:lnTo>
                    <a:pt x="0" y="12524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" r="-1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5162582" y="-140418"/>
            <a:ext cx="8196633" cy="1473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34"/>
              </a:lnSpc>
            </a:pPr>
            <a:r>
              <a:rPr lang="en-US" sz="5198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INNOVATION &amp; IMPACT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83368" y="1541851"/>
            <a:ext cx="2953295" cy="700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35"/>
              </a:lnSpc>
            </a:pPr>
            <a:r>
              <a:rPr lang="en-US" sz="2878" b="1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Innovation: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83368" y="2123305"/>
            <a:ext cx="14837691" cy="1310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7926" lvl="2" indent="-219309" algn="l">
              <a:lnSpc>
                <a:spcPts val="4835"/>
              </a:lnSpc>
              <a:buFont typeface="Arial"/>
              <a:buChar char="⚬"/>
            </a:pPr>
            <a:r>
              <a:rPr lang="en-US" sz="2878" b="1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All-in-One Platform: We combine five career tools into one seamless experience.</a:t>
            </a:r>
          </a:p>
          <a:p>
            <a:pPr marL="657926" lvl="2" indent="-219309" algn="ctr">
              <a:lnSpc>
                <a:spcPts val="4835"/>
              </a:lnSpc>
            </a:pPr>
            <a:endParaRPr lang="en-US" sz="2878" b="1">
              <a:solidFill>
                <a:srgbClr val="000000"/>
              </a:solidFill>
              <a:latin typeface="Red Hat Display Bold"/>
              <a:ea typeface="Red Hat Display Bold"/>
              <a:cs typeface="Red Hat Display Bold"/>
              <a:sym typeface="Red Hat Display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3368" y="2871349"/>
            <a:ext cx="10678264" cy="1177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7926" lvl="2" indent="-219309" algn="ctr">
              <a:lnSpc>
                <a:spcPts val="4835"/>
              </a:lnSpc>
              <a:buFont typeface="Arial"/>
              <a:buChar char="⚬"/>
            </a:pPr>
            <a:r>
              <a:rPr lang="en-US" sz="2878" b="1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Actionable AI: Our AI provides solutions, not just analysis.</a:t>
            </a:r>
          </a:p>
          <a:p>
            <a:pPr marL="657926" lvl="2" indent="-219309" algn="l">
              <a:lnSpc>
                <a:spcPts val="4835"/>
              </a:lnSpc>
            </a:pPr>
            <a:endParaRPr lang="en-US" sz="2878" b="1">
              <a:solidFill>
                <a:srgbClr val="000000"/>
              </a:solidFill>
              <a:latin typeface="Red Hat Display Bold"/>
              <a:ea typeface="Red Hat Display Bold"/>
              <a:cs typeface="Red Hat Display Bold"/>
              <a:sym typeface="Red Hat Display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83368" y="3643304"/>
            <a:ext cx="13772599" cy="1177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7926" lvl="2" indent="-219309" algn="l">
              <a:lnSpc>
                <a:spcPts val="4835"/>
              </a:lnSpc>
              <a:buFont typeface="Arial"/>
              <a:buChar char="⚬"/>
            </a:pPr>
            <a:r>
              <a:rPr lang="en-US" sz="2878" b="1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Future-Focused: We plan your future career, not just fix your past resume.</a:t>
            </a:r>
          </a:p>
          <a:p>
            <a:pPr marL="657926" lvl="2" indent="-219309" algn="ctr">
              <a:lnSpc>
                <a:spcPts val="4835"/>
              </a:lnSpc>
            </a:pPr>
            <a:endParaRPr lang="en-US" sz="2878" b="1">
              <a:solidFill>
                <a:srgbClr val="000000"/>
              </a:solidFill>
              <a:latin typeface="Red Hat Display Bold"/>
              <a:ea typeface="Red Hat Display Bold"/>
              <a:cs typeface="Red Hat Display Bold"/>
              <a:sym typeface="Red Hat Display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83368" y="4391348"/>
            <a:ext cx="17259300" cy="1920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7926" lvl="2" indent="-219309" algn="l">
              <a:lnSpc>
                <a:spcPts val="4835"/>
              </a:lnSpc>
              <a:buFont typeface="Arial"/>
              <a:buChar char="⚬"/>
            </a:pPr>
            <a:r>
              <a:rPr lang="en-US" sz="2878" b="1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Dynamic, Interactive Workspace: It's not a static report. Our live editor provides real-time feedback, turning resume writing into an interactive, learn-as-you-go experience.</a:t>
            </a:r>
          </a:p>
          <a:p>
            <a:pPr marL="657926" lvl="2" indent="-219309" algn="ctr">
              <a:lnSpc>
                <a:spcPts val="4835"/>
              </a:lnSpc>
            </a:pPr>
            <a:endParaRPr lang="en-US" sz="2878" b="1">
              <a:solidFill>
                <a:srgbClr val="000000"/>
              </a:solidFill>
              <a:latin typeface="Red Hat Display Bold"/>
              <a:ea typeface="Red Hat Display Bold"/>
              <a:cs typeface="Red Hat Display Bold"/>
              <a:sym typeface="Red Hat Display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83368" y="5827622"/>
            <a:ext cx="1687984" cy="700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5"/>
              </a:lnSpc>
            </a:pPr>
            <a:r>
              <a:rPr lang="en-US" sz="2878" b="1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Impact: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96130" y="6656467"/>
            <a:ext cx="8747870" cy="567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7926" lvl="2" indent="-219309" algn="l">
              <a:lnSpc>
                <a:spcPts val="4835"/>
              </a:lnSpc>
              <a:buFont typeface="Arial"/>
              <a:buChar char="⚬"/>
            </a:pPr>
            <a:r>
              <a:rPr lang="en-US" sz="2878" b="1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Free career coaching for everyone.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96130" y="7302159"/>
            <a:ext cx="10078808" cy="567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7926" lvl="2" indent="-219309" algn="l">
              <a:lnSpc>
                <a:spcPts val="4835"/>
              </a:lnSpc>
              <a:buFont typeface="Arial"/>
              <a:buChar char="⚬"/>
            </a:pPr>
            <a:r>
              <a:rPr lang="en-US" sz="2878" b="1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Reduces job search anxiety and builds confidence.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96130" y="7947851"/>
            <a:ext cx="9223251" cy="1310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7926" lvl="2" indent="-219309" algn="l">
              <a:lnSpc>
                <a:spcPts val="4835"/>
              </a:lnSpc>
              <a:buFont typeface="Arial"/>
              <a:buChar char="⚬"/>
            </a:pPr>
            <a:r>
              <a:rPr lang="en-US" sz="2878" b="1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Saves countless hours on every application.</a:t>
            </a:r>
          </a:p>
          <a:p>
            <a:pPr marL="657926" lvl="2" indent="-219309" algn="l">
              <a:lnSpc>
                <a:spcPts val="4835"/>
              </a:lnSpc>
            </a:pPr>
            <a:endParaRPr lang="en-US" sz="2878" b="1">
              <a:solidFill>
                <a:srgbClr val="000000"/>
              </a:solidFill>
              <a:latin typeface="Red Hat Display Bold"/>
              <a:ea typeface="Red Hat Display Bold"/>
              <a:cs typeface="Red Hat Display Bold"/>
              <a:sym typeface="Red Hat Display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96130" y="8700509"/>
            <a:ext cx="17676798" cy="1920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7926" lvl="2" indent="-219309" algn="l">
              <a:lnSpc>
                <a:spcPts val="4835"/>
              </a:lnSpc>
              <a:buFont typeface="Arial"/>
              <a:buChar char="⚬"/>
            </a:pPr>
            <a:r>
              <a:rPr lang="en-US" sz="2878" b="1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Upskilling Job Seekers: Our tool doesn't just give users a better resume; it teaches them how to write one, providing them with valuable career skills that last a lifetime.</a:t>
            </a:r>
          </a:p>
          <a:p>
            <a:pPr marL="657926" lvl="2" indent="-219309" algn="l">
              <a:lnSpc>
                <a:spcPts val="4835"/>
              </a:lnSpc>
            </a:pPr>
            <a:endParaRPr lang="en-US" sz="2878" b="1">
              <a:solidFill>
                <a:srgbClr val="000000"/>
              </a:solidFill>
              <a:latin typeface="Red Hat Display Bold"/>
              <a:ea typeface="Red Hat Display Bold"/>
              <a:cs typeface="Red Hat Display Bold"/>
              <a:sym typeface="Red Hat Display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66392" y="2390005"/>
            <a:ext cx="473392" cy="743998"/>
            <a:chOff x="0" y="0"/>
            <a:chExt cx="631190" cy="9919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1190" cy="991997"/>
            </a:xfrm>
            <a:custGeom>
              <a:avLst/>
              <a:gdLst/>
              <a:ahLst/>
              <a:cxnLst/>
              <a:rect l="l" t="t" r="r" b="b"/>
              <a:pathLst>
                <a:path w="631190" h="991997">
                  <a:moveTo>
                    <a:pt x="0" y="0"/>
                  </a:moveTo>
                  <a:lnTo>
                    <a:pt x="631190" y="0"/>
                  </a:lnTo>
                  <a:lnTo>
                    <a:pt x="631190" y="991997"/>
                  </a:lnTo>
                  <a:lnTo>
                    <a:pt x="0" y="9919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1275" b="-111275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0" y="-34662"/>
            <a:ext cx="3113246" cy="917258"/>
            <a:chOff x="0" y="0"/>
            <a:chExt cx="4150995" cy="122301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150995" cy="1223010"/>
            </a:xfrm>
            <a:custGeom>
              <a:avLst/>
              <a:gdLst/>
              <a:ahLst/>
              <a:cxnLst/>
              <a:rect l="l" t="t" r="r" b="b"/>
              <a:pathLst>
                <a:path w="4150995" h="1223010">
                  <a:moveTo>
                    <a:pt x="0" y="0"/>
                  </a:moveTo>
                  <a:lnTo>
                    <a:pt x="4150995" y="0"/>
                  </a:lnTo>
                  <a:lnTo>
                    <a:pt x="4150995" y="1223010"/>
                  </a:lnTo>
                  <a:lnTo>
                    <a:pt x="0" y="12230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2" b="-2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6288650" y="0"/>
            <a:ext cx="1941290" cy="939356"/>
            <a:chOff x="0" y="0"/>
            <a:chExt cx="2588387" cy="125247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88387" cy="1252474"/>
            </a:xfrm>
            <a:custGeom>
              <a:avLst/>
              <a:gdLst/>
              <a:ahLst/>
              <a:cxnLst/>
              <a:rect l="l" t="t" r="r" b="b"/>
              <a:pathLst>
                <a:path w="2588387" h="1252474">
                  <a:moveTo>
                    <a:pt x="0" y="0"/>
                  </a:moveTo>
                  <a:lnTo>
                    <a:pt x="2588387" y="0"/>
                  </a:lnTo>
                  <a:lnTo>
                    <a:pt x="2588387" y="1252474"/>
                  </a:lnTo>
                  <a:lnTo>
                    <a:pt x="0" y="12524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" r="-1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5045684" y="-357067"/>
            <a:ext cx="8196633" cy="1572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34"/>
              </a:lnSpc>
            </a:pPr>
            <a:r>
              <a:rPr lang="en-US" sz="5198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TEAM &amp; ROLES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03705" y="1419090"/>
            <a:ext cx="7286744" cy="840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09"/>
              </a:lnSpc>
            </a:pPr>
            <a:r>
              <a:rPr lang="en-US" sz="3399" b="1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Individual Roles/ Responsibilities: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57653" y="2516755"/>
            <a:ext cx="9636271" cy="726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70"/>
              </a:lnSpc>
            </a:pPr>
            <a:r>
              <a:rPr lang="en-US" sz="3078" b="1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1.Ashish Kharat : Lead Developer &amp; Architect.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10028" y="4069886"/>
            <a:ext cx="10570786" cy="593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70"/>
              </a:lnSpc>
            </a:pPr>
            <a:r>
              <a:rPr lang="en-US" sz="3078" b="1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2.Rugved Mokashi : Presentation Lead &amp; Storyteller.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57653" y="5545124"/>
            <a:ext cx="9430659" cy="726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70"/>
              </a:lnSpc>
            </a:pPr>
            <a:r>
              <a:rPr lang="en-US" sz="3078" b="1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3.Krishnadas Lamdade : UX/UI &amp; Design Lead.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73436" y="7020368"/>
            <a:ext cx="10084965" cy="593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0"/>
              </a:lnSpc>
            </a:pPr>
            <a:r>
              <a:rPr lang="en-US" sz="3078" b="1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4.Yashraj Sonawane : QA Lead &amp; Product Manager.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73436" y="3321412"/>
            <a:ext cx="9714876" cy="700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7926" lvl="2" indent="-219309" algn="l">
              <a:lnSpc>
                <a:spcPts val="4835"/>
              </a:lnSpc>
              <a:buFont typeface="Arial"/>
              <a:buChar char="⚬"/>
            </a:pPr>
            <a:r>
              <a:rPr lang="en-US" sz="2878" b="1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Built the core application in Python and Streamlit.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73436" y="4796650"/>
            <a:ext cx="9282962" cy="700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7926" lvl="2" indent="-219309" algn="l">
              <a:lnSpc>
                <a:spcPts val="4835"/>
              </a:lnSpc>
              <a:buFont typeface="Arial"/>
              <a:buChar char="⚬"/>
            </a:pPr>
            <a:r>
              <a:rPr lang="en-US" sz="2878" b="1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Wrote the winning presentation script and story.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6319506"/>
            <a:ext cx="11479601" cy="567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7926" lvl="2" indent="-219309" algn="l">
              <a:lnSpc>
                <a:spcPts val="4835"/>
              </a:lnSpc>
              <a:buFont typeface="Arial"/>
              <a:buChar char="⚬"/>
            </a:pPr>
            <a:r>
              <a:rPr lang="en-US" sz="2878" b="1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Designed the intuitive, tabbed user interface and workflow.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73436" y="7747138"/>
            <a:ext cx="10084965" cy="567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7926" lvl="2" indent="-219309" algn="l">
              <a:lnSpc>
                <a:spcPts val="4835"/>
              </a:lnSpc>
              <a:buFont typeface="Arial"/>
              <a:buChar char="⚬"/>
            </a:pPr>
            <a:r>
              <a:rPr lang="en-US" sz="2878" b="1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Led all product testing to ensure a bug-free demo.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from Rugved Mokashi.pptx.pptx</dc:title>
  <cp:lastModifiedBy>rugvedmokashi9@gmail.com</cp:lastModifiedBy>
  <cp:revision>2</cp:revision>
  <dcterms:created xsi:type="dcterms:W3CDTF">2006-08-16T00:00:00Z</dcterms:created>
  <dcterms:modified xsi:type="dcterms:W3CDTF">2025-07-27T17:47:34Z</dcterms:modified>
  <dc:identifier>DAGuYbmHYEQ</dc:identifier>
</cp:coreProperties>
</file>