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4" r:id="rId17"/>
    <p:sldId id="275" r:id="rId18"/>
    <p:sldId id="276" r:id="rId19"/>
    <p:sldId id="278" r:id="rId20"/>
    <p:sldId id="279" r:id="rId21"/>
    <p:sldId id="277" r:id="rId22"/>
    <p:sldId id="288" r:id="rId23"/>
    <p:sldId id="289" r:id="rId24"/>
    <p:sldId id="29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9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51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8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77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3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33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1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0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8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4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8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9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F280-1540-4A98-B38D-6987528CA425}" type="datetimeFigureOut">
              <a:rPr lang="en-US" smtClean="0"/>
              <a:t>30-Nov-20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2226D4-1B78-44AE-89E7-51E4D5F14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 Rating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:- G3 -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Blackholes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Mentors :- Vinod &amp;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Munmun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date:- 12/10/2020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7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TEXT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526461"/>
          </a:xfrm>
        </p:spPr>
        <p:txBody>
          <a:bodyPr/>
          <a:lstStyle/>
          <a:p>
            <a:r>
              <a:rPr lang="en-US" dirty="0" smtClean="0"/>
              <a:t>Text pre-processing is the most important step before further exploring a text data. It removes unwanted and un necessary texts. Following text pre-processing steps were included:</a:t>
            </a:r>
          </a:p>
          <a:p>
            <a:r>
              <a:rPr lang="en-US" dirty="0" smtClean="0"/>
              <a:t>Converting to lower case</a:t>
            </a:r>
          </a:p>
          <a:p>
            <a:r>
              <a:rPr lang="en-US" dirty="0"/>
              <a:t> replace </a:t>
            </a:r>
            <a:r>
              <a:rPr lang="en-US" dirty="0" err="1"/>
              <a:t>n't</a:t>
            </a:r>
            <a:r>
              <a:rPr lang="en-US" dirty="0"/>
              <a:t> and '</a:t>
            </a:r>
            <a:r>
              <a:rPr lang="en-US" dirty="0" err="1"/>
              <a:t>nt</a:t>
            </a:r>
            <a:r>
              <a:rPr lang="en-US" dirty="0"/>
              <a:t> with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Removing stop words by creating some new custom stop words.</a:t>
            </a:r>
          </a:p>
          <a:p>
            <a:r>
              <a:rPr lang="en-US" dirty="0" smtClean="0"/>
              <a:t>Remove punctuations</a:t>
            </a:r>
          </a:p>
          <a:p>
            <a:r>
              <a:rPr lang="en-US" dirty="0" smtClean="0"/>
              <a:t>Remove tags</a:t>
            </a:r>
          </a:p>
          <a:p>
            <a:r>
              <a:rPr lang="en-US" dirty="0" smtClean="0"/>
              <a:t>Remove special characters and digits</a:t>
            </a:r>
          </a:p>
          <a:p>
            <a:r>
              <a:rPr lang="en-US" dirty="0" smtClean="0"/>
              <a:t>lemmatization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46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64275"/>
            <a:ext cx="8596668" cy="4858603"/>
          </a:xfrm>
        </p:spPr>
      </p:pic>
    </p:spTree>
    <p:extLst>
      <p:ext uri="{BB962C8B-B14F-4D97-AF65-F5344CB8AC3E}">
        <p14:creationId xmlns:p14="http://schemas.microsoft.com/office/powerpoint/2010/main" val="32582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COMBINING THE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140"/>
            <a:ext cx="8596668" cy="445822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seems to be </a:t>
            </a:r>
            <a:r>
              <a:rPr lang="en-US" b="1" dirty="0"/>
              <a:t>highly imbalanced</a:t>
            </a:r>
            <a:r>
              <a:rPr lang="en-US" dirty="0"/>
              <a:t>, this might turn out to be a problem in model building, we will have to take steps which can make the model balanced.</a:t>
            </a:r>
          </a:p>
          <a:p>
            <a:r>
              <a:rPr lang="en-US" dirty="0"/>
              <a:t>Or we can try to form 3 classes:</a:t>
            </a:r>
          </a:p>
          <a:p>
            <a:r>
              <a:rPr lang="en-US" dirty="0"/>
              <a:t>1. </a:t>
            </a:r>
            <a:r>
              <a:rPr lang="en-US" dirty="0" smtClean="0"/>
              <a:t>Negative(1) </a:t>
            </a:r>
            <a:r>
              <a:rPr lang="en-US" dirty="0"/>
              <a:t>- Class 1 or 2</a:t>
            </a:r>
          </a:p>
          <a:p>
            <a:r>
              <a:rPr lang="en-US" dirty="0"/>
              <a:t>2. </a:t>
            </a:r>
            <a:r>
              <a:rPr lang="en-US" dirty="0" smtClean="0"/>
              <a:t>Neutral(2) </a:t>
            </a:r>
            <a:r>
              <a:rPr lang="en-US" dirty="0"/>
              <a:t>- Class 3</a:t>
            </a:r>
          </a:p>
          <a:p>
            <a:r>
              <a:rPr lang="en-US" dirty="0"/>
              <a:t>3. </a:t>
            </a:r>
            <a:r>
              <a:rPr lang="en-US" dirty="0" smtClean="0"/>
              <a:t>Positive(3) </a:t>
            </a:r>
            <a:r>
              <a:rPr lang="en-US" dirty="0"/>
              <a:t>- Class 4 or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197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91570"/>
            <a:ext cx="8596667" cy="4858603"/>
          </a:xfrm>
        </p:spPr>
      </p:pic>
    </p:spTree>
    <p:extLst>
      <p:ext uri="{BB962C8B-B14F-4D97-AF65-F5344CB8AC3E}">
        <p14:creationId xmlns:p14="http://schemas.microsoft.com/office/powerpoint/2010/main" val="136360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Exploring Bi-grams and Tri-grams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301"/>
          </a:xfrm>
        </p:spPr>
        <p:txBody>
          <a:bodyPr/>
          <a:lstStyle/>
          <a:p>
            <a:r>
              <a:rPr lang="en-US" dirty="0" smtClean="0"/>
              <a:t>BI-GRAMS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526461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 smtClean="0"/>
              <a:t>bigram</a:t>
            </a:r>
            <a:r>
              <a:rPr lang="en-US" dirty="0"/>
              <a:t> is a sequence of two adjacent elements from a </a:t>
            </a:r>
            <a:r>
              <a:rPr lang="en-US" dirty="0" smtClean="0"/>
              <a:t>string</a:t>
            </a:r>
            <a:r>
              <a:rPr lang="en-US" dirty="0"/>
              <a:t> of tokens, which are typically letters, syllables, or words.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bigram is an </a:t>
            </a:r>
            <a:r>
              <a:rPr lang="en-US" i="1" dirty="0"/>
              <a:t>n</a:t>
            </a:r>
            <a:r>
              <a:rPr lang="en-US" dirty="0"/>
              <a:t>-gram for </a:t>
            </a:r>
            <a:r>
              <a:rPr lang="en-US" i="1" dirty="0"/>
              <a:t>n</a:t>
            </a:r>
            <a:r>
              <a:rPr lang="en-US" dirty="0"/>
              <a:t>=2. The frequency distribution of every bigram in a string is commonly used for simple statistical analysis of text in many applications, including in computational linguistics, cryptography, speech recognition,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next slide it can be seen that negative reviews contains mostly ‘not’ like (not worth, not recommended, not good )pairs </a:t>
            </a:r>
            <a:r>
              <a:rPr lang="en-US" dirty="0"/>
              <a:t>that can be describing bad characteristics about hotel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Positive reviews have </a:t>
            </a:r>
            <a:r>
              <a:rPr lang="en-US" dirty="0"/>
              <a:t>good pairs of words about hotel </a:t>
            </a:r>
            <a:r>
              <a:rPr lang="en-US" dirty="0" smtClean="0"/>
              <a:t>characteristics, like(highly recommended, friendly helpful, place stay).</a:t>
            </a:r>
          </a:p>
          <a:p>
            <a:r>
              <a:rPr lang="en-US" dirty="0" smtClean="0"/>
              <a:t>It can be seen that Neutral reviews have both positive and negative pairs, like(not good, not great, walking distance, minute walk, staff friendly).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197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5" y="791571"/>
            <a:ext cx="8809978" cy="5800298"/>
          </a:xfrm>
        </p:spPr>
      </p:pic>
    </p:spTree>
    <p:extLst>
      <p:ext uri="{BB962C8B-B14F-4D97-AF65-F5344CB8AC3E}">
        <p14:creationId xmlns:p14="http://schemas.microsoft.com/office/powerpoint/2010/main" val="1798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68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6413"/>
            <a:ext cx="8596668" cy="4894950"/>
          </a:xfrm>
        </p:spPr>
        <p:txBody>
          <a:bodyPr/>
          <a:lstStyle/>
          <a:p>
            <a:r>
              <a:rPr lang="en-US" b="1" dirty="0"/>
              <a:t>Trigrams</a:t>
            </a:r>
            <a:r>
              <a:rPr lang="en-US" dirty="0"/>
              <a:t> are a special case of the </a:t>
            </a:r>
            <a:r>
              <a:rPr lang="en-US" i="1" dirty="0"/>
              <a:t>n</a:t>
            </a:r>
            <a:r>
              <a:rPr lang="en-US" dirty="0"/>
              <a:t>-gram, where </a:t>
            </a:r>
            <a:r>
              <a:rPr lang="en-US" i="1" dirty="0"/>
              <a:t>n</a:t>
            </a:r>
            <a:r>
              <a:rPr lang="en-US" dirty="0"/>
              <a:t> is 3. They are often used in natural language processing for performing statistical </a:t>
            </a:r>
            <a:r>
              <a:rPr lang="en-US" dirty="0" smtClean="0"/>
              <a:t>analysis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texts and in cryptography for control and use of ciphers and codes</a:t>
            </a:r>
            <a:r>
              <a:rPr lang="en-US" dirty="0" smtClean="0"/>
              <a:t>.</a:t>
            </a:r>
          </a:p>
          <a:p>
            <a:r>
              <a:rPr lang="en-US" dirty="0"/>
              <a:t>Analyzing tri-grams we can collect more details about reviews on </a:t>
            </a:r>
            <a:r>
              <a:rPr lang="en-US" dirty="0" smtClean="0"/>
              <a:t>different </a:t>
            </a:r>
            <a:r>
              <a:rPr lang="en-US" dirty="0"/>
              <a:t>ratings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negative reviews pairs like(not speak English, food not good, not worth money) clearly says the problems associated with hotels.</a:t>
            </a:r>
          </a:p>
          <a:p>
            <a:r>
              <a:rPr lang="en-US" dirty="0" smtClean="0"/>
              <a:t>In positive reviews, pairs like(easy walking distance, great location, good value money)</a:t>
            </a:r>
          </a:p>
          <a:p>
            <a:r>
              <a:rPr lang="en-US" dirty="0" smtClean="0"/>
              <a:t>Neutral reviews contains both positive and negative words </a:t>
            </a:r>
          </a:p>
          <a:p>
            <a:r>
              <a:rPr lang="en-US" dirty="0" smtClean="0"/>
              <a:t>Some pairs can be seen both in positive and neutral reviews like(free internet access, flat screen </a:t>
            </a:r>
            <a:r>
              <a:rPr lang="en-US" dirty="0" err="1" smtClean="0"/>
              <a:t>tv</a:t>
            </a:r>
            <a:r>
              <a:rPr lang="en-US" dirty="0" smtClean="0"/>
              <a:t>, staff friendly helpful)</a:t>
            </a:r>
          </a:p>
          <a:p>
            <a:r>
              <a:rPr lang="en-US" dirty="0" smtClean="0"/>
              <a:t>Some pairs can be seen in all types of reviews like (king size bed, old san </a:t>
            </a:r>
            <a:r>
              <a:rPr lang="en-US" dirty="0" err="1" smtClean="0"/>
              <a:t>juan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73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8596668" cy="5954973"/>
          </a:xfrm>
        </p:spPr>
      </p:pic>
    </p:spTree>
    <p:extLst>
      <p:ext uri="{BB962C8B-B14F-4D97-AF65-F5344CB8AC3E}">
        <p14:creationId xmlns:p14="http://schemas.microsoft.com/office/powerpoint/2010/main" val="5056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04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POSITIVE WORDCLOUD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160061"/>
            <a:ext cx="8596668" cy="4881302"/>
          </a:xfrm>
        </p:spPr>
        <p:txBody>
          <a:bodyPr/>
          <a:lstStyle/>
          <a:p>
            <a:r>
              <a:rPr lang="en-US" dirty="0" smtClean="0"/>
              <a:t>It represents the positive words present in the overall dataset.</a:t>
            </a:r>
          </a:p>
          <a:p>
            <a:r>
              <a:rPr lang="en-US" dirty="0" smtClean="0"/>
              <a:t>Words like good , great, nice are most frequent words</a:t>
            </a:r>
          </a:p>
          <a:p>
            <a:r>
              <a:rPr lang="en-US" dirty="0" smtClean="0"/>
              <a:t>Words like beautiful , recommend , excellent better shows some of good characteristics of hotel.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10" y="2579427"/>
            <a:ext cx="5496692" cy="38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analysis is to examine how travelers are communicating their positive and negative experiences in online platforms for staying in a specific hotel and major objective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attributes that travelers are considering while selecting a hotel.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manager can understand which elements of their hotel influence more in forming a positive review or improves hotel brand image.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7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NEGATIVE WORD 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7355"/>
            <a:ext cx="8596668" cy="4854007"/>
          </a:xfrm>
        </p:spPr>
        <p:txBody>
          <a:bodyPr/>
          <a:lstStyle/>
          <a:p>
            <a:r>
              <a:rPr lang="en-US" dirty="0" smtClean="0"/>
              <a:t>It represents the negative words present in the overall dataset.</a:t>
            </a:r>
          </a:p>
          <a:p>
            <a:r>
              <a:rPr lang="en-US" dirty="0" smtClean="0"/>
              <a:t>Words like problem, bad , hard, noise are most frequently used words.</a:t>
            </a:r>
          </a:p>
          <a:p>
            <a:r>
              <a:rPr lang="en-US" dirty="0" smtClean="0"/>
              <a:t>Words like complaint , disappointed , terrible ,  horrible depicts the bad characteristics of the hotel.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84" y="2575242"/>
            <a:ext cx="5506218" cy="40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SENTIMENTAL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Knowing the sentiments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775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9493"/>
            <a:ext cx="8596668" cy="4471869"/>
          </a:xfrm>
        </p:spPr>
        <p:txBody>
          <a:bodyPr>
            <a:normAutofit/>
          </a:bodyPr>
          <a:lstStyle/>
          <a:p>
            <a:r>
              <a:rPr lang="en-IN" sz="2400" dirty="0"/>
              <a:t>Calculate sentiment using </a:t>
            </a:r>
            <a:r>
              <a:rPr lang="en-IN" sz="2400" dirty="0" smtClean="0"/>
              <a:t>Text Blob </a:t>
            </a:r>
            <a:r>
              <a:rPr lang="en-IN" sz="2400" dirty="0"/>
              <a:t>or Vader</a:t>
            </a:r>
          </a:p>
          <a:p>
            <a:r>
              <a:rPr lang="en-IN" sz="2400" dirty="0"/>
              <a:t>Depends on Polarity and Subjectivity</a:t>
            </a:r>
          </a:p>
          <a:p>
            <a:r>
              <a:rPr lang="en-IN" sz="2400" dirty="0"/>
              <a:t>For Text blobs,</a:t>
            </a:r>
          </a:p>
          <a:p>
            <a:pPr lvl="1"/>
            <a:r>
              <a:rPr lang="en-IN" sz="2400" dirty="0"/>
              <a:t>If polarity &gt; 0, positive</a:t>
            </a:r>
          </a:p>
          <a:p>
            <a:pPr lvl="1"/>
            <a:r>
              <a:rPr lang="en-IN" sz="2400" dirty="0"/>
              <a:t>If polarity == 0 , neutral</a:t>
            </a:r>
          </a:p>
          <a:p>
            <a:pPr lvl="1"/>
            <a:r>
              <a:rPr lang="en-IN" sz="2400" dirty="0"/>
              <a:t>If polarity &lt; 0, negative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3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668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6287"/>
            <a:ext cx="8596668" cy="5045075"/>
          </a:xfrm>
        </p:spPr>
        <p:txBody>
          <a:bodyPr/>
          <a:lstStyle/>
          <a:p>
            <a:r>
              <a:rPr lang="en-IN" dirty="0"/>
              <a:t>Most are positive sentiments</a:t>
            </a:r>
          </a:p>
          <a:p>
            <a:r>
              <a:rPr lang="en-IN" dirty="0"/>
              <a:t>Very few negative </a:t>
            </a:r>
          </a:p>
          <a:p>
            <a:r>
              <a:rPr lang="en-IN" dirty="0"/>
              <a:t>Very </a:t>
            </a:r>
            <a:r>
              <a:rPr lang="en-IN" dirty="0" err="1"/>
              <a:t>very</a:t>
            </a:r>
            <a:r>
              <a:rPr lang="en-IN" dirty="0"/>
              <a:t> less are neutral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E:\1 P36 PROJECT\Pics\sentiment_textblob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44142" y="1458818"/>
            <a:ext cx="5817002" cy="4120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/>
          <a:lstStyle/>
          <a:p>
            <a:pPr algn="ctr"/>
            <a:r>
              <a:rPr lang="en-US" dirty="0" smtClean="0"/>
              <a:t>	VADER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9243"/>
            <a:ext cx="8596668" cy="4772120"/>
          </a:xfrm>
        </p:spPr>
        <p:txBody>
          <a:bodyPr>
            <a:normAutofit/>
          </a:bodyPr>
          <a:lstStyle/>
          <a:p>
            <a:r>
              <a:rPr lang="en-IN" sz="2400" dirty="0"/>
              <a:t>Tells us how much positive or negative a sentiment is</a:t>
            </a:r>
          </a:p>
          <a:p>
            <a:pPr fontAlgn="base"/>
            <a:r>
              <a:rPr lang="en-IN" sz="2400" dirty="0"/>
              <a:t>Use Compound score </a:t>
            </a:r>
            <a:r>
              <a:rPr lang="en-US" sz="2400" dirty="0"/>
              <a:t>- sum of all the lexicon ratings which have been normalized between -1 (most extreme negative) &amp; +1 (most extreme positive).</a:t>
            </a:r>
          </a:p>
          <a:p>
            <a:pPr lvl="1" fontAlgn="base"/>
            <a:r>
              <a:rPr lang="en-US" sz="2400" dirty="0"/>
              <a:t>positive sentiment : (compound score &gt;= 0.05)</a:t>
            </a:r>
          </a:p>
          <a:p>
            <a:pPr lvl="1" fontAlgn="base"/>
            <a:r>
              <a:rPr lang="en-US" sz="2400" dirty="0"/>
              <a:t>neutral sentiment : (compound score &gt; -0.05) and (compound score &lt; 0.05)</a:t>
            </a:r>
          </a:p>
          <a:p>
            <a:pPr lvl="1" fontAlgn="base"/>
            <a:r>
              <a:rPr lang="en-US" sz="2400" dirty="0"/>
              <a:t>negative sentiment : (compound score &lt;= -0.05)</a:t>
            </a:r>
          </a:p>
        </p:txBody>
      </p:sp>
    </p:spTree>
    <p:extLst>
      <p:ext uri="{BB962C8B-B14F-4D97-AF65-F5344CB8AC3E}">
        <p14:creationId xmlns:p14="http://schemas.microsoft.com/office/powerpoint/2010/main" val="27274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7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Most Positive Sentiment reviews based on </a:t>
            </a:r>
            <a:r>
              <a:rPr lang="en-US" b="1" dirty="0" smtClean="0"/>
              <a:t>Compound </a:t>
            </a:r>
            <a:r>
              <a:rPr lang="en-US" b="1" dirty="0"/>
              <a:t>scores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78675"/>
            <a:ext cx="8596668" cy="4872250"/>
          </a:xfrm>
        </p:spPr>
      </p:pic>
    </p:spTree>
    <p:extLst>
      <p:ext uri="{BB962C8B-B14F-4D97-AF65-F5344CB8AC3E}">
        <p14:creationId xmlns:p14="http://schemas.microsoft.com/office/powerpoint/2010/main" val="30528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8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Most Negative Sentiment Reviews based on Compound Scores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0436"/>
            <a:ext cx="8596668" cy="4708477"/>
          </a:xfrm>
        </p:spPr>
      </p:pic>
    </p:spTree>
    <p:extLst>
      <p:ext uri="{BB962C8B-B14F-4D97-AF65-F5344CB8AC3E}">
        <p14:creationId xmlns:p14="http://schemas.microsoft.com/office/powerpoint/2010/main" val="29855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RECOGNITION(NER)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Extraction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403"/>
          </a:xfrm>
        </p:spPr>
        <p:txBody>
          <a:bodyPr>
            <a:normAutofit fontScale="90000"/>
          </a:bodyPr>
          <a:lstStyle/>
          <a:p>
            <a:r>
              <a:rPr lang="en-US" dirty="0"/>
              <a:t>Named Entity Recognition/Entity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2323"/>
            <a:ext cx="8596668" cy="4349040"/>
          </a:xfrm>
        </p:spPr>
        <p:txBody>
          <a:bodyPr/>
          <a:lstStyle/>
          <a:p>
            <a:r>
              <a:rPr lang="en-US" dirty="0"/>
              <a:t>In any text document, there are particular terms that represent specific entities that are more informative and have a unique context.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entities are known as named entities , which more specifically refer to terms that represent real-world objects like people, places, organizations, and so on, which are often denoted by proper names. </a:t>
            </a:r>
            <a:endParaRPr lang="en-US" dirty="0" smtClean="0"/>
          </a:p>
          <a:p>
            <a:r>
              <a:rPr lang="en-US" dirty="0"/>
              <a:t>A naive approach could be to find these by looking at the noun phrases in text documents. Named entity recognition (NER) , also known as entity </a:t>
            </a:r>
            <a:r>
              <a:rPr lang="en-US" dirty="0" smtClean="0"/>
              <a:t>chunking/extraction.</a:t>
            </a:r>
          </a:p>
          <a:p>
            <a:r>
              <a:rPr lang="en-US" dirty="0" smtClean="0"/>
              <a:t>It </a:t>
            </a:r>
            <a:r>
              <a:rPr lang="en-US" dirty="0"/>
              <a:t>is a popular technique used in information extraction to identify and segment the named entities and classify or categorize them under various predefined classes.</a:t>
            </a:r>
          </a:p>
        </p:txBody>
      </p:sp>
    </p:spTree>
    <p:extLst>
      <p:ext uri="{BB962C8B-B14F-4D97-AF65-F5344CB8AC3E}">
        <p14:creationId xmlns:p14="http://schemas.microsoft.com/office/powerpoint/2010/main" val="19859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563881"/>
            <a:ext cx="8596668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55" y="563882"/>
            <a:ext cx="6359857" cy="6068930"/>
          </a:xfrm>
        </p:spPr>
      </p:pic>
    </p:spTree>
    <p:extLst>
      <p:ext uri="{BB962C8B-B14F-4D97-AF65-F5344CB8AC3E}">
        <p14:creationId xmlns:p14="http://schemas.microsoft.com/office/powerpoint/2010/main" val="12411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34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 / Project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61619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4651" y="859809"/>
            <a:ext cx="2866030" cy="614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Business Objective Discussion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2647666" y="1473958"/>
            <a:ext cx="0" cy="3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214651" y="1856096"/>
            <a:ext cx="2866030" cy="4640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Dataset Details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2647666" y="2320119"/>
            <a:ext cx="0" cy="3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14651" y="2702257"/>
            <a:ext cx="2866030" cy="6414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Data Cleansing : EDA and Text preprocessing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647666" y="3343701"/>
            <a:ext cx="0" cy="40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14651" y="3753135"/>
            <a:ext cx="2866030" cy="491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 Building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2647666" y="4244455"/>
            <a:ext cx="0" cy="36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214651" y="4640240"/>
            <a:ext cx="2866030" cy="464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Model Evaluation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47666" y="5104263"/>
            <a:ext cx="0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14651" y="5459105"/>
            <a:ext cx="2866030" cy="464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Deployment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2647666" y="5923129"/>
            <a:ext cx="0" cy="27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214651" y="6182436"/>
            <a:ext cx="2866030" cy="4503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Final 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30" name="Straight Arrow Connector 29"/>
          <p:cNvCxnSpPr>
            <a:stCxn id="21" idx="3"/>
          </p:cNvCxnSpPr>
          <p:nvPr/>
        </p:nvCxnSpPr>
        <p:spPr>
          <a:xfrm flipV="1">
            <a:off x="4080681" y="4872251"/>
            <a:ext cx="1214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95331" y="3043451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080681" y="3029803"/>
            <a:ext cx="1214650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 Diagonal Corner Rectangle 44"/>
          <p:cNvSpPr/>
          <p:nvPr/>
        </p:nvSpPr>
        <p:spPr>
          <a:xfrm>
            <a:off x="4626591" y="3753134"/>
            <a:ext cx="1487606" cy="491321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Feedback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Cloud 46"/>
          <p:cNvSpPr/>
          <p:nvPr/>
        </p:nvSpPr>
        <p:spPr>
          <a:xfrm>
            <a:off x="8079475" y="1282890"/>
            <a:ext cx="2442949" cy="1760561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 smtClean="0">
                <a:ln w="9525" cmpd="sng">
                  <a:solidFill>
                    <a:srgbClr val="90C226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90C226">
                      <a:alpha val="40000"/>
                    </a:srgbClr>
                  </a:glo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Project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 smtClean="0">
                <a:ln w="9525" cmpd="sng">
                  <a:solidFill>
                    <a:srgbClr val="90C226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90C226">
                      <a:alpha val="40000"/>
                    </a:srgbClr>
                  </a:glo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Flow</a:t>
            </a:r>
            <a:endParaRPr kumimoji="0" lang="en-US" sz="1800" b="1" i="0" u="none" strike="noStrike" kern="1200" cap="none" spc="50" normalizeH="0" baseline="0" noProof="0" dirty="0">
              <a:ln w="9525" cmpd="sng">
                <a:solidFill>
                  <a:srgbClr val="90C226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rgbClr val="90C226">
                    <a:alpha val="40000"/>
                  </a:srgbClr>
                </a:glo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5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27630"/>
          </a:xfrm>
        </p:spPr>
        <p:txBody>
          <a:bodyPr>
            <a:normAutofit fontScale="90000"/>
          </a:bodyPr>
          <a:lstStyle/>
          <a:p>
            <a:r>
              <a:rPr lang="en-US" dirty="0"/>
              <a:t>Named Entity Recognition/Entity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0060"/>
            <a:ext cx="8596668" cy="5704764"/>
          </a:xfrm>
        </p:spPr>
        <p:txBody>
          <a:bodyPr/>
          <a:lstStyle/>
          <a:p>
            <a:r>
              <a:rPr lang="en-US" dirty="0"/>
              <a:t>Top named Entities:</a:t>
            </a:r>
          </a:p>
          <a:p>
            <a:pPr marL="0" indent="0">
              <a:buNone/>
            </a:pPr>
            <a:r>
              <a:rPr lang="en-US" dirty="0"/>
              <a:t>Here, we can see that it has correctly identified Spanish, Italian, American as nationalities. We can also see that night is mostly </a:t>
            </a:r>
            <a:r>
              <a:rPr lang="en-US" dirty="0" smtClean="0"/>
              <a:t>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Top named Entity </a:t>
            </a:r>
            <a:r>
              <a:rPr lang="en-US" dirty="0" smtClean="0"/>
              <a:t>types : Here </a:t>
            </a:r>
            <a:r>
              <a:rPr lang="en-US" dirty="0"/>
              <a:t>we can see </a:t>
            </a:r>
            <a:r>
              <a:rPr lang="en-US" dirty="0" smtClean="0"/>
              <a:t>country/cities/states, persons, organizations </a:t>
            </a:r>
            <a:r>
              <a:rPr lang="en-US" dirty="0"/>
              <a:t>are the most mentioned </a:t>
            </a:r>
            <a:r>
              <a:rPr lang="en-US" dirty="0" smtClean="0"/>
              <a:t>entities.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256009"/>
            <a:ext cx="8596667" cy="1709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8" y="5061775"/>
            <a:ext cx="8611802" cy="12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 Modelling using LDA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9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topic modeling?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>
            <a:normAutofit/>
          </a:bodyPr>
          <a:lstStyle/>
          <a:p>
            <a:r>
              <a:rPr lang="en-US" sz="2000" dirty="0"/>
              <a:t>Topic Modeling is a technique to extract the hidden topics from large volumes of text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At the moment, the most popular algorithm is LDA (Latent </a:t>
            </a:r>
            <a:r>
              <a:rPr lang="en-US" sz="2000" dirty="0" err="1"/>
              <a:t>Dirichlet</a:t>
            </a:r>
            <a:r>
              <a:rPr lang="en-US" sz="2000" dirty="0"/>
              <a:t> Allocation), but there are a lot of other approaches for different purposes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For example, topic modeling for short text is a very difficult task with special algorithms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Also, topic modeling is not a simple process, because we need clear text data at the start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Well, here we have used Classical approach : LDA model.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28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176"/>
          </a:xfrm>
        </p:spPr>
        <p:txBody>
          <a:bodyPr/>
          <a:lstStyle/>
          <a:p>
            <a:pPr algn="ctr"/>
            <a:r>
              <a:rPr lang="en-IN" dirty="0"/>
              <a:t>Topic Modelling using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777"/>
            <a:ext cx="8596668" cy="4676586"/>
          </a:xfrm>
        </p:spPr>
        <p:txBody>
          <a:bodyPr/>
          <a:lstStyle/>
          <a:p>
            <a:r>
              <a:rPr lang="en-IN" sz="2400" dirty="0"/>
              <a:t>Imported libraries</a:t>
            </a:r>
          </a:p>
          <a:p>
            <a:r>
              <a:rPr lang="en-US" sz="2400" dirty="0"/>
              <a:t>Added bigrams and trigrams to docs (only ones that appear 10 times or more).</a:t>
            </a:r>
          </a:p>
          <a:p>
            <a:r>
              <a:rPr lang="en-US" sz="2400" dirty="0"/>
              <a:t> Created a dictionary representation of the documents</a:t>
            </a:r>
          </a:p>
          <a:p>
            <a:r>
              <a:rPr lang="en-IN" sz="2400" dirty="0"/>
              <a:t>Created Term-document matrix</a:t>
            </a:r>
          </a:p>
          <a:p>
            <a:r>
              <a:rPr lang="en-IN" sz="2400" dirty="0"/>
              <a:t>Set training parameters </a:t>
            </a:r>
            <a:r>
              <a:rPr lang="en-IN" sz="2400" dirty="0" smtClean="0"/>
              <a:t>– </a:t>
            </a:r>
            <a:r>
              <a:rPr lang="en-US" sz="2400" dirty="0" err="1" smtClean="0"/>
              <a:t>num_topics</a:t>
            </a:r>
            <a:r>
              <a:rPr lang="en-US" sz="2400" dirty="0" smtClean="0"/>
              <a:t> </a:t>
            </a:r>
            <a:r>
              <a:rPr lang="en-US" sz="2400" dirty="0"/>
              <a:t>= 4</a:t>
            </a:r>
            <a:endParaRPr lang="en-IN" sz="2400" dirty="0"/>
          </a:p>
          <a:p>
            <a:r>
              <a:rPr lang="en-IN" sz="2400" dirty="0"/>
              <a:t>Built Model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585"/>
          </a:xfrm>
        </p:spPr>
        <p:txBody>
          <a:bodyPr/>
          <a:lstStyle/>
          <a:p>
            <a:pPr algn="ctr"/>
            <a:r>
              <a:rPr lang="en-US" dirty="0" smtClean="0"/>
              <a:t>FIRST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185"/>
            <a:ext cx="8596668" cy="4731177"/>
          </a:xfrm>
        </p:spPr>
        <p:txBody>
          <a:bodyPr>
            <a:normAutofit/>
          </a:bodyPr>
          <a:lstStyle/>
          <a:p>
            <a:r>
              <a:rPr lang="en-US" dirty="0"/>
              <a:t>Topic 0 = "Worst Hotels",</a:t>
            </a:r>
          </a:p>
          <a:p>
            <a:pPr lvl="1"/>
            <a:r>
              <a:rPr lang="en-US" dirty="0"/>
              <a:t> It includes words like (</a:t>
            </a:r>
            <a:r>
              <a:rPr lang="en-US" dirty="0" err="1" smtClean="0"/>
              <a:t>desk,check,star,booked,problem</a:t>
            </a:r>
            <a:r>
              <a:rPr lang="en-US" dirty="0"/>
              <a:t>),that make us think that this topic can be related with lower rating of hotels, and seems that those problems are related with reservation </a:t>
            </a:r>
            <a:r>
              <a:rPr lang="en-US" dirty="0" err="1"/>
              <a:t>problems,reception</a:t>
            </a:r>
            <a:r>
              <a:rPr lang="en-US" dirty="0"/>
              <a:t> desk </a:t>
            </a:r>
            <a:r>
              <a:rPr lang="en-US" dirty="0" err="1"/>
              <a:t>problems,basically</a:t>
            </a:r>
            <a:r>
              <a:rPr lang="en-US" dirty="0"/>
              <a:t> the worst hotels.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60950"/>
            <a:ext cx="8596668" cy="28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7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SECOND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7355"/>
            <a:ext cx="8596668" cy="4854007"/>
          </a:xfrm>
        </p:spPr>
        <p:txBody>
          <a:bodyPr/>
          <a:lstStyle/>
          <a:p>
            <a:r>
              <a:rPr lang="en-US" dirty="0"/>
              <a:t>Topic </a:t>
            </a:r>
            <a:r>
              <a:rPr lang="en-US" dirty="0" smtClean="0"/>
              <a:t>1 </a:t>
            </a:r>
            <a:r>
              <a:rPr lang="en-US" dirty="0"/>
              <a:t>= "Resort Hotels",</a:t>
            </a:r>
          </a:p>
          <a:p>
            <a:pPr lvl="1"/>
            <a:r>
              <a:rPr lang="en-US" dirty="0"/>
              <a:t>words like(</a:t>
            </a:r>
            <a:r>
              <a:rPr lang="en-US" dirty="0" err="1"/>
              <a:t>resort,punta_cana,vacation,trip</a:t>
            </a:r>
            <a:r>
              <a:rPr lang="en-US" dirty="0"/>
              <a:t>) clearly shows that it's related to Resort hotels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13" y="2333062"/>
            <a:ext cx="6008310" cy="37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7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THIRD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7355"/>
            <a:ext cx="8596668" cy="4854007"/>
          </a:xfrm>
        </p:spPr>
        <p:txBody>
          <a:bodyPr/>
          <a:lstStyle/>
          <a:p>
            <a:r>
              <a:rPr lang="en-US" dirty="0" smtClean="0"/>
              <a:t>Topic_3 = ‘Beach Hotels’</a:t>
            </a:r>
          </a:p>
          <a:p>
            <a:r>
              <a:rPr lang="en-US" dirty="0" smtClean="0"/>
              <a:t>Words like(</a:t>
            </a:r>
            <a:r>
              <a:rPr lang="en-US" dirty="0" err="1" smtClean="0"/>
              <a:t>san_juan</a:t>
            </a:r>
            <a:r>
              <a:rPr lang="en-US" dirty="0" smtClean="0"/>
              <a:t>, </a:t>
            </a:r>
            <a:r>
              <a:rPr lang="en-US" dirty="0" err="1" smtClean="0"/>
              <a:t>la_ramblas</a:t>
            </a:r>
            <a:r>
              <a:rPr lang="en-US" dirty="0" smtClean="0"/>
              <a:t>, </a:t>
            </a:r>
            <a:r>
              <a:rPr lang="en-US" dirty="0" err="1" smtClean="0"/>
              <a:t>ocean_views</a:t>
            </a:r>
            <a:r>
              <a:rPr lang="en-US" dirty="0" smtClean="0"/>
              <a:t>), says that these types of hotels are located near the sea beaches.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4" y="2628382"/>
            <a:ext cx="6127844" cy="34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3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FOURTH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1947"/>
            <a:ext cx="8596668" cy="4799416"/>
          </a:xfrm>
        </p:spPr>
        <p:txBody>
          <a:bodyPr/>
          <a:lstStyle/>
          <a:p>
            <a:r>
              <a:rPr lang="en-US" dirty="0"/>
              <a:t>Topic 2 = "Top/Best/Comfortable Hotels",</a:t>
            </a:r>
          </a:p>
          <a:p>
            <a:pPr lvl="1"/>
            <a:r>
              <a:rPr lang="en-US" dirty="0"/>
              <a:t> it includes words like(</a:t>
            </a:r>
            <a:r>
              <a:rPr lang="en-US" dirty="0" err="1"/>
              <a:t>minute_walk,walking_distance,staff_helpful,comfortable</a:t>
            </a:r>
            <a:r>
              <a:rPr lang="en-US" dirty="0"/>
              <a:t>).This means it's related with City Hotels, Close to station/airport or simply located in a major location.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97" y="2646153"/>
            <a:ext cx="4981433" cy="33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92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8867"/>
            <a:ext cx="8596668" cy="5222496"/>
          </a:xfrm>
        </p:spPr>
        <p:txBody>
          <a:bodyPr/>
          <a:lstStyle/>
          <a:p>
            <a:r>
              <a:rPr lang="en-US" dirty="0" smtClean="0"/>
              <a:t>In this graph it can be clearly seen that keywords related to worst hotels are present in all the ratings and also in almost numbers.</a:t>
            </a:r>
          </a:p>
          <a:p>
            <a:r>
              <a:rPr lang="en-US" dirty="0" smtClean="0"/>
              <a:t>It is obvious that keywords related to top/comfortable hotels are in 3+ ratings.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80" y="2027959"/>
            <a:ext cx="6808522" cy="48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8197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1571"/>
            <a:ext cx="8596668" cy="5249792"/>
          </a:xfrm>
        </p:spPr>
        <p:txBody>
          <a:bodyPr/>
          <a:lstStyle/>
          <a:p>
            <a:r>
              <a:rPr lang="en-US" dirty="0" smtClean="0"/>
              <a:t>Here numbers of keywords related to top/comfortable hotels are high, followed by worst hotels and then by resort hotels.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64" y="1773566"/>
            <a:ext cx="6052278" cy="49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ANALYSIS(EDA)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Exploring data to the deep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365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6161"/>
            <a:ext cx="8596668" cy="5827593"/>
          </a:xfrm>
        </p:spPr>
        <p:txBody>
          <a:bodyPr/>
          <a:lstStyle/>
          <a:p>
            <a:r>
              <a:rPr lang="en-US" sz="2400" dirty="0" smtClean="0"/>
              <a:t>It is not possible to feed text data into a model directly, it must be converted into a readable form for the model.</a:t>
            </a:r>
          </a:p>
          <a:p>
            <a:r>
              <a:rPr lang="en-US" sz="2400" dirty="0" smtClean="0"/>
              <a:t>Here we have used TF-IDF vectors using maximum features of 3000.</a:t>
            </a:r>
          </a:p>
          <a:p>
            <a:r>
              <a:rPr lang="en-US" sz="2400" dirty="0" smtClean="0"/>
              <a:t>Algorithm details :</a:t>
            </a:r>
          </a:p>
          <a:p>
            <a:r>
              <a:rPr lang="en-US" sz="2400" dirty="0" smtClean="0"/>
              <a:t>Multinomial Logistic Regression</a:t>
            </a:r>
          </a:p>
          <a:p>
            <a:r>
              <a:rPr lang="en-US" sz="2400" dirty="0" smtClean="0"/>
              <a:t>Random state = 123</a:t>
            </a:r>
          </a:p>
          <a:p>
            <a:r>
              <a:rPr lang="en-US" sz="2400" dirty="0" smtClean="0"/>
              <a:t>Solver = ‘newton-cg’</a:t>
            </a:r>
          </a:p>
          <a:p>
            <a:r>
              <a:rPr lang="en-US" sz="2400" dirty="0" smtClean="0"/>
              <a:t>Data partition details :</a:t>
            </a:r>
          </a:p>
          <a:p>
            <a:r>
              <a:rPr lang="en-US" sz="2400" dirty="0" smtClean="0"/>
              <a:t>80:20 partition ratio preferred</a:t>
            </a:r>
          </a:p>
          <a:p>
            <a:r>
              <a:rPr lang="en-US" sz="2400" dirty="0" smtClean="0"/>
              <a:t>Using random state = 123, stratify = yes</a:t>
            </a:r>
          </a:p>
          <a:p>
            <a:r>
              <a:rPr lang="en-US" sz="2400" dirty="0" smtClean="0"/>
              <a:t>Created a pipeline to fit model.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2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Fitting </a:t>
            </a:r>
            <a:r>
              <a:rPr lang="en-US" dirty="0"/>
              <a:t>pipeline for train data and checking on validation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/>
          <a:lstStyle/>
          <a:p>
            <a:r>
              <a:rPr lang="en-US" dirty="0" smtClean="0"/>
              <a:t>Classification report and Confusion matrix of train data: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70" y="2115403"/>
            <a:ext cx="6341732" cy="39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6385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3457"/>
            <a:ext cx="8596668" cy="5167905"/>
          </a:xfrm>
        </p:spPr>
        <p:txBody>
          <a:bodyPr/>
          <a:lstStyle/>
          <a:p>
            <a:r>
              <a:rPr lang="en-US" dirty="0"/>
              <a:t>Classification report and Confusion matrix of </a:t>
            </a:r>
            <a:r>
              <a:rPr lang="en-US" dirty="0" smtClean="0"/>
              <a:t>test </a:t>
            </a:r>
            <a:r>
              <a:rPr lang="en-US" dirty="0"/>
              <a:t>data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60" y="1542197"/>
            <a:ext cx="6327442" cy="43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3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1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Fitting </a:t>
            </a:r>
            <a:r>
              <a:rPr lang="en-US" dirty="0"/>
              <a:t>pipeline for full train data and predicting for </a:t>
            </a:r>
            <a:r>
              <a:rPr lang="en-US" dirty="0" smtClean="0"/>
              <a:t>same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/>
          <a:lstStyle/>
          <a:p>
            <a:r>
              <a:rPr lang="en-US" dirty="0"/>
              <a:t>Classification report and Confusion matrix of </a:t>
            </a:r>
            <a:r>
              <a:rPr lang="en-US" dirty="0" smtClean="0"/>
              <a:t>full available </a:t>
            </a:r>
            <a:r>
              <a:rPr lang="en-US" dirty="0"/>
              <a:t>data: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506" y="2101756"/>
            <a:ext cx="6346495" cy="39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/ Variable / Columns : ID , Reviews , Rating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Train data = 14343 rows X 3 columns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7844"/>
            <a:ext cx="6695364" cy="31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4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r>
              <a:rPr lang="en-US" dirty="0" smtClean="0"/>
              <a:t>Number of reviews for each rating :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66252"/>
              </p:ext>
            </p:extLst>
          </p:nvPr>
        </p:nvGraphicFramePr>
        <p:xfrm>
          <a:off x="7465322" y="559558"/>
          <a:ext cx="2538486" cy="2552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243">
                  <a:extLst>
                    <a:ext uri="{9D8B030D-6E8A-4147-A177-3AD203B41FA5}">
                      <a16:colId xmlns:a16="http://schemas.microsoft.com/office/drawing/2014/main" val="3478409725"/>
                    </a:ext>
                  </a:extLst>
                </a:gridCol>
                <a:gridCol w="1269243">
                  <a:extLst>
                    <a:ext uri="{9D8B030D-6E8A-4147-A177-3AD203B41FA5}">
                      <a16:colId xmlns:a16="http://schemas.microsoft.com/office/drawing/2014/main" val="177068441"/>
                    </a:ext>
                  </a:extLst>
                </a:gridCol>
              </a:tblGrid>
              <a:tr h="661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reviews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75414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94642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30262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30244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46747"/>
                  </a:ext>
                </a:extLst>
              </a:tr>
              <a:tr h="3780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2925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9135"/>
            <a:ext cx="6313227" cy="39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222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Proportion of Ratings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05970"/>
            <a:ext cx="4768124" cy="433539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80070"/>
              </p:ext>
            </p:extLst>
          </p:nvPr>
        </p:nvGraphicFramePr>
        <p:xfrm>
          <a:off x="6168788" y="1705970"/>
          <a:ext cx="310521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607">
                  <a:extLst>
                    <a:ext uri="{9D8B030D-6E8A-4147-A177-3AD203B41FA5}">
                      <a16:colId xmlns:a16="http://schemas.microsoft.com/office/drawing/2014/main" val="1043447878"/>
                    </a:ext>
                  </a:extLst>
                </a:gridCol>
                <a:gridCol w="1552607">
                  <a:extLst>
                    <a:ext uri="{9D8B030D-6E8A-4147-A177-3AD203B41FA5}">
                      <a16:colId xmlns:a16="http://schemas.microsoft.com/office/drawing/2014/main" val="17539315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287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051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646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613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92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9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4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6037"/>
            <a:ext cx="8596668" cy="53453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599"/>
            <a:ext cx="8596668" cy="54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832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9243"/>
            <a:ext cx="8596668" cy="4772120"/>
          </a:xfrm>
        </p:spPr>
        <p:txBody>
          <a:bodyPr/>
          <a:lstStyle/>
          <a:p>
            <a:r>
              <a:rPr lang="en-US" dirty="0" smtClean="0"/>
              <a:t>From previous graph it can be seen that graph is very close signifying that average difference of text length between all the rating is very small.</a:t>
            </a:r>
          </a:p>
          <a:p>
            <a:r>
              <a:rPr lang="en-US" dirty="0"/>
              <a:t>The average size of a review is ~700 characters.</a:t>
            </a:r>
          </a:p>
          <a:p>
            <a:r>
              <a:rPr lang="en-US" dirty="0"/>
              <a:t>There are some really big reviews in this dataset, mostly about 3+ stars ratings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7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1116</Words>
  <Application>Microsoft Office PowerPoint</Application>
  <PresentationFormat>Widescreen</PresentationFormat>
  <Paragraphs>177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Times New Roman</vt:lpstr>
      <vt:lpstr>Trebuchet MS</vt:lpstr>
      <vt:lpstr>Wingdings 3</vt:lpstr>
      <vt:lpstr>Facet</vt:lpstr>
      <vt:lpstr>Hotel Rating Classification</vt:lpstr>
      <vt:lpstr>PowerPoint Presentation</vt:lpstr>
      <vt:lpstr>Project Architecture / Project Flow</vt:lpstr>
      <vt:lpstr>EXPLORATORY DATA ANALYSIS(EDA)</vt:lpstr>
      <vt:lpstr>Dataset Details</vt:lpstr>
      <vt:lpstr>EDA</vt:lpstr>
      <vt:lpstr>PowerPoint Presentation</vt:lpstr>
      <vt:lpstr>PowerPoint Presentation</vt:lpstr>
      <vt:lpstr>PowerPoint Presentation</vt:lpstr>
      <vt:lpstr>TEXT PRE-PROCESSING</vt:lpstr>
      <vt:lpstr>PowerPoint Presentation</vt:lpstr>
      <vt:lpstr>COMBINING THE RATINGS</vt:lpstr>
      <vt:lpstr>PowerPoint Presentation</vt:lpstr>
      <vt:lpstr>N-GRAM ANALYSIS</vt:lpstr>
      <vt:lpstr>BI-GRAMS</vt:lpstr>
      <vt:lpstr>PowerPoint Presentation</vt:lpstr>
      <vt:lpstr>TRI-GRAMS</vt:lpstr>
      <vt:lpstr>PowerPoint Presentation</vt:lpstr>
      <vt:lpstr>POSITIVE WORDCLOUD</vt:lpstr>
      <vt:lpstr>NEGATIVE WORD  CLOUD</vt:lpstr>
      <vt:lpstr>SENTIMENTAL ANALYSIS</vt:lpstr>
      <vt:lpstr>PowerPoint Presentation</vt:lpstr>
      <vt:lpstr>PowerPoint Presentation</vt:lpstr>
      <vt:lpstr> VADER</vt:lpstr>
      <vt:lpstr>Most Positive Sentiment reviews based on Compound scores </vt:lpstr>
      <vt:lpstr>Most Negative Sentiment Reviews based on Compound Scores </vt:lpstr>
      <vt:lpstr>NAMED ENTITY RECOGNITION(NER)</vt:lpstr>
      <vt:lpstr>Named Entity Recognition/Entity Extraction</vt:lpstr>
      <vt:lpstr>PowerPoint Presentation</vt:lpstr>
      <vt:lpstr>Named Entity Recognition/Entity Extraction</vt:lpstr>
      <vt:lpstr>TOPIC MODELLING</vt:lpstr>
      <vt:lpstr>What is topic modeling? </vt:lpstr>
      <vt:lpstr>Topic Modelling using LDA</vt:lpstr>
      <vt:lpstr>FIRST TOPIC</vt:lpstr>
      <vt:lpstr>SECOND TOPIC</vt:lpstr>
      <vt:lpstr>THIRD TOPIC</vt:lpstr>
      <vt:lpstr>FOURTH TOPIC</vt:lpstr>
      <vt:lpstr>PowerPoint Presentation</vt:lpstr>
      <vt:lpstr>PowerPoint Presentation</vt:lpstr>
      <vt:lpstr>MODEL BUILDING</vt:lpstr>
      <vt:lpstr>PowerPoint Presentation</vt:lpstr>
      <vt:lpstr>Fitting pipeline for train data and checking on validation data</vt:lpstr>
      <vt:lpstr>PowerPoint Presentation</vt:lpstr>
      <vt:lpstr>Fitting pipeline for full train data and predicting for same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70</cp:revision>
  <dcterms:created xsi:type="dcterms:W3CDTF">2020-11-29T12:13:57Z</dcterms:created>
  <dcterms:modified xsi:type="dcterms:W3CDTF">2020-11-30T11:30:35Z</dcterms:modified>
</cp:coreProperties>
</file>