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648D6E-02ED-485E-84D2-F40A39567882}">
  <a:tblStyle styleId="{84648D6E-02ED-485E-84D2-F40A39567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2ded58e32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2ded58e32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2ded58e32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2ded58e32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2ded58e32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2ded58e32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3208c946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3208c946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53750" y="372275"/>
            <a:ext cx="59889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Analyzing Sales Funnel for a Student Hostel Accomodation Chain</a:t>
            </a:r>
            <a:endParaRPr sz="2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37900" y="34166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Kumar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149300" y="4743300"/>
            <a:ext cx="296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Ashishkumar.hh2000@gmail.com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553750" y="1943575"/>
            <a:ext cx="6521100" cy="14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D1: Process Map for the Funnel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11"/>
              <a:t>The goal of this milestone is for you to complete the following tasks to proceed further:</a:t>
            </a:r>
            <a:endParaRPr b="0" sz="1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11"/>
              <a:t>Analyze the sales funnel to identify the essential stages involved in the student journey, from lead generation to final onboarding and create a visual process map that visually represents the various stages of the sales funnel.</a:t>
            </a:r>
            <a:endParaRPr b="0" sz="1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11"/>
              <a:t>Based on the identified stages, prepare a comprehensive funnel report as provided in the Deliverables tab. Utilize charts, graphs, or tables to effectively present the funnel.</a:t>
            </a:r>
            <a:endParaRPr b="0" sz="1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7275" y="699000"/>
            <a:ext cx="3484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View</a:t>
            </a:r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92525" y="1614682"/>
            <a:ext cx="1864915" cy="3433539"/>
            <a:chOff x="0" y="1189989"/>
            <a:chExt cx="2214600" cy="3217636"/>
          </a:xfrm>
        </p:grpSpPr>
        <p:sp>
          <p:nvSpPr>
            <p:cNvPr id="287" name="Google Shape;287;p1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 verified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This stage represents the initial phase of the funnel, where leads are in the process of being verified for eligibility and suitability.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14"/>
          <p:cNvGrpSpPr/>
          <p:nvPr/>
        </p:nvGrpSpPr>
        <p:grpSpPr>
          <a:xfrm>
            <a:off x="1640579" y="1614454"/>
            <a:ext cx="1738094" cy="3433768"/>
            <a:chOff x="1838325" y="1189775"/>
            <a:chExt cx="2064000" cy="3217850"/>
          </a:xfrm>
        </p:grpSpPr>
        <p:sp>
          <p:nvSpPr>
            <p:cNvPr id="290" name="Google Shape;290;p1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Verified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After the pre-verification stage, leads move to the verified stage, indicating that they have met the necessary criteria and have been confirmed as qualified prospects.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14"/>
          <p:cNvGrpSpPr/>
          <p:nvPr/>
        </p:nvGrpSpPr>
        <p:grpSpPr>
          <a:xfrm>
            <a:off x="3053980" y="1614454"/>
            <a:ext cx="1738094" cy="3433768"/>
            <a:chOff x="3516750" y="1189775"/>
            <a:chExt cx="2064000" cy="3217850"/>
          </a:xfrm>
        </p:grpSpPr>
        <p:sp>
          <p:nvSpPr>
            <p:cNvPr id="293" name="Google Shape;293;p1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Visited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14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In this stage, the verified leads have progressed further and have visited the designated location or platform for further engagement and interaction.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14"/>
          <p:cNvGrpSpPr/>
          <p:nvPr/>
        </p:nvGrpSpPr>
        <p:grpSpPr>
          <a:xfrm>
            <a:off x="7313384" y="1614571"/>
            <a:ext cx="1738094" cy="3433768"/>
            <a:chOff x="6874025" y="1189775"/>
            <a:chExt cx="2064000" cy="3217850"/>
          </a:xfrm>
        </p:grpSpPr>
        <p:sp>
          <p:nvSpPr>
            <p:cNvPr id="296" name="Google Shape;296;p1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onboarded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The final stage of the funnel is the onboarding stage, where the leads are officially welcomed and integrated into the system, becoming active participants or users of the offered service.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p14"/>
          <p:cNvGrpSpPr/>
          <p:nvPr/>
        </p:nvGrpSpPr>
        <p:grpSpPr>
          <a:xfrm>
            <a:off x="4467529" y="1614454"/>
            <a:ext cx="1738094" cy="3433768"/>
            <a:chOff x="5195350" y="1189775"/>
            <a:chExt cx="2064000" cy="3217850"/>
          </a:xfrm>
        </p:grpSpPr>
        <p:sp>
          <p:nvSpPr>
            <p:cNvPr id="299" name="Google Shape;299;p1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Agreement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1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Once the leads have visited and expressed interest, the agreement stage is reached, where negotiations and discussions take place to establish mutual terms and conditions.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1" name="Google Shape;301;p14"/>
          <p:cNvGrpSpPr/>
          <p:nvPr/>
        </p:nvGrpSpPr>
        <p:grpSpPr>
          <a:xfrm>
            <a:off x="5888598" y="1614454"/>
            <a:ext cx="1738094" cy="3433768"/>
            <a:chOff x="6874025" y="1189775"/>
            <a:chExt cx="2064000" cy="3217850"/>
          </a:xfrm>
        </p:grpSpPr>
        <p:sp>
          <p:nvSpPr>
            <p:cNvPr id="302" name="Google Shape;302;p1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connected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4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After reaching an agreement, the leads move to the connected stage, where the necessary connections and arrangements are made to facilitate the intended purpose or service.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4" name="Google Shape;304;p14"/>
          <p:cNvSpPr txBox="1"/>
          <p:nvPr/>
        </p:nvSpPr>
        <p:spPr>
          <a:xfrm>
            <a:off x="6149300" y="4743300"/>
            <a:ext cx="296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Ashishkumar.hh2000@gmail.com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title"/>
          </p:nvPr>
        </p:nvSpPr>
        <p:spPr>
          <a:xfrm>
            <a:off x="1143300" y="696875"/>
            <a:ext cx="70305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Sales Funnel Overview</a:t>
            </a:r>
            <a:endParaRPr sz="2500"/>
          </a:p>
        </p:txBody>
      </p:sp>
      <p:graphicFrame>
        <p:nvGraphicFramePr>
          <p:cNvPr id="310" name="Google Shape;310;p15"/>
          <p:cNvGraphicFramePr/>
          <p:nvPr/>
        </p:nvGraphicFramePr>
        <p:xfrm>
          <a:off x="329350" y="12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{84648D6E-02ED-485E-84D2-F40A39567882}</a:tableStyleId>
              </a:tblPr>
              <a:tblGrid>
                <a:gridCol w="1041825"/>
                <a:gridCol w="1041825"/>
                <a:gridCol w="1041825"/>
                <a:gridCol w="1041825"/>
                <a:gridCol w="1041825"/>
                <a:gridCol w="1041825"/>
                <a:gridCol w="1041825"/>
                <a:gridCol w="1041825"/>
              </a:tblGrid>
              <a:tr h="211900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OVERALL FUNNEL STAGES</a:t>
                      </a:r>
                      <a:endParaRPr b="1" sz="1000"/>
                    </a:p>
                  </a:txBody>
                  <a:tcPr marT="19050" marB="19050" marR="28575" marL="28575" anchor="b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 verified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Verifed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Visited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Agreement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connected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onboarded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Delhi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Noida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Bangalore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Gurugram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Mumbai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Hyderabad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Ahmedabad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Chandigarh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Kolkata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Blank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E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E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E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E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E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E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E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E9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/>
        </p:nvSpPr>
        <p:spPr>
          <a:xfrm>
            <a:off x="6149300" y="4743300"/>
            <a:ext cx="296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Ashishkumar.hh2000@gmail.com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6" name="Google Shape;3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400" y="1273500"/>
            <a:ext cx="6887201" cy="34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 txBox="1"/>
          <p:nvPr>
            <p:ph type="title"/>
          </p:nvPr>
        </p:nvSpPr>
        <p:spPr>
          <a:xfrm>
            <a:off x="1270000" y="823575"/>
            <a:ext cx="70305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Sales Funnel Stages (Line Chart)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/>
        </p:nvSpPr>
        <p:spPr>
          <a:xfrm>
            <a:off x="1615500" y="1001700"/>
            <a:ext cx="5913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9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6149300" y="4743300"/>
            <a:ext cx="296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Ashishkumar.hh2000@gmail.com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