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0C1A73-A490-4B7D-AE34-8A37174BFFD9}">
  <a:tblStyle styleId="{030C1A73-A490-4B7D-AE34-8A37174BFF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2571919-6D5A-4633-B290-D3597A927D6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44" Type="http://schemas.openxmlformats.org/officeDocument/2006/relationships/font" Target="fonts/MavenPro-bold.fntdata"/><Relationship Id="rId21" Type="http://schemas.openxmlformats.org/officeDocument/2006/relationships/slide" Target="slides/slide15.xml"/><Relationship Id="rId43" Type="http://schemas.openxmlformats.org/officeDocument/2006/relationships/font" Target="fonts/MavenPro-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52ded58e32_0_1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52ded58e32_0_1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2ded58e32_0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52ded58e32_0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2ded58e32_0_1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2ded58e32_0_1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53208c94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53208c94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53208c94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53208c94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53208c946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53208c946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3208c946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53208c946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53208c946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53208c946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53208c946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53208c946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4405b9c3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4405b9c3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2ded58e3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2ded58e3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53208c946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53208c946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53208c946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53208c946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53208c946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53208c946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53208c946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53208c946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3208c946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3208c946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53208c9463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53208c946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53208c946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53208c946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53208c9463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53208c946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53208c9463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53208c9463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2ded58e32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52ded58e32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2ded58e3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2ded58e3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2ded58e32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2ded58e32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2ded58e32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52ded58e32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52ded58e32_0_1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52ded58e32_0_1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2ded58e32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52ded58e32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52ded58e32_0_1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52ded58e32_0_1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3253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Analyzing Sales Funnel for a Student Hostel Accomodation Chain</a:t>
            </a:r>
            <a:endParaRPr/>
          </a:p>
        </p:txBody>
      </p:sp>
      <p:sp>
        <p:nvSpPr>
          <p:cNvPr id="278" name="Google Shape;278;p13"/>
          <p:cNvSpPr txBox="1"/>
          <p:nvPr>
            <p:ph idx="1" type="subTitle"/>
          </p:nvPr>
        </p:nvSpPr>
        <p:spPr>
          <a:xfrm>
            <a:off x="637900" y="3416626"/>
            <a:ext cx="78015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Ashish Kumar</a:t>
            </a:r>
            <a:endParaRPr/>
          </a:p>
        </p:txBody>
      </p:sp>
      <p:sp>
        <p:nvSpPr>
          <p:cNvPr id="279" name="Google Shape;279;p13"/>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mbria"/>
                <a:ea typeface="Cambria"/>
                <a:cs typeface="Cambria"/>
                <a:sym typeface="Cambria"/>
              </a:rPr>
              <a:t>Ashishkumar.hh2000@gmail.com</a:t>
            </a:r>
            <a:endParaRPr>
              <a:solidFill>
                <a:schemeClr val="lt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22" title="Chart"/>
          <p:cNvPicPr preferRelativeResize="0"/>
          <p:nvPr/>
        </p:nvPicPr>
        <p:blipFill>
          <a:blip r:embed="rId3">
            <a:alphaModFix/>
          </a:blip>
          <a:stretch>
            <a:fillRect/>
          </a:stretch>
        </p:blipFill>
        <p:spPr>
          <a:xfrm>
            <a:off x="1163200" y="461250"/>
            <a:ext cx="7662726" cy="4374750"/>
          </a:xfrm>
          <a:prstGeom prst="rect">
            <a:avLst/>
          </a:prstGeom>
          <a:noFill/>
          <a:ln>
            <a:noFill/>
          </a:ln>
        </p:spPr>
      </p:pic>
      <p:sp>
        <p:nvSpPr>
          <p:cNvPr id="365" name="Google Shape;365;p22"/>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graphicFrame>
        <p:nvGraphicFramePr>
          <p:cNvPr id="370" name="Google Shape;370;p23"/>
          <p:cNvGraphicFramePr/>
          <p:nvPr/>
        </p:nvGraphicFramePr>
        <p:xfrm>
          <a:off x="1287288" y="795575"/>
          <a:ext cx="3000000" cy="3000000"/>
        </p:xfrm>
        <a:graphic>
          <a:graphicData uri="http://schemas.openxmlformats.org/drawingml/2006/table">
            <a:tbl>
              <a:tblPr>
                <a:noFill/>
                <a:tableStyleId>{02571919-6D5A-4633-B290-D3597A927D69}</a:tableStyleId>
              </a:tblPr>
              <a:tblGrid>
                <a:gridCol w="978750"/>
                <a:gridCol w="866150"/>
                <a:gridCol w="1351200"/>
                <a:gridCol w="866150"/>
                <a:gridCol w="866150"/>
                <a:gridCol w="935450"/>
                <a:gridCol w="866150"/>
                <a:gridCol w="866150"/>
              </a:tblGrid>
              <a:tr h="234150">
                <a:tc gridSpan="7">
                  <a:txBody>
                    <a:bodyPr/>
                    <a:lstStyle/>
                    <a:p>
                      <a:pPr indent="0" lvl="0" marL="0" rtl="0" algn="ctr">
                        <a:lnSpc>
                          <a:spcPct val="115000"/>
                        </a:lnSpc>
                        <a:spcBef>
                          <a:spcPts val="0"/>
                        </a:spcBef>
                        <a:spcAft>
                          <a:spcPts val="0"/>
                        </a:spcAft>
                        <a:buNone/>
                      </a:pPr>
                      <a:r>
                        <a:rPr b="1" lang="en" sz="1000"/>
                        <a:t>CONVERSATION RATE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c hMerge="1"/>
                <a:tc hMerge="1"/>
                <a:tc>
                  <a:txBody>
                    <a:bodyPr/>
                    <a:lstStyle/>
                    <a:p>
                      <a:pPr indent="0" lvl="0" marL="0" rtl="0" algn="l">
                        <a:spcBef>
                          <a:spcPts val="0"/>
                        </a:spcBef>
                        <a:spcAft>
                          <a:spcPts val="0"/>
                        </a:spcAft>
                        <a:buNone/>
                      </a:pPr>
                      <a:r>
                        <a:t/>
                      </a:r>
                      <a:endParaRPr/>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4150">
                <a:tc>
                  <a:txBody>
                    <a:bodyPr/>
                    <a:lstStyle/>
                    <a:p>
                      <a:pPr indent="0" lvl="0" marL="0" rtl="0" algn="l">
                        <a:spcBef>
                          <a:spcPts val="0"/>
                        </a:spcBef>
                        <a:spcAft>
                          <a:spcPts val="0"/>
                        </a:spcAft>
                        <a:buNone/>
                      </a:pPr>
                      <a:r>
                        <a:t/>
                      </a:r>
                      <a:endParaRPr/>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pre verified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Verifed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Visited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Agreement</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connected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onboarded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Average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r>
              <a:tr h="195150">
                <a:tc>
                  <a:txBody>
                    <a:bodyPr/>
                    <a:lstStyle/>
                    <a:p>
                      <a:pPr indent="0" lvl="0" marL="0" rtl="0" algn="l">
                        <a:lnSpc>
                          <a:spcPct val="115000"/>
                        </a:lnSpc>
                        <a:spcBef>
                          <a:spcPts val="0"/>
                        </a:spcBef>
                        <a:spcAft>
                          <a:spcPts val="0"/>
                        </a:spcAft>
                        <a:buNone/>
                      </a:pPr>
                      <a:r>
                        <a:rPr b="1" lang="en" sz="1000"/>
                        <a:t>Delhi</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95150">
                <a:tc>
                  <a:txBody>
                    <a:bodyPr/>
                    <a:lstStyle/>
                    <a:p>
                      <a:pPr indent="0" lvl="0" marL="0" rtl="0" algn="l">
                        <a:lnSpc>
                          <a:spcPct val="115000"/>
                        </a:lnSpc>
                        <a:spcBef>
                          <a:spcPts val="0"/>
                        </a:spcBef>
                        <a:spcAft>
                          <a:spcPts val="0"/>
                        </a:spcAft>
                        <a:buNone/>
                      </a:pPr>
                      <a:r>
                        <a:rPr b="1" lang="en" sz="1000"/>
                        <a:t>Noida</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81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139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60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r>
              <a:tr h="195150">
                <a:tc>
                  <a:txBody>
                    <a:bodyPr/>
                    <a:lstStyle/>
                    <a:p>
                      <a:pPr indent="0" lvl="0" marL="0" rtl="0" algn="l">
                        <a:lnSpc>
                          <a:spcPct val="115000"/>
                        </a:lnSpc>
                        <a:spcBef>
                          <a:spcPts val="0"/>
                        </a:spcBef>
                        <a:spcAft>
                          <a:spcPts val="0"/>
                        </a:spcAft>
                        <a:buNone/>
                      </a:pPr>
                      <a:r>
                        <a:rPr b="1" lang="en" sz="1000"/>
                        <a:t>Bangalore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95150">
                <a:tc>
                  <a:txBody>
                    <a:bodyPr/>
                    <a:lstStyle/>
                    <a:p>
                      <a:pPr indent="0" lvl="0" marL="0" rtl="0" algn="l">
                        <a:lnSpc>
                          <a:spcPct val="115000"/>
                        </a:lnSpc>
                        <a:spcBef>
                          <a:spcPts val="0"/>
                        </a:spcBef>
                        <a:spcAft>
                          <a:spcPts val="0"/>
                        </a:spcAft>
                        <a:buNone/>
                      </a:pPr>
                      <a:r>
                        <a:rPr b="1" lang="en" sz="1000"/>
                        <a:t>Gurugram</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78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62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83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21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r>
              <a:tr h="195150">
                <a:tc>
                  <a:txBody>
                    <a:bodyPr/>
                    <a:lstStyle/>
                    <a:p>
                      <a:pPr indent="0" lvl="0" marL="0" rtl="0" algn="l">
                        <a:lnSpc>
                          <a:spcPct val="115000"/>
                        </a:lnSpc>
                        <a:spcBef>
                          <a:spcPts val="0"/>
                        </a:spcBef>
                        <a:spcAft>
                          <a:spcPts val="0"/>
                        </a:spcAft>
                        <a:buNone/>
                      </a:pPr>
                      <a:r>
                        <a:rPr b="1" lang="en" sz="1000"/>
                        <a:t>Mumbai</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95150">
                <a:tc>
                  <a:txBody>
                    <a:bodyPr/>
                    <a:lstStyle/>
                    <a:p>
                      <a:pPr indent="0" lvl="0" marL="0" rtl="0" algn="l">
                        <a:lnSpc>
                          <a:spcPct val="115000"/>
                        </a:lnSpc>
                        <a:spcBef>
                          <a:spcPts val="0"/>
                        </a:spcBef>
                        <a:spcAft>
                          <a:spcPts val="0"/>
                        </a:spcAft>
                        <a:buNone/>
                      </a:pPr>
                      <a:r>
                        <a:rPr b="1" lang="en" sz="1000"/>
                        <a:t>Pune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70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120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r>
              <a:tr h="195150">
                <a:tc>
                  <a:txBody>
                    <a:bodyPr/>
                    <a:lstStyle/>
                    <a:p>
                      <a:pPr indent="0" lvl="0" marL="0" rtl="0" algn="l">
                        <a:lnSpc>
                          <a:spcPct val="115000"/>
                        </a:lnSpc>
                        <a:spcBef>
                          <a:spcPts val="0"/>
                        </a:spcBef>
                        <a:spcAft>
                          <a:spcPts val="0"/>
                        </a:spcAft>
                        <a:buNone/>
                      </a:pPr>
                      <a:r>
                        <a:rPr b="1" lang="en" sz="1000"/>
                        <a:t>Hyderabad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95150">
                <a:tc>
                  <a:txBody>
                    <a:bodyPr/>
                    <a:lstStyle/>
                    <a:p>
                      <a:pPr indent="0" lvl="0" marL="0" rtl="0" algn="l">
                        <a:lnSpc>
                          <a:spcPct val="115000"/>
                        </a:lnSpc>
                        <a:spcBef>
                          <a:spcPts val="0"/>
                        </a:spcBef>
                        <a:spcAft>
                          <a:spcPts val="0"/>
                        </a:spcAft>
                        <a:buNone/>
                      </a:pPr>
                      <a:r>
                        <a:rPr b="1" lang="en" sz="1000"/>
                        <a:t>Ahmedabad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185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29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68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r>
              <a:tr h="195150">
                <a:tc>
                  <a:txBody>
                    <a:bodyPr/>
                    <a:lstStyle/>
                    <a:p>
                      <a:pPr indent="0" lvl="0" marL="0" rtl="0" algn="l">
                        <a:lnSpc>
                          <a:spcPct val="115000"/>
                        </a:lnSpc>
                        <a:spcBef>
                          <a:spcPts val="0"/>
                        </a:spcBef>
                        <a:spcAft>
                          <a:spcPts val="0"/>
                        </a:spcAft>
                        <a:buNone/>
                      </a:pPr>
                      <a:r>
                        <a:rPr b="1" lang="en" sz="1000"/>
                        <a:t>Chandigarh</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150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95150">
                <a:tc>
                  <a:txBody>
                    <a:bodyPr/>
                    <a:lstStyle/>
                    <a:p>
                      <a:pPr indent="0" lvl="0" marL="0" rtl="0" algn="l">
                        <a:lnSpc>
                          <a:spcPct val="115000"/>
                        </a:lnSpc>
                        <a:spcBef>
                          <a:spcPts val="0"/>
                        </a:spcBef>
                        <a:spcAft>
                          <a:spcPts val="0"/>
                        </a:spcAft>
                        <a:buNone/>
                      </a:pPr>
                      <a:r>
                        <a:rPr b="1" lang="en" sz="1000"/>
                        <a:t>Kolkata</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39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72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75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72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29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r>
              <a:tr h="195150">
                <a:tc>
                  <a:txBody>
                    <a:bodyPr/>
                    <a:lstStyle/>
                    <a:p>
                      <a:pPr indent="0" lvl="0" marL="0" rtl="0" algn="l">
                        <a:lnSpc>
                          <a:spcPct val="115000"/>
                        </a:lnSpc>
                        <a:spcBef>
                          <a:spcPts val="0"/>
                        </a:spcBef>
                        <a:spcAft>
                          <a:spcPts val="0"/>
                        </a:spcAft>
                        <a:buNone/>
                      </a:pPr>
                      <a:r>
                        <a:rPr b="1" lang="en" sz="1000"/>
                        <a:t>Blank</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371" name="Google Shape;371;p23"/>
          <p:cNvSpPr txBox="1"/>
          <p:nvPr/>
        </p:nvSpPr>
        <p:spPr>
          <a:xfrm>
            <a:off x="1358825" y="1917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unito"/>
                <a:ea typeface="Nunito"/>
                <a:cs typeface="Nunito"/>
                <a:sym typeface="Nunito"/>
              </a:rPr>
              <a:t>Analysis</a:t>
            </a:r>
            <a:endParaRPr b="1" sz="1800">
              <a:latin typeface="Nunito"/>
              <a:ea typeface="Nunito"/>
              <a:cs typeface="Nunito"/>
              <a:sym typeface="Nunito"/>
            </a:endParaRPr>
          </a:p>
        </p:txBody>
      </p:sp>
      <p:sp>
        <p:nvSpPr>
          <p:cNvPr id="372" name="Google Shape;372;p23"/>
          <p:cNvSpPr txBox="1"/>
          <p:nvPr/>
        </p:nvSpPr>
        <p:spPr>
          <a:xfrm>
            <a:off x="768725" y="3745650"/>
            <a:ext cx="837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616161"/>
                </a:solidFill>
                <a:latin typeface="Roboto"/>
                <a:ea typeface="Roboto"/>
                <a:cs typeface="Roboto"/>
                <a:sym typeface="Roboto"/>
              </a:rPr>
              <a:t>“Ahmedabad” has the highest values for “connected” (185) and “Average” (68) and the lowest value for “Visited” (57).</a:t>
            </a:r>
            <a:endParaRPr b="1" sz="1600"/>
          </a:p>
        </p:txBody>
      </p:sp>
      <p:sp>
        <p:nvSpPr>
          <p:cNvPr id="373" name="Google Shape;373;p23"/>
          <p:cNvSpPr txBox="1"/>
          <p:nvPr/>
        </p:nvSpPr>
        <p:spPr>
          <a:xfrm>
            <a:off x="868050" y="4114950"/>
            <a:ext cx="759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616161"/>
                </a:solidFill>
                <a:latin typeface="Roboto"/>
                <a:ea typeface="Roboto"/>
                <a:cs typeface="Roboto"/>
                <a:sym typeface="Roboto"/>
              </a:rPr>
              <a:t>“Visited” has the highest values from the beginning until “Chandigarh”.</a:t>
            </a:r>
            <a:endParaRPr b="1" sz="1600"/>
          </a:p>
        </p:txBody>
      </p:sp>
      <p:graphicFrame>
        <p:nvGraphicFramePr>
          <p:cNvPr id="374" name="Google Shape;374;p23"/>
          <p:cNvGraphicFramePr/>
          <p:nvPr/>
        </p:nvGraphicFramePr>
        <p:xfrm>
          <a:off x="964200" y="4558475"/>
          <a:ext cx="3000000" cy="3000000"/>
        </p:xfrm>
        <a:graphic>
          <a:graphicData uri="http://schemas.openxmlformats.org/drawingml/2006/table">
            <a:tbl>
              <a:tblPr>
                <a:noFill/>
                <a:tableStyleId>{02571919-6D5A-4633-B290-D3597A927D69}</a:tableStyleId>
              </a:tblPr>
              <a:tblGrid>
                <a:gridCol w="3282275"/>
                <a:gridCol w="2904675"/>
              </a:tblGrid>
              <a:tr h="369300">
                <a:tc>
                  <a:txBody>
                    <a:bodyPr/>
                    <a:lstStyle/>
                    <a:p>
                      <a:pPr indent="0" lvl="0" marL="0" rtl="0" algn="l">
                        <a:lnSpc>
                          <a:spcPct val="115000"/>
                        </a:lnSpc>
                        <a:spcBef>
                          <a:spcPts val="0"/>
                        </a:spcBef>
                        <a:spcAft>
                          <a:spcPts val="0"/>
                        </a:spcAft>
                        <a:buNone/>
                      </a:pPr>
                      <a:r>
                        <a:rPr b="1" lang="en" sz="1200"/>
                        <a:t>Overall Conversion rate</a:t>
                      </a:r>
                      <a:endParaRPr b="1" sz="12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b="1" lang="en" sz="1200"/>
                        <a:t>17%</a:t>
                      </a:r>
                      <a:endParaRPr b="1" sz="12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r>
            </a:tbl>
          </a:graphicData>
        </a:graphic>
      </p:graphicFrame>
      <p:sp>
        <p:nvSpPr>
          <p:cNvPr id="375" name="Google Shape;375;p23"/>
          <p:cNvSpPr txBox="1"/>
          <p:nvPr/>
        </p:nvSpPr>
        <p:spPr>
          <a:xfrm>
            <a:off x="6117875" y="8555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24" title="Chart"/>
          <p:cNvPicPr preferRelativeResize="0"/>
          <p:nvPr/>
        </p:nvPicPr>
        <p:blipFill>
          <a:blip r:embed="rId3">
            <a:alphaModFix/>
          </a:blip>
          <a:stretch>
            <a:fillRect/>
          </a:stretch>
        </p:blipFill>
        <p:spPr>
          <a:xfrm>
            <a:off x="1427875" y="389100"/>
            <a:ext cx="7280799" cy="4501950"/>
          </a:xfrm>
          <a:prstGeom prst="rect">
            <a:avLst/>
          </a:prstGeom>
          <a:noFill/>
          <a:ln>
            <a:noFill/>
          </a:ln>
        </p:spPr>
      </p:pic>
      <p:sp>
        <p:nvSpPr>
          <p:cNvPr id="381" name="Google Shape;381;p24"/>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Insight From Conversion Table </a:t>
            </a:r>
            <a:endParaRPr sz="1200"/>
          </a:p>
        </p:txBody>
      </p:sp>
      <p:sp>
        <p:nvSpPr>
          <p:cNvPr id="387" name="Google Shape;387;p25"/>
          <p:cNvSpPr txBox="1"/>
          <p:nvPr/>
        </p:nvSpPr>
        <p:spPr>
          <a:xfrm>
            <a:off x="1364250" y="1216000"/>
            <a:ext cx="6415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Nunito"/>
                <a:ea typeface="Nunito"/>
                <a:cs typeface="Nunito"/>
                <a:sym typeface="Nunito"/>
              </a:rPr>
              <a:t>On The Basis Of every stage of funnel to get clear understanding</a:t>
            </a:r>
            <a:endParaRPr b="1" sz="1700">
              <a:latin typeface="Nunito"/>
              <a:ea typeface="Nunito"/>
              <a:cs typeface="Nunito"/>
              <a:sym typeface="Nunito"/>
            </a:endParaRPr>
          </a:p>
        </p:txBody>
      </p:sp>
      <p:sp>
        <p:nvSpPr>
          <p:cNvPr id="388" name="Google Shape;388;p25"/>
          <p:cNvSpPr/>
          <p:nvPr/>
        </p:nvSpPr>
        <p:spPr>
          <a:xfrm>
            <a:off x="6960500" y="4745325"/>
            <a:ext cx="1705200" cy="32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89" name="Google Shape;389;p25"/>
          <p:cNvGraphicFramePr/>
          <p:nvPr/>
        </p:nvGraphicFramePr>
        <p:xfrm>
          <a:off x="937863" y="1833025"/>
          <a:ext cx="3000000" cy="3000000"/>
        </p:xfrm>
        <a:graphic>
          <a:graphicData uri="http://schemas.openxmlformats.org/drawingml/2006/table">
            <a:tbl>
              <a:tblPr>
                <a:noFill/>
                <a:tableStyleId>{02571919-6D5A-4633-B290-D3597A927D69}</a:tableStyleId>
              </a:tblPr>
              <a:tblGrid>
                <a:gridCol w="976050"/>
                <a:gridCol w="863750"/>
                <a:gridCol w="1347475"/>
                <a:gridCol w="863750"/>
                <a:gridCol w="863750"/>
                <a:gridCol w="932850"/>
                <a:gridCol w="863750"/>
                <a:gridCol w="863750"/>
              </a:tblGrid>
              <a:tr h="253975">
                <a:tc gridSpan="7">
                  <a:txBody>
                    <a:bodyPr/>
                    <a:lstStyle/>
                    <a:p>
                      <a:pPr indent="0" lvl="0" marL="0" rtl="0" algn="ctr">
                        <a:lnSpc>
                          <a:spcPct val="115000"/>
                        </a:lnSpc>
                        <a:spcBef>
                          <a:spcPts val="0"/>
                        </a:spcBef>
                        <a:spcAft>
                          <a:spcPts val="0"/>
                        </a:spcAft>
                        <a:buNone/>
                      </a:pPr>
                      <a:r>
                        <a:rPr b="1" lang="en" sz="1000"/>
                        <a:t>CONVERSATION RATE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c hMerge="1"/>
                <a:tc hMerge="1"/>
                <a:tc>
                  <a:txBody>
                    <a:bodyPr/>
                    <a:lstStyle/>
                    <a:p>
                      <a:pPr indent="0" lvl="0" marL="0" rtl="0" algn="l">
                        <a:spcBef>
                          <a:spcPts val="0"/>
                        </a:spcBef>
                        <a:spcAft>
                          <a:spcPts val="0"/>
                        </a:spcAft>
                        <a:buNone/>
                      </a:pPr>
                      <a:r>
                        <a:t/>
                      </a:r>
                      <a:endParaRPr/>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975">
                <a:tc>
                  <a:txBody>
                    <a:bodyPr/>
                    <a:lstStyle/>
                    <a:p>
                      <a:pPr indent="0" lvl="0" marL="0" rtl="0" algn="l">
                        <a:spcBef>
                          <a:spcPts val="0"/>
                        </a:spcBef>
                        <a:spcAft>
                          <a:spcPts val="0"/>
                        </a:spcAft>
                        <a:buNone/>
                      </a:pPr>
                      <a:r>
                        <a:t/>
                      </a:r>
                      <a:endParaRPr/>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pre verified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Verifed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Visited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Agreement</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connected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onboarded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c>
                  <a:txBody>
                    <a:bodyPr/>
                    <a:lstStyle/>
                    <a:p>
                      <a:pPr indent="0" lvl="0" marL="0" rtl="0" algn="l">
                        <a:lnSpc>
                          <a:spcPct val="115000"/>
                        </a:lnSpc>
                        <a:spcBef>
                          <a:spcPts val="0"/>
                        </a:spcBef>
                        <a:spcAft>
                          <a:spcPts val="0"/>
                        </a:spcAft>
                        <a:buNone/>
                      </a:pPr>
                      <a:r>
                        <a:rPr b="1" lang="en" sz="1000"/>
                        <a:t>Average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DD0E1"/>
                    </a:solidFill>
                  </a:tcPr>
                </a:tc>
              </a:tr>
              <a:tr h="211650">
                <a:tc>
                  <a:txBody>
                    <a:bodyPr/>
                    <a:lstStyle/>
                    <a:p>
                      <a:pPr indent="0" lvl="0" marL="0" rtl="0" algn="l">
                        <a:lnSpc>
                          <a:spcPct val="115000"/>
                        </a:lnSpc>
                        <a:spcBef>
                          <a:spcPts val="0"/>
                        </a:spcBef>
                        <a:spcAft>
                          <a:spcPts val="0"/>
                        </a:spcAft>
                        <a:buNone/>
                      </a:pPr>
                      <a:r>
                        <a:rPr b="1" lang="en" sz="1000"/>
                        <a:t>Delhi</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1650">
                <a:tc>
                  <a:txBody>
                    <a:bodyPr/>
                    <a:lstStyle/>
                    <a:p>
                      <a:pPr indent="0" lvl="0" marL="0" rtl="0" algn="l">
                        <a:lnSpc>
                          <a:spcPct val="115000"/>
                        </a:lnSpc>
                        <a:spcBef>
                          <a:spcPts val="0"/>
                        </a:spcBef>
                        <a:spcAft>
                          <a:spcPts val="0"/>
                        </a:spcAft>
                        <a:buNone/>
                      </a:pPr>
                      <a:r>
                        <a:rPr b="1" lang="en" sz="1000"/>
                        <a:t>Noida</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81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139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60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r>
              <a:tr h="211650">
                <a:tc>
                  <a:txBody>
                    <a:bodyPr/>
                    <a:lstStyle/>
                    <a:p>
                      <a:pPr indent="0" lvl="0" marL="0" rtl="0" algn="l">
                        <a:lnSpc>
                          <a:spcPct val="115000"/>
                        </a:lnSpc>
                        <a:spcBef>
                          <a:spcPts val="0"/>
                        </a:spcBef>
                        <a:spcAft>
                          <a:spcPts val="0"/>
                        </a:spcAft>
                        <a:buNone/>
                      </a:pPr>
                      <a:r>
                        <a:rPr b="1" lang="en" sz="1000"/>
                        <a:t>Bangalore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1650">
                <a:tc>
                  <a:txBody>
                    <a:bodyPr/>
                    <a:lstStyle/>
                    <a:p>
                      <a:pPr indent="0" lvl="0" marL="0" rtl="0" algn="l">
                        <a:lnSpc>
                          <a:spcPct val="115000"/>
                        </a:lnSpc>
                        <a:spcBef>
                          <a:spcPts val="0"/>
                        </a:spcBef>
                        <a:spcAft>
                          <a:spcPts val="0"/>
                        </a:spcAft>
                        <a:buNone/>
                      </a:pPr>
                      <a:r>
                        <a:rPr b="1" lang="en" sz="1000"/>
                        <a:t>Gurugram</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78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62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83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21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r>
              <a:tr h="211650">
                <a:tc>
                  <a:txBody>
                    <a:bodyPr/>
                    <a:lstStyle/>
                    <a:p>
                      <a:pPr indent="0" lvl="0" marL="0" rtl="0" algn="l">
                        <a:lnSpc>
                          <a:spcPct val="115000"/>
                        </a:lnSpc>
                        <a:spcBef>
                          <a:spcPts val="0"/>
                        </a:spcBef>
                        <a:spcAft>
                          <a:spcPts val="0"/>
                        </a:spcAft>
                        <a:buNone/>
                      </a:pPr>
                      <a:r>
                        <a:rPr b="1" lang="en" sz="1000"/>
                        <a:t>Mumbai</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1650">
                <a:tc>
                  <a:txBody>
                    <a:bodyPr/>
                    <a:lstStyle/>
                    <a:p>
                      <a:pPr indent="0" lvl="0" marL="0" rtl="0" algn="l">
                        <a:lnSpc>
                          <a:spcPct val="115000"/>
                        </a:lnSpc>
                        <a:spcBef>
                          <a:spcPts val="0"/>
                        </a:spcBef>
                        <a:spcAft>
                          <a:spcPts val="0"/>
                        </a:spcAft>
                        <a:buNone/>
                      </a:pPr>
                      <a:r>
                        <a:rPr b="1" lang="en" sz="1000"/>
                        <a:t>Pune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70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120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r>
              <a:tr h="211650">
                <a:tc>
                  <a:txBody>
                    <a:bodyPr/>
                    <a:lstStyle/>
                    <a:p>
                      <a:pPr indent="0" lvl="0" marL="0" rtl="0" algn="l">
                        <a:lnSpc>
                          <a:spcPct val="115000"/>
                        </a:lnSpc>
                        <a:spcBef>
                          <a:spcPts val="0"/>
                        </a:spcBef>
                        <a:spcAft>
                          <a:spcPts val="0"/>
                        </a:spcAft>
                        <a:buNone/>
                      </a:pPr>
                      <a:r>
                        <a:rPr b="1" lang="en" sz="1000"/>
                        <a:t>Hyderabad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1650">
                <a:tc>
                  <a:txBody>
                    <a:bodyPr/>
                    <a:lstStyle/>
                    <a:p>
                      <a:pPr indent="0" lvl="0" marL="0" rtl="0" algn="l">
                        <a:lnSpc>
                          <a:spcPct val="115000"/>
                        </a:lnSpc>
                        <a:spcBef>
                          <a:spcPts val="0"/>
                        </a:spcBef>
                        <a:spcAft>
                          <a:spcPts val="0"/>
                        </a:spcAft>
                        <a:buNone/>
                      </a:pPr>
                      <a:r>
                        <a:rPr b="1" lang="en" sz="1000"/>
                        <a:t>Ahmedabad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42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185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29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68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r>
              <a:tr h="211650">
                <a:tc>
                  <a:txBody>
                    <a:bodyPr/>
                    <a:lstStyle/>
                    <a:p>
                      <a:pPr indent="0" lvl="0" marL="0" rtl="0" algn="l">
                        <a:lnSpc>
                          <a:spcPct val="115000"/>
                        </a:lnSpc>
                        <a:spcBef>
                          <a:spcPts val="0"/>
                        </a:spcBef>
                        <a:spcAft>
                          <a:spcPts val="0"/>
                        </a:spcAft>
                        <a:buNone/>
                      </a:pPr>
                      <a:r>
                        <a:rPr b="1" lang="en" sz="1000"/>
                        <a:t>Chandigarh</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150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11650">
                <a:tc>
                  <a:txBody>
                    <a:bodyPr/>
                    <a:lstStyle/>
                    <a:p>
                      <a:pPr indent="0" lvl="0" marL="0" rtl="0" algn="l">
                        <a:lnSpc>
                          <a:spcPct val="115000"/>
                        </a:lnSpc>
                        <a:spcBef>
                          <a:spcPts val="0"/>
                        </a:spcBef>
                        <a:spcAft>
                          <a:spcPts val="0"/>
                        </a:spcAft>
                        <a:buNone/>
                      </a:pPr>
                      <a:r>
                        <a:rPr b="1" lang="en" sz="1000"/>
                        <a:t>Kolkata</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39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72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75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72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29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c>
                  <a:txBody>
                    <a:bodyPr/>
                    <a:lstStyle/>
                    <a:p>
                      <a:pPr indent="0" lvl="0" marL="0" rtl="0" algn="r">
                        <a:lnSpc>
                          <a:spcPct val="115000"/>
                        </a:lnSpc>
                        <a:spcBef>
                          <a:spcPts val="0"/>
                        </a:spcBef>
                        <a:spcAft>
                          <a:spcPts val="0"/>
                        </a:spcAft>
                        <a:buNone/>
                      </a:pPr>
                      <a:r>
                        <a:rPr lang="en" sz="1000"/>
                        <a:t>57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F7FA"/>
                    </a:solidFill>
                  </a:tcPr>
                </a:tc>
              </a:tr>
              <a:tr h="211650">
                <a:tc>
                  <a:txBody>
                    <a:bodyPr/>
                    <a:lstStyle/>
                    <a:p>
                      <a:pPr indent="0" lvl="0" marL="0" rtl="0" algn="l">
                        <a:lnSpc>
                          <a:spcPct val="115000"/>
                        </a:lnSpc>
                        <a:spcBef>
                          <a:spcPts val="0"/>
                        </a:spcBef>
                        <a:spcAft>
                          <a:spcPts val="0"/>
                        </a:spcAft>
                        <a:buNone/>
                      </a:pPr>
                      <a:r>
                        <a:rPr b="1" lang="en" sz="1000"/>
                        <a:t>Blank</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390" name="Google Shape;390;p25"/>
          <p:cNvSpPr txBox="1"/>
          <p:nvPr/>
        </p:nvSpPr>
        <p:spPr>
          <a:xfrm>
            <a:off x="111275" y="4706025"/>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ambria"/>
                <a:ea typeface="Cambria"/>
                <a:cs typeface="Cambria"/>
                <a:sym typeface="Cambria"/>
              </a:rPr>
              <a:t>Pre-Verified: The conversion rates from the "Pre-Verified" stage to the "Verified" stage are as follows:</a:t>
            </a:r>
            <a:endParaRPr sz="2300">
              <a:latin typeface="Cambria"/>
              <a:ea typeface="Cambria"/>
              <a:cs typeface="Cambria"/>
              <a:sym typeface="Cambria"/>
            </a:endParaRPr>
          </a:p>
        </p:txBody>
      </p:sp>
      <p:sp>
        <p:nvSpPr>
          <p:cNvPr id="396" name="Google Shape;396;p26"/>
          <p:cNvSpPr txBox="1"/>
          <p:nvPr>
            <p:ph idx="1" type="body"/>
          </p:nvPr>
        </p:nvSpPr>
        <p:spPr>
          <a:xfrm>
            <a:off x="1205950" y="16825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000">
                <a:latin typeface="Cambria"/>
                <a:ea typeface="Cambria"/>
                <a:cs typeface="Cambria"/>
                <a:sym typeface="Cambria"/>
              </a:rPr>
              <a:t>Insights</a:t>
            </a:r>
            <a:r>
              <a:rPr lang="en" sz="2000">
                <a:latin typeface="Cambria"/>
                <a:ea typeface="Cambria"/>
                <a:cs typeface="Cambria"/>
                <a:sym typeface="Cambria"/>
              </a:rPr>
              <a:t>: The conversion rates from the "Pre-Verified" stage to the "Verified" stage vary across different cities, ranging from 35.71% to 45.61%. This indicates that the verification process is relatively successful in converting leads to verified prospects. However, there is still room for improvement in some cities, such as Hyderabad, where the conversion rate is lower.</a:t>
            </a:r>
            <a:endParaRPr sz="2000">
              <a:latin typeface="Cambria"/>
              <a:ea typeface="Cambria"/>
              <a:cs typeface="Cambria"/>
              <a:sym typeface="Cambria"/>
            </a:endParaRPr>
          </a:p>
        </p:txBody>
      </p:sp>
      <p:sp>
        <p:nvSpPr>
          <p:cNvPr id="397" name="Google Shape;397;p26"/>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ambria"/>
                <a:ea typeface="Cambria"/>
                <a:cs typeface="Cambria"/>
                <a:sym typeface="Cambria"/>
              </a:rPr>
              <a:t>Verified: The conversion rates from the "Verified" stage to the "Visited" stage are as follows:</a:t>
            </a:r>
            <a:endParaRPr sz="1800">
              <a:latin typeface="Cambria"/>
              <a:ea typeface="Cambria"/>
              <a:cs typeface="Cambria"/>
              <a:sym typeface="Cambria"/>
            </a:endParaRPr>
          </a:p>
        </p:txBody>
      </p:sp>
      <p:sp>
        <p:nvSpPr>
          <p:cNvPr id="403" name="Google Shape;403;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latin typeface="Cambria"/>
                <a:ea typeface="Cambria"/>
                <a:cs typeface="Cambria"/>
                <a:sym typeface="Cambria"/>
              </a:rPr>
              <a:t>Insights:</a:t>
            </a:r>
            <a:r>
              <a:rPr lang="en" sz="2000">
                <a:latin typeface="Cambria"/>
                <a:ea typeface="Cambria"/>
                <a:cs typeface="Cambria"/>
                <a:sym typeface="Cambria"/>
              </a:rPr>
              <a:t> The conversion rates from the "Verified" stage to the "Visited" stage are relatively consistent across cities, ranging from 20.08% to 22.88%. This suggests that the verification process is effective in driving prospects to visit the hostels.</a:t>
            </a:r>
            <a:endParaRPr sz="2000">
              <a:latin typeface="Cambria"/>
              <a:ea typeface="Cambria"/>
              <a:cs typeface="Cambria"/>
              <a:sym typeface="Cambria"/>
            </a:endParaRPr>
          </a:p>
        </p:txBody>
      </p:sp>
      <p:sp>
        <p:nvSpPr>
          <p:cNvPr id="404" name="Google Shape;404;p27"/>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ambria"/>
                <a:ea typeface="Cambria"/>
                <a:cs typeface="Cambria"/>
                <a:sym typeface="Cambria"/>
              </a:rPr>
              <a:t>Visited: The conversion rates from the "Visited" stage to the "Agreement" stage are as follows</a:t>
            </a:r>
            <a:endParaRPr sz="1800">
              <a:latin typeface="Cambria"/>
              <a:ea typeface="Cambria"/>
              <a:cs typeface="Cambria"/>
              <a:sym typeface="Cambria"/>
            </a:endParaRPr>
          </a:p>
        </p:txBody>
      </p:sp>
      <p:sp>
        <p:nvSpPr>
          <p:cNvPr id="410" name="Google Shape;410;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000">
                <a:latin typeface="Cambria"/>
                <a:ea typeface="Cambria"/>
                <a:cs typeface="Cambria"/>
                <a:sym typeface="Cambria"/>
              </a:rPr>
              <a:t>Insights:</a:t>
            </a:r>
            <a:r>
              <a:rPr lang="en" sz="2000">
                <a:latin typeface="Cambria"/>
                <a:ea typeface="Cambria"/>
                <a:cs typeface="Cambria"/>
                <a:sym typeface="Cambria"/>
              </a:rPr>
              <a:t> The conversion rates from the "Visited" stage to the "Agreement" stage vary across cities, ranging from 13.14% to 19.90%. This indicates that there are differences in the effectiveness of converting hostel visits to agreement signings. Cities like Hyderabad have a higher conversion rate, while Ahmedabad and Chandigarh have lower conversion rates.</a:t>
            </a:r>
            <a:endParaRPr sz="2000">
              <a:latin typeface="Cambria"/>
              <a:ea typeface="Cambria"/>
              <a:cs typeface="Cambria"/>
              <a:sym typeface="Cambria"/>
            </a:endParaRPr>
          </a:p>
        </p:txBody>
      </p:sp>
      <p:sp>
        <p:nvSpPr>
          <p:cNvPr id="411" name="Google Shape;411;p28"/>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Agreement: The conversion rates from the "Agreement" stage to the "Connected" stage are as follows:</a:t>
            </a:r>
            <a:endParaRPr sz="1800"/>
          </a:p>
        </p:txBody>
      </p:sp>
      <p:sp>
        <p:nvSpPr>
          <p:cNvPr id="417" name="Google Shape;417;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000">
                <a:latin typeface="Cambria"/>
                <a:ea typeface="Cambria"/>
                <a:cs typeface="Cambria"/>
                <a:sym typeface="Cambria"/>
              </a:rPr>
              <a:t>Insights:</a:t>
            </a:r>
            <a:r>
              <a:rPr lang="en" sz="2000">
                <a:latin typeface="Cambria"/>
                <a:ea typeface="Cambria"/>
                <a:cs typeface="Cambria"/>
                <a:sym typeface="Cambria"/>
              </a:rPr>
              <a:t> The conversion rates from the "Agreement" stage to the "Connected" stage show variations, ranging from 5.51% to 13.22%. This suggests that there may be challenges in the process of connecting the signed agreements with the actual accommodation. Cities like Bangalore and Hyderabad have higher conversion rates, while Ahmedabad and Pune have lower conversion rates.</a:t>
            </a:r>
            <a:endParaRPr sz="2000">
              <a:latin typeface="Cambria"/>
              <a:ea typeface="Cambria"/>
              <a:cs typeface="Cambria"/>
              <a:sym typeface="Cambria"/>
            </a:endParaRPr>
          </a:p>
        </p:txBody>
      </p:sp>
      <p:sp>
        <p:nvSpPr>
          <p:cNvPr id="418" name="Google Shape;418;p29"/>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Cambria"/>
                <a:ea typeface="Cambria"/>
                <a:cs typeface="Cambria"/>
                <a:sym typeface="Cambria"/>
              </a:rPr>
              <a:t>Connected: The conversion rates from the "Connected" stage to the "Onboarded" stage are as follows:</a:t>
            </a:r>
            <a:endParaRPr sz="2000">
              <a:latin typeface="Cambria"/>
              <a:ea typeface="Cambria"/>
              <a:cs typeface="Cambria"/>
              <a:sym typeface="Cambria"/>
            </a:endParaRPr>
          </a:p>
        </p:txBody>
      </p:sp>
      <p:sp>
        <p:nvSpPr>
          <p:cNvPr id="424" name="Google Shape;424;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latin typeface="Cambria"/>
                <a:ea typeface="Cambria"/>
                <a:cs typeface="Cambria"/>
                <a:sym typeface="Cambria"/>
              </a:rPr>
              <a:t>Insights:</a:t>
            </a:r>
            <a:r>
              <a:rPr lang="en" sz="2000">
                <a:latin typeface="Cambria"/>
                <a:ea typeface="Cambria"/>
                <a:cs typeface="Cambria"/>
                <a:sym typeface="Cambria"/>
              </a:rPr>
              <a:t> The conversion rates from the "Connected" stage to the "Onboarded" stage are relatively consistent across cities, ranging from 8.45% to 10.53%. This indicates a successful process of onboarding once the connection is established.</a:t>
            </a:r>
            <a:endParaRPr sz="2000">
              <a:latin typeface="Cambria"/>
              <a:ea typeface="Cambria"/>
              <a:cs typeface="Cambria"/>
              <a:sym typeface="Cambria"/>
            </a:endParaRPr>
          </a:p>
        </p:txBody>
      </p:sp>
      <p:sp>
        <p:nvSpPr>
          <p:cNvPr id="425" name="Google Shape;425;p30"/>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Cambria"/>
                <a:ea typeface="Cambria"/>
                <a:cs typeface="Cambria"/>
                <a:sym typeface="Cambria"/>
              </a:rPr>
              <a:t>Onboarded</a:t>
            </a:r>
            <a:r>
              <a:rPr lang="en" sz="2000">
                <a:latin typeface="Cambria"/>
                <a:ea typeface="Cambria"/>
                <a:cs typeface="Cambria"/>
                <a:sym typeface="Cambria"/>
              </a:rPr>
              <a:t>: The conversion rates from the "Pre-verified" stage to the "Onboarded" stage are as follows:</a:t>
            </a:r>
            <a:endParaRPr sz="2000">
              <a:latin typeface="Cambria"/>
              <a:ea typeface="Cambria"/>
              <a:cs typeface="Cambria"/>
              <a:sym typeface="Cambria"/>
            </a:endParaRPr>
          </a:p>
        </p:txBody>
      </p:sp>
      <p:sp>
        <p:nvSpPr>
          <p:cNvPr id="431" name="Google Shape;431;p31"/>
          <p:cNvSpPr txBox="1"/>
          <p:nvPr>
            <p:ph idx="1" type="body"/>
          </p:nvPr>
        </p:nvSpPr>
        <p:spPr>
          <a:xfrm>
            <a:off x="1168650" y="159787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b="1" lang="en" sz="1900">
                <a:latin typeface="Cambria"/>
                <a:ea typeface="Cambria"/>
                <a:cs typeface="Cambria"/>
                <a:sym typeface="Cambria"/>
              </a:rPr>
              <a:t>Insights:</a:t>
            </a:r>
            <a:r>
              <a:rPr lang="en" sz="1900">
                <a:latin typeface="Cambria"/>
                <a:ea typeface="Cambria"/>
                <a:cs typeface="Cambria"/>
                <a:sym typeface="Cambria"/>
              </a:rPr>
              <a:t> </a:t>
            </a:r>
            <a:r>
              <a:rPr lang="en" sz="1900">
                <a:latin typeface="Cambria"/>
                <a:ea typeface="Cambria"/>
                <a:cs typeface="Cambria"/>
                <a:sym typeface="Cambria"/>
              </a:rPr>
              <a:t>The "Onboarded" stage represents the number of individuals who have successfully completed the entire journey, from initial lead generation to formal onboarding. In this dataset, a total of 168 individuals have reached this final stage across different cities. This could be seen as a measure of successful conversions. To improve this metric, it's crucial to analyze the stages where the drop-offs are occurring and focus on optimizing those areas of the funnel. Additionally, understanding the specific factors that contributed to successful onboarding can inform strategies for replicating this success in other locations or markets.</a:t>
            </a:r>
            <a:endParaRPr sz="1900">
              <a:latin typeface="Cambria"/>
              <a:ea typeface="Cambria"/>
              <a:cs typeface="Cambria"/>
              <a:sym typeface="Cambria"/>
            </a:endParaRPr>
          </a:p>
        </p:txBody>
      </p:sp>
      <p:sp>
        <p:nvSpPr>
          <p:cNvPr id="432" name="Google Shape;432;p31"/>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5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endParaRPr/>
          </a:p>
        </p:txBody>
      </p:sp>
      <p:sp>
        <p:nvSpPr>
          <p:cNvPr id="285" name="Google Shape;285;p14"/>
          <p:cNvSpPr txBox="1"/>
          <p:nvPr>
            <p:ph idx="1" type="body"/>
          </p:nvPr>
        </p:nvSpPr>
        <p:spPr>
          <a:xfrm>
            <a:off x="422375" y="1456075"/>
            <a:ext cx="8194500" cy="34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407"/>
              <a:t>Strent AH Pvt Limited (SAPL) has recently started a chain of student hostels in major cities across India. They provide flexible room rentals to university students and exam aspirants through their app and web applications. These accommodations can be booked for durations of 3, 6, 9, and 11 months</a:t>
            </a:r>
            <a:endParaRPr sz="1407"/>
          </a:p>
          <a:p>
            <a:pPr indent="0" lvl="0" marL="0" rtl="0" algn="l">
              <a:spcBef>
                <a:spcPts val="1200"/>
              </a:spcBef>
              <a:spcAft>
                <a:spcPts val="0"/>
              </a:spcAft>
              <a:buSzPts val="852"/>
              <a:buNone/>
            </a:pPr>
            <a:r>
              <a:rPr lang="en" sz="1407"/>
              <a:t>During the admission season of May and June, SAPL experienced an unexpected surge in web page visits and mobile app usage for their platform called Rento. It was noticed that leads were generated from various landing pages, social media marketing channels, and organic sources. However, the actual number of students who successfully joined SAPL was relatively low ( ~ 13 % ) compared to the number of leads generated.</a:t>
            </a:r>
            <a:endParaRPr sz="1707"/>
          </a:p>
          <a:p>
            <a:pPr indent="0" lvl="0" marL="0" rtl="0" algn="l">
              <a:spcBef>
                <a:spcPts val="1200"/>
              </a:spcBef>
              <a:spcAft>
                <a:spcPts val="0"/>
              </a:spcAft>
              <a:buSzPts val="852"/>
              <a:buNone/>
            </a:pPr>
            <a:r>
              <a:rPr lang="en" sz="1407"/>
              <a:t>SAPL aimed to investigate the reasons behind the significantly low conversion rate of ~ 13 %. They sought to analyze various stages of student acquisition to gain a deeper understanding of the factors contributing to the substantial drop.</a:t>
            </a:r>
            <a:endParaRPr sz="1407"/>
          </a:p>
          <a:p>
            <a:pPr indent="0" lvl="0" marL="0" rtl="0" algn="l">
              <a:spcBef>
                <a:spcPts val="1200"/>
              </a:spcBef>
              <a:spcAft>
                <a:spcPts val="1200"/>
              </a:spcAft>
              <a:buSzPts val="852"/>
              <a:buNone/>
            </a:pPr>
            <a:r>
              <a:t/>
            </a:r>
            <a:endParaRPr sz="1407"/>
          </a:p>
        </p:txBody>
      </p:sp>
      <p:sp>
        <p:nvSpPr>
          <p:cNvPr id="286" name="Google Shape;286;p14"/>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a:t>
            </a:r>
            <a:endParaRPr/>
          </a:p>
        </p:txBody>
      </p:sp>
      <p:sp>
        <p:nvSpPr>
          <p:cNvPr id="438" name="Google Shape;438;p32"/>
          <p:cNvSpPr txBox="1"/>
          <p:nvPr>
            <p:ph idx="1" type="body"/>
          </p:nvPr>
        </p:nvSpPr>
        <p:spPr>
          <a:xfrm>
            <a:off x="898475"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latin typeface="Cambria"/>
                <a:ea typeface="Cambria"/>
                <a:cs typeface="Cambria"/>
                <a:sym typeface="Cambria"/>
              </a:rPr>
              <a:t>Overall, it's important to note that the average conversion rates for each stage are consistent at 16.67%, which suggests that the overall performance of the sales funnel is balanced. However, there are specific areas where improvements can be made. Focus on enhancing the conversion rates in stages where the performance is relatively low, such as the "Visited" to "Agreement" stage in cities like Ahmedabad and Chandigarh or the "Agreement" to "Connected" stage in cities like Ahmedabad and Pune.</a:t>
            </a:r>
            <a:endParaRPr sz="2000">
              <a:latin typeface="Cambria"/>
              <a:ea typeface="Cambria"/>
              <a:cs typeface="Cambria"/>
              <a:sym typeface="Cambria"/>
            </a:endParaRPr>
          </a:p>
        </p:txBody>
      </p:sp>
      <p:sp>
        <p:nvSpPr>
          <p:cNvPr id="439" name="Google Shape;439;p32"/>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
            </a:r>
            <a:r>
              <a:rPr lang="en"/>
              <a:t>ecommendations and Strategies</a:t>
            </a:r>
            <a:endParaRPr/>
          </a:p>
        </p:txBody>
      </p:sp>
      <p:sp>
        <p:nvSpPr>
          <p:cNvPr id="445" name="Google Shape;445;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Based on the analysis of the sales funnel for your student hostel accommodation chain, here are some recommendations and strategies to increase conversion rates at each stage and improve overall performance:</a:t>
            </a:r>
            <a:endParaRPr sz="2000"/>
          </a:p>
        </p:txBody>
      </p:sp>
      <p:sp>
        <p:nvSpPr>
          <p:cNvPr id="446" name="Google Shape;446;p33"/>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Pre-Verified to Verified:</a:t>
            </a:r>
            <a:endParaRPr/>
          </a:p>
        </p:txBody>
      </p:sp>
      <p:sp>
        <p:nvSpPr>
          <p:cNvPr id="452" name="Google Shape;452;p34"/>
          <p:cNvSpPr txBox="1"/>
          <p:nvPr>
            <p:ph idx="1" type="body"/>
          </p:nvPr>
        </p:nvSpPr>
        <p:spPr>
          <a:xfrm>
            <a:off x="1178025" y="15008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mbria"/>
              <a:buChar char="●"/>
            </a:pPr>
            <a:r>
              <a:rPr lang="en" sz="2000">
                <a:latin typeface="Cambria"/>
                <a:ea typeface="Cambria"/>
                <a:cs typeface="Cambria"/>
                <a:sym typeface="Cambria"/>
              </a:rPr>
              <a:t>Streamline the pre-verification process to ensure efficiency and promptness.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Implement clear and concise communication to convey the benefits and value of becoming a verified prospect.</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Provide incentives or exclusive offers for prospects who complete the verification process promptly.</a:t>
            </a:r>
            <a:endParaRPr sz="2000">
              <a:latin typeface="Cambria"/>
              <a:ea typeface="Cambria"/>
              <a:cs typeface="Cambria"/>
              <a:sym typeface="Cambria"/>
            </a:endParaRPr>
          </a:p>
        </p:txBody>
      </p:sp>
      <p:sp>
        <p:nvSpPr>
          <p:cNvPr id="453" name="Google Shape;453;p34"/>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Verified to Visited:</a:t>
            </a:r>
            <a:endParaRPr/>
          </a:p>
        </p:txBody>
      </p:sp>
      <p:sp>
        <p:nvSpPr>
          <p:cNvPr id="459" name="Google Shape;459;p35"/>
          <p:cNvSpPr txBox="1"/>
          <p:nvPr>
            <p:ph idx="1" type="body"/>
          </p:nvPr>
        </p:nvSpPr>
        <p:spPr>
          <a:xfrm>
            <a:off x="1178025" y="15008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mbria"/>
              <a:buChar char="●"/>
            </a:pPr>
            <a:r>
              <a:rPr lang="en" sz="2000">
                <a:latin typeface="Cambria"/>
                <a:ea typeface="Cambria"/>
                <a:cs typeface="Cambria"/>
                <a:sym typeface="Cambria"/>
              </a:rPr>
              <a:t>Enhance the communication and follow-up with verified prospects, emphasizing the unique features and benefits of your hostels.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Offer personalized virtual or physical tours to give prospects a better understanding and experience of the accommodations.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Provide testimonials or reviews from previous residents to build trust and credibility.</a:t>
            </a:r>
            <a:endParaRPr sz="2000">
              <a:latin typeface="Cambria"/>
              <a:ea typeface="Cambria"/>
              <a:cs typeface="Cambria"/>
              <a:sym typeface="Cambria"/>
            </a:endParaRPr>
          </a:p>
          <a:p>
            <a:pPr indent="0" lvl="0" marL="0" rtl="0" algn="l">
              <a:spcBef>
                <a:spcPts val="1200"/>
              </a:spcBef>
              <a:spcAft>
                <a:spcPts val="1200"/>
              </a:spcAft>
              <a:buNone/>
            </a:pPr>
            <a:r>
              <a:t/>
            </a:r>
            <a:endParaRPr sz="2000">
              <a:latin typeface="Cambria"/>
              <a:ea typeface="Cambria"/>
              <a:cs typeface="Cambria"/>
              <a:sym typeface="Cambria"/>
            </a:endParaRPr>
          </a:p>
        </p:txBody>
      </p:sp>
      <p:sp>
        <p:nvSpPr>
          <p:cNvPr id="460" name="Google Shape;460;p35"/>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Visited to Agreement:</a:t>
            </a:r>
            <a:endParaRPr/>
          </a:p>
        </p:txBody>
      </p:sp>
      <p:sp>
        <p:nvSpPr>
          <p:cNvPr id="466" name="Google Shape;466;p36"/>
          <p:cNvSpPr txBox="1"/>
          <p:nvPr>
            <p:ph idx="1" type="body"/>
          </p:nvPr>
        </p:nvSpPr>
        <p:spPr>
          <a:xfrm>
            <a:off x="1178025" y="15008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mbria"/>
              <a:buChar char="●"/>
            </a:pPr>
            <a:r>
              <a:rPr lang="en" sz="2000">
                <a:latin typeface="Cambria"/>
                <a:ea typeface="Cambria"/>
                <a:cs typeface="Cambria"/>
                <a:sym typeface="Cambria"/>
              </a:rPr>
              <a:t>Improve the hostel visiting experience by ensuring cleanliness, comfort, and a welcoming atmosphere.</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Offer competitive pricing and flexible agreement terms to attract prospects.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Provide transparent and comprehensive information about the agreement process, including any additional benefits or services.</a:t>
            </a:r>
            <a:endParaRPr sz="2000">
              <a:latin typeface="Cambria"/>
              <a:ea typeface="Cambria"/>
              <a:cs typeface="Cambria"/>
              <a:sym typeface="Cambria"/>
            </a:endParaRPr>
          </a:p>
          <a:p>
            <a:pPr indent="0" lvl="0" marL="0" rtl="0" algn="l">
              <a:spcBef>
                <a:spcPts val="1200"/>
              </a:spcBef>
              <a:spcAft>
                <a:spcPts val="1200"/>
              </a:spcAft>
              <a:buNone/>
            </a:pPr>
            <a:r>
              <a:t/>
            </a:r>
            <a:endParaRPr sz="2000">
              <a:latin typeface="Cambria"/>
              <a:ea typeface="Cambria"/>
              <a:cs typeface="Cambria"/>
              <a:sym typeface="Cambria"/>
            </a:endParaRPr>
          </a:p>
        </p:txBody>
      </p:sp>
      <p:sp>
        <p:nvSpPr>
          <p:cNvPr id="467" name="Google Shape;467;p36"/>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Agreement to Connected:</a:t>
            </a:r>
            <a:endParaRPr/>
          </a:p>
        </p:txBody>
      </p:sp>
      <p:sp>
        <p:nvSpPr>
          <p:cNvPr id="473" name="Google Shape;473;p37"/>
          <p:cNvSpPr txBox="1"/>
          <p:nvPr>
            <p:ph idx="1" type="body"/>
          </p:nvPr>
        </p:nvSpPr>
        <p:spPr>
          <a:xfrm>
            <a:off x="1178025" y="15008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mbria"/>
              <a:buChar char="●"/>
            </a:pPr>
            <a:r>
              <a:rPr lang="en" sz="2000">
                <a:latin typeface="Cambria"/>
                <a:ea typeface="Cambria"/>
                <a:cs typeface="Cambria"/>
                <a:sym typeface="Cambria"/>
              </a:rPr>
              <a:t>Establish effective and streamlined processes for transitioning from agreement signing to connecting the prospect with the designated accommodation.</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Enhance communication and coordination between your team and the prospect to ensure a smooth transition.</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Address any concerns or obstacles promptly to prevent potential drop-offs during this stage.</a:t>
            </a:r>
            <a:endParaRPr sz="2000">
              <a:latin typeface="Cambria"/>
              <a:ea typeface="Cambria"/>
              <a:cs typeface="Cambria"/>
              <a:sym typeface="Cambria"/>
            </a:endParaRPr>
          </a:p>
          <a:p>
            <a:pPr indent="0" lvl="0" marL="0" rtl="0" algn="l">
              <a:spcBef>
                <a:spcPts val="1200"/>
              </a:spcBef>
              <a:spcAft>
                <a:spcPts val="1200"/>
              </a:spcAft>
              <a:buNone/>
            </a:pPr>
            <a:r>
              <a:t/>
            </a:r>
            <a:endParaRPr sz="2000">
              <a:latin typeface="Cambria"/>
              <a:ea typeface="Cambria"/>
              <a:cs typeface="Cambria"/>
              <a:sym typeface="Cambria"/>
            </a:endParaRPr>
          </a:p>
        </p:txBody>
      </p:sp>
      <p:sp>
        <p:nvSpPr>
          <p:cNvPr id="474" name="Google Shape;474;p37"/>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Connected to Onboarded:</a:t>
            </a:r>
            <a:endParaRPr/>
          </a:p>
        </p:txBody>
      </p:sp>
      <p:sp>
        <p:nvSpPr>
          <p:cNvPr id="480" name="Google Shape;480;p38"/>
          <p:cNvSpPr txBox="1"/>
          <p:nvPr>
            <p:ph idx="1" type="body"/>
          </p:nvPr>
        </p:nvSpPr>
        <p:spPr>
          <a:xfrm>
            <a:off x="1178025" y="15008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mbria"/>
              <a:buChar char="●"/>
            </a:pPr>
            <a:r>
              <a:rPr lang="en" sz="2000">
                <a:latin typeface="Cambria"/>
                <a:ea typeface="Cambria"/>
                <a:cs typeface="Cambria"/>
                <a:sym typeface="Cambria"/>
              </a:rPr>
              <a:t>Provide exceptional customer service and support during the onboarding process, addressing any queries or issues promptly.</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Offer assistance with moving logistics or provide resources and recommendations for a seamless transition.</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Create a sense of community by organizing orientation events or connecting new residents with existing ones.</a:t>
            </a:r>
            <a:endParaRPr sz="2000">
              <a:latin typeface="Cambria"/>
              <a:ea typeface="Cambria"/>
              <a:cs typeface="Cambria"/>
              <a:sym typeface="Cambria"/>
            </a:endParaRPr>
          </a:p>
          <a:p>
            <a:pPr indent="0" lvl="0" marL="457200" rtl="0" algn="l">
              <a:spcBef>
                <a:spcPts val="1200"/>
              </a:spcBef>
              <a:spcAft>
                <a:spcPts val="1200"/>
              </a:spcAft>
              <a:buNone/>
            </a:pPr>
            <a:r>
              <a:t/>
            </a:r>
            <a:endParaRPr sz="2000">
              <a:latin typeface="Cambria"/>
              <a:ea typeface="Cambria"/>
              <a:cs typeface="Cambria"/>
              <a:sym typeface="Cambria"/>
            </a:endParaRPr>
          </a:p>
        </p:txBody>
      </p:sp>
      <p:sp>
        <p:nvSpPr>
          <p:cNvPr id="481" name="Google Shape;481;p38"/>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9"/>
          <p:cNvSpPr txBox="1"/>
          <p:nvPr>
            <p:ph type="title"/>
          </p:nvPr>
        </p:nvSpPr>
        <p:spPr>
          <a:xfrm>
            <a:off x="1331750" y="291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Strategies:</a:t>
            </a:r>
            <a:endParaRPr/>
          </a:p>
        </p:txBody>
      </p:sp>
      <p:sp>
        <p:nvSpPr>
          <p:cNvPr id="487" name="Google Shape;487;p39"/>
          <p:cNvSpPr txBox="1"/>
          <p:nvPr>
            <p:ph idx="1" type="body"/>
          </p:nvPr>
        </p:nvSpPr>
        <p:spPr>
          <a:xfrm>
            <a:off x="1056750" y="816025"/>
            <a:ext cx="7958400" cy="2756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Implement lead nurturing campaigns to maintain engagement and interest throughout the entire funnel.</a:t>
            </a:r>
            <a:endParaRPr sz="1600"/>
          </a:p>
          <a:p>
            <a:pPr indent="-330200" lvl="0" marL="457200" rtl="0" algn="l">
              <a:spcBef>
                <a:spcPts val="0"/>
              </a:spcBef>
              <a:spcAft>
                <a:spcPts val="0"/>
              </a:spcAft>
              <a:buSzPts val="1600"/>
              <a:buChar char="●"/>
            </a:pPr>
            <a:r>
              <a:rPr lang="en" sz="1600"/>
              <a:t>Utilize digital marketing channels, such as social media and targeted online advertising, to reach a wider audience and generate leads.</a:t>
            </a:r>
            <a:endParaRPr sz="1600"/>
          </a:p>
          <a:p>
            <a:pPr indent="-330200" lvl="0" marL="457200" rtl="0" algn="l">
              <a:spcBef>
                <a:spcPts val="0"/>
              </a:spcBef>
              <a:spcAft>
                <a:spcPts val="0"/>
              </a:spcAft>
              <a:buSzPts val="1600"/>
              <a:buChar char="●"/>
            </a:pPr>
            <a:r>
              <a:rPr lang="en" sz="1600"/>
              <a:t>Leverage data analytics to identify trends, patterns, and potential bottlenecks in the sales funnel, allowing for continuous optimization and improvement.</a:t>
            </a:r>
            <a:endParaRPr sz="1600"/>
          </a:p>
          <a:p>
            <a:pPr indent="-330200" lvl="0" marL="457200" rtl="0" algn="l">
              <a:spcBef>
                <a:spcPts val="0"/>
              </a:spcBef>
              <a:spcAft>
                <a:spcPts val="0"/>
              </a:spcAft>
              <a:buSzPts val="1600"/>
              <a:buChar char="●"/>
            </a:pPr>
            <a:r>
              <a:rPr lang="en" sz="1600"/>
              <a:t>Gather feedback from prospects and residents to identify areas for improvement and address any pain points or concerns.</a:t>
            </a:r>
            <a:endParaRPr sz="1600"/>
          </a:p>
          <a:p>
            <a:pPr indent="-330200" lvl="0" marL="457200" rtl="0" algn="l">
              <a:spcBef>
                <a:spcPts val="0"/>
              </a:spcBef>
              <a:spcAft>
                <a:spcPts val="0"/>
              </a:spcAft>
              <a:buSzPts val="1600"/>
              <a:buChar char="●"/>
            </a:pPr>
            <a:r>
              <a:rPr lang="en" sz="1600"/>
              <a:t>Foster positive relationships with educational institutions or student organizations to increase brand awareness and referrals.</a:t>
            </a:r>
            <a:endParaRPr sz="1600"/>
          </a:p>
          <a:p>
            <a:pPr indent="-330200" lvl="0" marL="457200" rtl="0" algn="l">
              <a:spcBef>
                <a:spcPts val="0"/>
              </a:spcBef>
              <a:spcAft>
                <a:spcPts val="0"/>
              </a:spcAft>
              <a:buSzPts val="1600"/>
              <a:buChar char="●"/>
            </a:pPr>
            <a:r>
              <a:rPr lang="en" sz="1600"/>
              <a:t>By implementing these recommendations and strategies, you can enhance the performance of your sales funnel, increase conversion rates at each stage, and ultimately improve the overall success of your student hostel accommodation chain</a:t>
            </a:r>
            <a:endParaRPr sz="1600"/>
          </a:p>
        </p:txBody>
      </p:sp>
      <p:sp>
        <p:nvSpPr>
          <p:cNvPr id="488" name="Google Shape;488;p39"/>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2" name="Shape 492"/>
        <p:cNvGrpSpPr/>
        <p:nvPr/>
      </p:nvGrpSpPr>
      <p:grpSpPr>
        <a:xfrm>
          <a:off x="0" y="0"/>
          <a:ext cx="0" cy="0"/>
          <a:chOff x="0" y="0"/>
          <a:chExt cx="0" cy="0"/>
        </a:xfrm>
      </p:grpSpPr>
      <p:sp>
        <p:nvSpPr>
          <p:cNvPr id="493" name="Google Shape;493;p40"/>
          <p:cNvSpPr txBox="1"/>
          <p:nvPr/>
        </p:nvSpPr>
        <p:spPr>
          <a:xfrm>
            <a:off x="1615500" y="1001700"/>
            <a:ext cx="5913000" cy="314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600">
                <a:latin typeface="Nunito"/>
                <a:ea typeface="Nunito"/>
                <a:cs typeface="Nunito"/>
                <a:sym typeface="Nunito"/>
              </a:rPr>
              <a:t>THANK YOU!</a:t>
            </a:r>
            <a:endParaRPr sz="9600">
              <a:latin typeface="Nunito"/>
              <a:ea typeface="Nunito"/>
              <a:cs typeface="Nunito"/>
              <a:sym typeface="Nunito"/>
            </a:endParaRPr>
          </a:p>
        </p:txBody>
      </p:sp>
      <p:sp>
        <p:nvSpPr>
          <p:cNvPr id="494" name="Google Shape;494;p40"/>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6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Dive</a:t>
            </a:r>
            <a:endParaRPr/>
          </a:p>
        </p:txBody>
      </p:sp>
      <p:sp>
        <p:nvSpPr>
          <p:cNvPr id="292" name="Google Shape;292;p15"/>
          <p:cNvSpPr txBox="1"/>
          <p:nvPr>
            <p:ph idx="1" type="body"/>
          </p:nvPr>
        </p:nvSpPr>
        <p:spPr>
          <a:xfrm>
            <a:off x="362100" y="1706175"/>
            <a:ext cx="8419800" cy="2526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315"/>
              <a:t>The Sales &amp; Operations Director conducted an initial team meeting to explore different hypotheses related to the low conversion rate. </a:t>
            </a:r>
            <a:endParaRPr sz="1315"/>
          </a:p>
          <a:p>
            <a:pPr indent="0" lvl="0" marL="0" rtl="0" algn="l">
              <a:lnSpc>
                <a:spcPct val="105000"/>
              </a:lnSpc>
              <a:spcBef>
                <a:spcPts val="1200"/>
              </a:spcBef>
              <a:spcAft>
                <a:spcPts val="0"/>
              </a:spcAft>
              <a:buSzPts val="605"/>
              <a:buNone/>
            </a:pPr>
            <a:r>
              <a:rPr lang="en" sz="1315"/>
              <a:t>→During the meeting, two key areas of concern were identified: a lower percentage of calls made by the customer care team and a lower percentage of property visits scheduled by leads.</a:t>
            </a:r>
            <a:endParaRPr sz="1315"/>
          </a:p>
          <a:p>
            <a:pPr indent="0" lvl="0" marL="0" rtl="0" algn="l">
              <a:lnSpc>
                <a:spcPct val="105000"/>
              </a:lnSpc>
              <a:spcBef>
                <a:spcPts val="1200"/>
              </a:spcBef>
              <a:spcAft>
                <a:spcPts val="0"/>
              </a:spcAft>
              <a:buSzPts val="605"/>
              <a:buNone/>
            </a:pPr>
            <a:r>
              <a:rPr lang="en" sz="1315"/>
              <a:t>After discussing with the team, you have been assigned the task of diving deeper into the assumption that the low conversion rate is primarily attributed to the lower percentage of calls made by the customer care team. </a:t>
            </a:r>
            <a:endParaRPr sz="1315"/>
          </a:p>
          <a:p>
            <a:pPr indent="0" lvl="0" marL="0" rtl="0" algn="l">
              <a:lnSpc>
                <a:spcPct val="105000"/>
              </a:lnSpc>
              <a:spcBef>
                <a:spcPts val="1200"/>
              </a:spcBef>
              <a:spcAft>
                <a:spcPts val="0"/>
              </a:spcAft>
              <a:buSzPts val="605"/>
              <a:buNone/>
            </a:pPr>
            <a:r>
              <a:rPr lang="en" sz="1315"/>
              <a:t>It was observed that leads were not being contacted within the specified time frame after their creation, resulting in the company's inability to identify and capitalize on hot leads, thereby missing out on significant business opportunities.</a:t>
            </a:r>
            <a:endParaRPr sz="1315"/>
          </a:p>
          <a:p>
            <a:pPr indent="0" lvl="0" marL="0" rtl="0" algn="l">
              <a:lnSpc>
                <a:spcPct val="105000"/>
              </a:lnSpc>
              <a:spcBef>
                <a:spcPts val="1200"/>
              </a:spcBef>
              <a:spcAft>
                <a:spcPts val="1200"/>
              </a:spcAft>
              <a:buSzPts val="605"/>
              <a:buNone/>
            </a:pPr>
            <a:r>
              <a:t/>
            </a:r>
            <a:endParaRPr sz="1315"/>
          </a:p>
        </p:txBody>
      </p:sp>
      <p:sp>
        <p:nvSpPr>
          <p:cNvPr id="293" name="Google Shape;293;p15"/>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mbria"/>
                <a:ea typeface="Cambria"/>
                <a:cs typeface="Cambria"/>
                <a:sym typeface="Cambria"/>
              </a:rPr>
              <a:t>Ashishkumar.hh2000@g,ail.com</a:t>
            </a:r>
            <a:endParaRPr>
              <a:solidFill>
                <a:schemeClr val="lt1"/>
              </a:solidFill>
              <a:latin typeface="Cambria"/>
              <a:ea typeface="Cambria"/>
              <a:cs typeface="Cambria"/>
              <a:sym typeface="Cambria"/>
            </a:endParaRPr>
          </a:p>
        </p:txBody>
      </p:sp>
      <p:sp>
        <p:nvSpPr>
          <p:cNvPr id="294" name="Google Shape;294;p15"/>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64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Early Win Challenge</a:t>
            </a:r>
            <a:endParaRPr/>
          </a:p>
        </p:txBody>
      </p:sp>
      <p:sp>
        <p:nvSpPr>
          <p:cNvPr id="300" name="Google Shape;300;p16"/>
          <p:cNvSpPr txBox="1"/>
          <p:nvPr>
            <p:ph idx="1" type="body"/>
          </p:nvPr>
        </p:nvSpPr>
        <p:spPr>
          <a:xfrm>
            <a:off x="680800" y="1606125"/>
            <a:ext cx="7919400" cy="175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total number of leads generated is 500 in week 1 of March. out of the total leads who created a login and verified their mobile numbers: 350. And leads who got categorized as hot leads by the customer care team is only 200; all these 200 leads, got their visits scheduled only 150. leads who finalized the hostel and entered into an agreement and were onboarded is 100."</a:t>
            </a:r>
            <a:endParaRPr sz="1400"/>
          </a:p>
        </p:txBody>
      </p:sp>
      <p:sp>
        <p:nvSpPr>
          <p:cNvPr id="301" name="Google Shape;301;p16"/>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58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pic>
        <p:nvPicPr>
          <p:cNvPr id="307" name="Google Shape;307;p17"/>
          <p:cNvPicPr preferRelativeResize="0"/>
          <p:nvPr/>
        </p:nvPicPr>
        <p:blipFill>
          <a:blip r:embed="rId3">
            <a:alphaModFix/>
          </a:blip>
          <a:stretch>
            <a:fillRect/>
          </a:stretch>
        </p:blipFill>
        <p:spPr>
          <a:xfrm>
            <a:off x="0" y="2236050"/>
            <a:ext cx="8917275" cy="2744275"/>
          </a:xfrm>
          <a:prstGeom prst="rect">
            <a:avLst/>
          </a:prstGeom>
          <a:noFill/>
          <a:ln>
            <a:noFill/>
          </a:ln>
        </p:spPr>
      </p:pic>
      <p:pic>
        <p:nvPicPr>
          <p:cNvPr id="308" name="Google Shape;308;p17"/>
          <p:cNvPicPr preferRelativeResize="0"/>
          <p:nvPr/>
        </p:nvPicPr>
        <p:blipFill rotWithShape="1">
          <a:blip r:embed="rId4">
            <a:alphaModFix/>
          </a:blip>
          <a:srcRect b="0" l="0" r="0" t="-4307"/>
          <a:stretch/>
        </p:blipFill>
        <p:spPr>
          <a:xfrm>
            <a:off x="2984919" y="266475"/>
            <a:ext cx="5932356" cy="1969575"/>
          </a:xfrm>
          <a:prstGeom prst="rect">
            <a:avLst/>
          </a:prstGeom>
          <a:noFill/>
          <a:ln>
            <a:noFill/>
          </a:ln>
        </p:spPr>
      </p:pic>
      <p:sp>
        <p:nvSpPr>
          <p:cNvPr id="309" name="Google Shape;309;p17"/>
          <p:cNvSpPr txBox="1"/>
          <p:nvPr/>
        </p:nvSpPr>
        <p:spPr>
          <a:xfrm>
            <a:off x="21825" y="64325"/>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307275" y="699000"/>
            <a:ext cx="3484800" cy="63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 View</a:t>
            </a:r>
            <a:endParaRPr/>
          </a:p>
        </p:txBody>
      </p:sp>
      <p:grpSp>
        <p:nvGrpSpPr>
          <p:cNvPr id="315" name="Google Shape;315;p18"/>
          <p:cNvGrpSpPr/>
          <p:nvPr/>
        </p:nvGrpSpPr>
        <p:grpSpPr>
          <a:xfrm>
            <a:off x="92525" y="1614682"/>
            <a:ext cx="1864915" cy="3433539"/>
            <a:chOff x="0" y="1189989"/>
            <a:chExt cx="2214600" cy="3217636"/>
          </a:xfrm>
        </p:grpSpPr>
        <p:sp>
          <p:nvSpPr>
            <p:cNvPr id="316" name="Google Shape;316;p18"/>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pre verified</a:t>
              </a:r>
              <a:endParaRPr sz="1300">
                <a:solidFill>
                  <a:srgbClr val="FFFFFF"/>
                </a:solidFill>
                <a:latin typeface="Roboto"/>
                <a:ea typeface="Roboto"/>
                <a:cs typeface="Roboto"/>
                <a:sym typeface="Roboto"/>
              </a:endParaRPr>
            </a:p>
          </p:txBody>
        </p:sp>
        <p:sp>
          <p:nvSpPr>
            <p:cNvPr id="317" name="Google Shape;317;p18"/>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This stage represents the initial phase of the funnel, where leads are in the process of being verified for eligibility and suitability.</a:t>
              </a:r>
              <a:endParaRPr sz="1000">
                <a:latin typeface="Roboto"/>
                <a:ea typeface="Roboto"/>
                <a:cs typeface="Roboto"/>
                <a:sym typeface="Roboto"/>
              </a:endParaRPr>
            </a:p>
          </p:txBody>
        </p:sp>
      </p:grpSp>
      <p:grpSp>
        <p:nvGrpSpPr>
          <p:cNvPr id="318" name="Google Shape;318;p18"/>
          <p:cNvGrpSpPr/>
          <p:nvPr/>
        </p:nvGrpSpPr>
        <p:grpSpPr>
          <a:xfrm>
            <a:off x="1640579" y="1614454"/>
            <a:ext cx="1738094" cy="3433768"/>
            <a:chOff x="1838325" y="1189775"/>
            <a:chExt cx="2064000" cy="3217850"/>
          </a:xfrm>
        </p:grpSpPr>
        <p:sp>
          <p:nvSpPr>
            <p:cNvPr id="319" name="Google Shape;319;p18"/>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Verified</a:t>
              </a:r>
              <a:endParaRPr sz="1300">
                <a:solidFill>
                  <a:srgbClr val="FFFFFF"/>
                </a:solidFill>
                <a:latin typeface="Roboto"/>
                <a:ea typeface="Roboto"/>
                <a:cs typeface="Roboto"/>
                <a:sym typeface="Roboto"/>
              </a:endParaRPr>
            </a:p>
          </p:txBody>
        </p:sp>
        <p:sp>
          <p:nvSpPr>
            <p:cNvPr id="320" name="Google Shape;320;p18"/>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After the pre-verification stage, leads move to the verified stage, indicating that they have met the necessary criteria and have been confirmed as qualified prospects.</a:t>
              </a:r>
              <a:endParaRPr sz="1000">
                <a:latin typeface="Roboto"/>
                <a:ea typeface="Roboto"/>
                <a:cs typeface="Roboto"/>
                <a:sym typeface="Roboto"/>
              </a:endParaRPr>
            </a:p>
          </p:txBody>
        </p:sp>
      </p:grpSp>
      <p:grpSp>
        <p:nvGrpSpPr>
          <p:cNvPr id="321" name="Google Shape;321;p18"/>
          <p:cNvGrpSpPr/>
          <p:nvPr/>
        </p:nvGrpSpPr>
        <p:grpSpPr>
          <a:xfrm>
            <a:off x="3053980" y="1614454"/>
            <a:ext cx="1738094" cy="3433768"/>
            <a:chOff x="3516750" y="1189775"/>
            <a:chExt cx="2064000" cy="3217850"/>
          </a:xfrm>
        </p:grpSpPr>
        <p:sp>
          <p:nvSpPr>
            <p:cNvPr id="322" name="Google Shape;322;p18"/>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Visited</a:t>
              </a:r>
              <a:endParaRPr sz="1300">
                <a:solidFill>
                  <a:srgbClr val="FFFFFF"/>
                </a:solidFill>
                <a:latin typeface="Roboto"/>
                <a:ea typeface="Roboto"/>
                <a:cs typeface="Roboto"/>
                <a:sym typeface="Roboto"/>
              </a:endParaRPr>
            </a:p>
          </p:txBody>
        </p:sp>
        <p:sp>
          <p:nvSpPr>
            <p:cNvPr id="323" name="Google Shape;323;p18"/>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In this stage, the verified leads have progressed further and have visited the designated location or platform for further engagement and interaction.</a:t>
              </a:r>
              <a:endParaRPr sz="1000">
                <a:latin typeface="Roboto"/>
                <a:ea typeface="Roboto"/>
                <a:cs typeface="Roboto"/>
                <a:sym typeface="Roboto"/>
              </a:endParaRPr>
            </a:p>
          </p:txBody>
        </p:sp>
      </p:grpSp>
      <p:grpSp>
        <p:nvGrpSpPr>
          <p:cNvPr id="324" name="Google Shape;324;p18"/>
          <p:cNvGrpSpPr/>
          <p:nvPr/>
        </p:nvGrpSpPr>
        <p:grpSpPr>
          <a:xfrm>
            <a:off x="7313384" y="1614571"/>
            <a:ext cx="1738094" cy="3433768"/>
            <a:chOff x="6874025" y="1189775"/>
            <a:chExt cx="2064000" cy="3217850"/>
          </a:xfrm>
        </p:grpSpPr>
        <p:sp>
          <p:nvSpPr>
            <p:cNvPr id="325" name="Google Shape;325;p18"/>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onboarded</a:t>
              </a:r>
              <a:endParaRPr sz="1300">
                <a:solidFill>
                  <a:srgbClr val="FFFFFF"/>
                </a:solidFill>
                <a:latin typeface="Roboto"/>
                <a:ea typeface="Roboto"/>
                <a:cs typeface="Roboto"/>
                <a:sym typeface="Roboto"/>
              </a:endParaRPr>
            </a:p>
          </p:txBody>
        </p:sp>
        <p:sp>
          <p:nvSpPr>
            <p:cNvPr id="326" name="Google Shape;326;p18"/>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The final stage of the funnel is the onboarding stage, where the leads are officially welcomed and integrated into the system, becoming active participants or users of the offered service.</a:t>
              </a:r>
              <a:endParaRPr sz="1000">
                <a:latin typeface="Roboto"/>
                <a:ea typeface="Roboto"/>
                <a:cs typeface="Roboto"/>
                <a:sym typeface="Roboto"/>
              </a:endParaRPr>
            </a:p>
          </p:txBody>
        </p:sp>
      </p:grpSp>
      <p:grpSp>
        <p:nvGrpSpPr>
          <p:cNvPr id="327" name="Google Shape;327;p18"/>
          <p:cNvGrpSpPr/>
          <p:nvPr/>
        </p:nvGrpSpPr>
        <p:grpSpPr>
          <a:xfrm>
            <a:off x="4467529" y="1614454"/>
            <a:ext cx="1738094" cy="3433768"/>
            <a:chOff x="5195350" y="1189775"/>
            <a:chExt cx="2064000" cy="3217850"/>
          </a:xfrm>
        </p:grpSpPr>
        <p:sp>
          <p:nvSpPr>
            <p:cNvPr id="328" name="Google Shape;328;p18"/>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Agreement</a:t>
              </a:r>
              <a:endParaRPr sz="1300">
                <a:solidFill>
                  <a:srgbClr val="FFFFFF"/>
                </a:solidFill>
                <a:latin typeface="Roboto"/>
                <a:ea typeface="Roboto"/>
                <a:cs typeface="Roboto"/>
                <a:sym typeface="Roboto"/>
              </a:endParaRPr>
            </a:p>
          </p:txBody>
        </p:sp>
        <p:sp>
          <p:nvSpPr>
            <p:cNvPr id="329" name="Google Shape;329;p18"/>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Once the leads have visited and expressed interest, the agreement stage is reached, where negotiations and discussions take place to establish mutual terms and conditions.</a:t>
              </a:r>
              <a:endParaRPr sz="1000">
                <a:latin typeface="Roboto"/>
                <a:ea typeface="Roboto"/>
                <a:cs typeface="Roboto"/>
                <a:sym typeface="Roboto"/>
              </a:endParaRPr>
            </a:p>
          </p:txBody>
        </p:sp>
      </p:grpSp>
      <p:grpSp>
        <p:nvGrpSpPr>
          <p:cNvPr id="330" name="Google Shape;330;p18"/>
          <p:cNvGrpSpPr/>
          <p:nvPr/>
        </p:nvGrpSpPr>
        <p:grpSpPr>
          <a:xfrm>
            <a:off x="5888598" y="1614454"/>
            <a:ext cx="1738094" cy="3433768"/>
            <a:chOff x="6874025" y="1189775"/>
            <a:chExt cx="2064000" cy="3217850"/>
          </a:xfrm>
        </p:grpSpPr>
        <p:sp>
          <p:nvSpPr>
            <p:cNvPr id="331" name="Google Shape;331;p18"/>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connected</a:t>
              </a:r>
              <a:endParaRPr sz="1300">
                <a:solidFill>
                  <a:srgbClr val="FFFFFF"/>
                </a:solidFill>
                <a:latin typeface="Roboto"/>
                <a:ea typeface="Roboto"/>
                <a:cs typeface="Roboto"/>
                <a:sym typeface="Roboto"/>
              </a:endParaRPr>
            </a:p>
          </p:txBody>
        </p:sp>
        <p:sp>
          <p:nvSpPr>
            <p:cNvPr id="332" name="Google Shape;332;p18"/>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After reaching an agreement, the leads move to the connected stage, where the necessary connections and arrangements are made to facilitate the intended purpose or service.</a:t>
              </a:r>
              <a:endParaRPr sz="1000">
                <a:latin typeface="Roboto"/>
                <a:ea typeface="Roboto"/>
                <a:cs typeface="Roboto"/>
                <a:sym typeface="Roboto"/>
              </a:endParaRPr>
            </a:p>
          </p:txBody>
        </p:sp>
      </p:grpSp>
      <p:sp>
        <p:nvSpPr>
          <p:cNvPr id="333" name="Google Shape;333;p18"/>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9"/>
          <p:cNvSpPr txBox="1"/>
          <p:nvPr>
            <p:ph type="title"/>
          </p:nvPr>
        </p:nvSpPr>
        <p:spPr>
          <a:xfrm>
            <a:off x="1303800" y="598575"/>
            <a:ext cx="7030500" cy="57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Funnel</a:t>
            </a:r>
            <a:endParaRPr/>
          </a:p>
        </p:txBody>
      </p:sp>
      <p:graphicFrame>
        <p:nvGraphicFramePr>
          <p:cNvPr id="339" name="Google Shape;339;p19"/>
          <p:cNvGraphicFramePr/>
          <p:nvPr/>
        </p:nvGraphicFramePr>
        <p:xfrm>
          <a:off x="368950" y="1422375"/>
          <a:ext cx="3000000" cy="3000000"/>
        </p:xfrm>
        <a:graphic>
          <a:graphicData uri="http://schemas.openxmlformats.org/drawingml/2006/table">
            <a:tbl>
              <a:tblPr>
                <a:noFill/>
                <a:tableStyleId>{030C1A73-A490-4B7D-AE34-8A37174BFFD9}</a:tableStyleId>
              </a:tblPr>
              <a:tblGrid>
                <a:gridCol w="1065875"/>
                <a:gridCol w="1065875"/>
                <a:gridCol w="1065875"/>
                <a:gridCol w="1065875"/>
                <a:gridCol w="1065875"/>
                <a:gridCol w="1065875"/>
                <a:gridCol w="1065875"/>
                <a:gridCol w="1065875"/>
              </a:tblGrid>
              <a:tr h="159000">
                <a:tc gridSpan="8">
                  <a:txBody>
                    <a:bodyPr/>
                    <a:lstStyle/>
                    <a:p>
                      <a:pPr indent="0" lvl="0" marL="0" rtl="0" algn="ctr">
                        <a:lnSpc>
                          <a:spcPct val="115000"/>
                        </a:lnSpc>
                        <a:spcBef>
                          <a:spcPts val="0"/>
                        </a:spcBef>
                        <a:spcAft>
                          <a:spcPts val="0"/>
                        </a:spcAft>
                        <a:buNone/>
                      </a:pPr>
                      <a:r>
                        <a:rPr b="1" lang="en" sz="1000"/>
                        <a:t>OVERALL FUNNEL STAGES</a:t>
                      </a:r>
                      <a:endParaRPr b="1" sz="1000"/>
                    </a:p>
                  </a:txBody>
                  <a:tcPr marT="19050" marB="19050" marR="28575" marL="28575" anchor="b">
                    <a:lnB cap="flat" cmpd="sng" w="12700">
                      <a:solidFill>
                        <a:srgbClr val="000000"/>
                      </a:solidFill>
                      <a:prstDash val="solid"/>
                      <a:round/>
                      <a:headEnd len="sm" w="sm" type="none"/>
                      <a:tailEnd len="sm" w="sm" type="none"/>
                    </a:lnB>
                  </a:tcPr>
                </a:tc>
                <a:tc hMerge="1"/>
                <a:tc hMerge="1"/>
                <a:tc hMerge="1"/>
                <a:tc hMerge="1"/>
                <a:tc hMerge="1"/>
                <a:tc hMerge="1"/>
                <a:tc hMerge="1"/>
              </a:tr>
              <a:tr h="159000">
                <a:tc>
                  <a:txBody>
                    <a:bodyPr/>
                    <a:lstStyle/>
                    <a:p>
                      <a:pPr indent="0" lvl="0" marL="0" rtl="0" algn="l">
                        <a:spcBef>
                          <a:spcPts val="0"/>
                        </a:spcBef>
                        <a:spcAft>
                          <a:spcPts val="0"/>
                        </a:spcAft>
                        <a:buNone/>
                      </a:pPr>
                      <a:r>
                        <a:t/>
                      </a:r>
                      <a:endParaRPr/>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3D297"/>
                    </a:solidFill>
                  </a:tcPr>
                </a:tc>
                <a:tc>
                  <a:txBody>
                    <a:bodyPr/>
                    <a:lstStyle/>
                    <a:p>
                      <a:pPr indent="0" lvl="0" marL="0" rtl="0" algn="l">
                        <a:lnSpc>
                          <a:spcPct val="115000"/>
                        </a:lnSpc>
                        <a:spcBef>
                          <a:spcPts val="0"/>
                        </a:spcBef>
                        <a:spcAft>
                          <a:spcPts val="0"/>
                        </a:spcAft>
                        <a:buNone/>
                      </a:pPr>
                      <a:r>
                        <a:rPr lang="en" sz="1000"/>
                        <a:t>pre verified</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3D297"/>
                    </a:solidFill>
                  </a:tcPr>
                </a:tc>
                <a:tc>
                  <a:txBody>
                    <a:bodyPr/>
                    <a:lstStyle/>
                    <a:p>
                      <a:pPr indent="0" lvl="0" marL="0" rtl="0" algn="l">
                        <a:lnSpc>
                          <a:spcPct val="115000"/>
                        </a:lnSpc>
                        <a:spcBef>
                          <a:spcPts val="0"/>
                        </a:spcBef>
                        <a:spcAft>
                          <a:spcPts val="0"/>
                        </a:spcAft>
                        <a:buNone/>
                      </a:pPr>
                      <a:r>
                        <a:rPr lang="en" sz="1000"/>
                        <a:t>Verifed</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3D297"/>
                    </a:solidFill>
                  </a:tcPr>
                </a:tc>
                <a:tc>
                  <a:txBody>
                    <a:bodyPr/>
                    <a:lstStyle/>
                    <a:p>
                      <a:pPr indent="0" lvl="0" marL="0" rtl="0" algn="l">
                        <a:lnSpc>
                          <a:spcPct val="115000"/>
                        </a:lnSpc>
                        <a:spcBef>
                          <a:spcPts val="0"/>
                        </a:spcBef>
                        <a:spcAft>
                          <a:spcPts val="0"/>
                        </a:spcAft>
                        <a:buNone/>
                      </a:pPr>
                      <a:r>
                        <a:rPr lang="en" sz="1000"/>
                        <a:t>Visited</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3D297"/>
                    </a:solidFill>
                  </a:tcPr>
                </a:tc>
                <a:tc>
                  <a:txBody>
                    <a:bodyPr/>
                    <a:lstStyle/>
                    <a:p>
                      <a:pPr indent="0" lvl="0" marL="0" rtl="0" algn="l">
                        <a:lnSpc>
                          <a:spcPct val="115000"/>
                        </a:lnSpc>
                        <a:spcBef>
                          <a:spcPts val="0"/>
                        </a:spcBef>
                        <a:spcAft>
                          <a:spcPts val="0"/>
                        </a:spcAft>
                        <a:buNone/>
                      </a:pPr>
                      <a:r>
                        <a:rPr lang="en" sz="1000"/>
                        <a:t>Agreement</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3D297"/>
                    </a:solidFill>
                  </a:tcPr>
                </a:tc>
                <a:tc>
                  <a:txBody>
                    <a:bodyPr/>
                    <a:lstStyle/>
                    <a:p>
                      <a:pPr indent="0" lvl="0" marL="0" rtl="0" algn="l">
                        <a:lnSpc>
                          <a:spcPct val="115000"/>
                        </a:lnSpc>
                        <a:spcBef>
                          <a:spcPts val="0"/>
                        </a:spcBef>
                        <a:spcAft>
                          <a:spcPts val="0"/>
                        </a:spcAft>
                        <a:buNone/>
                      </a:pPr>
                      <a:r>
                        <a:rPr lang="en" sz="1000"/>
                        <a:t>connected</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3D297"/>
                    </a:solidFill>
                  </a:tcPr>
                </a:tc>
                <a:tc>
                  <a:txBody>
                    <a:bodyPr/>
                    <a:lstStyle/>
                    <a:p>
                      <a:pPr indent="0" lvl="0" marL="0" rtl="0" algn="l">
                        <a:lnSpc>
                          <a:spcPct val="115000"/>
                        </a:lnSpc>
                        <a:spcBef>
                          <a:spcPts val="0"/>
                        </a:spcBef>
                        <a:spcAft>
                          <a:spcPts val="0"/>
                        </a:spcAft>
                        <a:buNone/>
                      </a:pPr>
                      <a:r>
                        <a:rPr lang="en" sz="1000"/>
                        <a:t>onboarded</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3D297"/>
                    </a:solidFill>
                  </a:tcPr>
                </a:tc>
                <a:tc>
                  <a:txBody>
                    <a:bodyPr/>
                    <a:lstStyle/>
                    <a:p>
                      <a:pPr indent="0" lvl="0" marL="0" rtl="0" algn="l">
                        <a:lnSpc>
                          <a:spcPct val="115000"/>
                        </a:lnSpc>
                        <a:spcBef>
                          <a:spcPts val="0"/>
                        </a:spcBef>
                        <a:spcAft>
                          <a:spcPts val="0"/>
                        </a:spcAft>
                        <a:buNone/>
                      </a:pPr>
                      <a:r>
                        <a:rPr b="1" lang="en" sz="1000"/>
                        <a:t>Total</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3D297"/>
                    </a:solidFill>
                  </a:tcPr>
                </a:tc>
              </a:tr>
              <a:tr h="159000">
                <a:tc>
                  <a:txBody>
                    <a:bodyPr/>
                    <a:lstStyle/>
                    <a:p>
                      <a:pPr indent="0" lvl="0" marL="0" rtl="0" algn="l">
                        <a:lnSpc>
                          <a:spcPct val="115000"/>
                        </a:lnSpc>
                        <a:spcBef>
                          <a:spcPts val="0"/>
                        </a:spcBef>
                        <a:spcAft>
                          <a:spcPts val="0"/>
                        </a:spcAft>
                        <a:buNone/>
                      </a:pPr>
                      <a:r>
                        <a:rPr b="1" lang="en" sz="1000"/>
                        <a:t>Delhi</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698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366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321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232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160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1821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59000">
                <a:tc>
                  <a:txBody>
                    <a:bodyPr/>
                    <a:lstStyle/>
                    <a:p>
                      <a:pPr indent="0" lvl="0" marL="0" rtl="0" algn="l">
                        <a:lnSpc>
                          <a:spcPct val="115000"/>
                        </a:lnSpc>
                        <a:spcBef>
                          <a:spcPts val="0"/>
                        </a:spcBef>
                        <a:spcAft>
                          <a:spcPts val="0"/>
                        </a:spcAft>
                        <a:buNone/>
                      </a:pPr>
                      <a:r>
                        <a:rPr b="1" lang="en" sz="1000"/>
                        <a:t>Noida</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165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91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74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28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39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399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r>
              <a:tr h="159000">
                <a:tc>
                  <a:txBody>
                    <a:bodyPr/>
                    <a:lstStyle/>
                    <a:p>
                      <a:pPr indent="0" lvl="0" marL="0" rtl="0" algn="l">
                        <a:lnSpc>
                          <a:spcPct val="115000"/>
                        </a:lnSpc>
                        <a:spcBef>
                          <a:spcPts val="0"/>
                        </a:spcBef>
                        <a:spcAft>
                          <a:spcPts val="0"/>
                        </a:spcAft>
                        <a:buNone/>
                      </a:pPr>
                      <a:r>
                        <a:rPr b="1" lang="en" sz="1000"/>
                        <a:t>Bangalore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449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240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220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158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101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1195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59000">
                <a:tc>
                  <a:txBody>
                    <a:bodyPr/>
                    <a:lstStyle/>
                    <a:p>
                      <a:pPr indent="0" lvl="0" marL="0" rtl="0" algn="l">
                        <a:lnSpc>
                          <a:spcPct val="115000"/>
                        </a:lnSpc>
                        <a:spcBef>
                          <a:spcPts val="0"/>
                        </a:spcBef>
                        <a:spcAft>
                          <a:spcPts val="0"/>
                        </a:spcAft>
                        <a:buNone/>
                      </a:pPr>
                      <a:r>
                        <a:rPr b="1" lang="en" sz="1000"/>
                        <a:t>Gurugram</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683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361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280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174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145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30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1673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r>
              <a:tr h="159000">
                <a:tc>
                  <a:txBody>
                    <a:bodyPr/>
                    <a:lstStyle/>
                    <a:p>
                      <a:pPr indent="0" lvl="0" marL="0" rtl="0" algn="l">
                        <a:lnSpc>
                          <a:spcPct val="115000"/>
                        </a:lnSpc>
                        <a:spcBef>
                          <a:spcPts val="0"/>
                        </a:spcBef>
                        <a:spcAft>
                          <a:spcPts val="0"/>
                        </a:spcAft>
                        <a:buNone/>
                      </a:pPr>
                      <a:r>
                        <a:rPr b="1" lang="en" sz="1000"/>
                        <a:t>Mumbai</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276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147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126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718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59000">
                <a:tc>
                  <a:txBody>
                    <a:bodyPr/>
                    <a:lstStyle/>
                    <a:p>
                      <a:pPr indent="0" lvl="0" marL="0" rtl="0" algn="l">
                        <a:lnSpc>
                          <a:spcPct val="115000"/>
                        </a:lnSpc>
                        <a:spcBef>
                          <a:spcPts val="0"/>
                        </a:spcBef>
                        <a:spcAft>
                          <a:spcPts val="0"/>
                        </a:spcAft>
                        <a:buNone/>
                      </a:pPr>
                      <a:r>
                        <a:rPr b="1" lang="en" sz="1000"/>
                        <a:t>Pune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332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164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114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59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71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752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r>
              <a:tr h="159000">
                <a:tc>
                  <a:txBody>
                    <a:bodyPr/>
                    <a:lstStyle/>
                    <a:p>
                      <a:pPr indent="0" lvl="0" marL="0" rtl="0" algn="l">
                        <a:lnSpc>
                          <a:spcPct val="115000"/>
                        </a:lnSpc>
                        <a:spcBef>
                          <a:spcPts val="0"/>
                        </a:spcBef>
                        <a:spcAft>
                          <a:spcPts val="0"/>
                        </a:spcAft>
                        <a:buNone/>
                      </a:pPr>
                      <a:r>
                        <a:rPr b="1" lang="en" sz="1000"/>
                        <a:t>Hyderabad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210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123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588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59000">
                <a:tc>
                  <a:txBody>
                    <a:bodyPr/>
                    <a:lstStyle/>
                    <a:p>
                      <a:pPr indent="0" lvl="0" marL="0" rtl="0" algn="l">
                        <a:lnSpc>
                          <a:spcPct val="115000"/>
                        </a:lnSpc>
                        <a:spcBef>
                          <a:spcPts val="0"/>
                        </a:spcBef>
                        <a:spcAft>
                          <a:spcPts val="0"/>
                        </a:spcAft>
                        <a:buNone/>
                      </a:pPr>
                      <a:r>
                        <a:rPr b="1" lang="en" sz="1000"/>
                        <a:t>Ahmedabad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107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54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31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24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236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r>
              <a:tr h="159000">
                <a:tc>
                  <a:txBody>
                    <a:bodyPr/>
                    <a:lstStyle/>
                    <a:p>
                      <a:pPr indent="0" lvl="0" marL="0" rtl="0" algn="l">
                        <a:lnSpc>
                          <a:spcPct val="115000"/>
                        </a:lnSpc>
                        <a:spcBef>
                          <a:spcPts val="0"/>
                        </a:spcBef>
                        <a:spcAft>
                          <a:spcPts val="0"/>
                        </a:spcAft>
                        <a:buNone/>
                      </a:pPr>
                      <a:r>
                        <a:rPr b="1" lang="en" sz="1000"/>
                        <a:t>Chandigarh</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59000">
                <a:tc>
                  <a:txBody>
                    <a:bodyPr/>
                    <a:lstStyle/>
                    <a:p>
                      <a:pPr indent="0" lvl="0" marL="0" rtl="0" algn="l">
                        <a:lnSpc>
                          <a:spcPct val="115000"/>
                        </a:lnSpc>
                        <a:spcBef>
                          <a:spcPts val="0"/>
                        </a:spcBef>
                        <a:spcAft>
                          <a:spcPts val="0"/>
                        </a:spcAft>
                        <a:buNone/>
                      </a:pPr>
                      <a:r>
                        <a:rPr b="1" lang="en" sz="1000"/>
                        <a:t>Kolkata</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153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88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63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47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34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c>
                  <a:txBody>
                    <a:bodyPr/>
                    <a:lstStyle/>
                    <a:p>
                      <a:pPr indent="0" lvl="0" marL="0" rtl="0" algn="r">
                        <a:lnSpc>
                          <a:spcPct val="115000"/>
                        </a:lnSpc>
                        <a:spcBef>
                          <a:spcPts val="0"/>
                        </a:spcBef>
                        <a:spcAft>
                          <a:spcPts val="0"/>
                        </a:spcAft>
                        <a:buNone/>
                      </a:pPr>
                      <a:r>
                        <a:rPr lang="en" sz="1000"/>
                        <a:t>395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7F9EF"/>
                    </a:solidFill>
                  </a:tcPr>
                </a:tc>
              </a:tr>
              <a:tr h="159000">
                <a:tc>
                  <a:txBody>
                    <a:bodyPr/>
                    <a:lstStyle/>
                    <a:p>
                      <a:pPr indent="0" lvl="0" marL="0" rtl="0" algn="l">
                        <a:lnSpc>
                          <a:spcPct val="115000"/>
                        </a:lnSpc>
                        <a:spcBef>
                          <a:spcPts val="0"/>
                        </a:spcBef>
                        <a:spcAft>
                          <a:spcPts val="0"/>
                        </a:spcAft>
                        <a:buNone/>
                      </a:pPr>
                      <a:r>
                        <a:rPr b="1" lang="en" sz="1000"/>
                        <a:t>Blank</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359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198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155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888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59000">
                <a:tc>
                  <a:txBody>
                    <a:bodyPr/>
                    <a:lstStyle/>
                    <a:p>
                      <a:pPr indent="0" lvl="0" marL="0" rtl="0" algn="l">
                        <a:spcBef>
                          <a:spcPts val="0"/>
                        </a:spcBef>
                        <a:spcAft>
                          <a:spcPts val="0"/>
                        </a:spcAft>
                        <a:buNone/>
                      </a:pPr>
                      <a:r>
                        <a:t/>
                      </a:r>
                      <a:endParaRPr/>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FE9CA"/>
                    </a:solidFill>
                  </a:tcPr>
                </a:tc>
                <a:tc>
                  <a:txBody>
                    <a:bodyPr/>
                    <a:lstStyle/>
                    <a:p>
                      <a:pPr indent="0" lvl="0" marL="0" rtl="0" algn="r">
                        <a:lnSpc>
                          <a:spcPct val="115000"/>
                        </a:lnSpc>
                        <a:spcBef>
                          <a:spcPts val="0"/>
                        </a:spcBef>
                        <a:spcAft>
                          <a:spcPts val="0"/>
                        </a:spcAft>
                        <a:buNone/>
                      </a:pPr>
                      <a:r>
                        <a:rPr lang="en" sz="1000"/>
                        <a:t>3484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FE9CA"/>
                    </a:solidFill>
                  </a:tcPr>
                </a:tc>
                <a:tc>
                  <a:txBody>
                    <a:bodyPr/>
                    <a:lstStyle/>
                    <a:p>
                      <a:pPr indent="0" lvl="0" marL="0" rtl="0" algn="r">
                        <a:lnSpc>
                          <a:spcPct val="115000"/>
                        </a:lnSpc>
                        <a:spcBef>
                          <a:spcPts val="0"/>
                        </a:spcBef>
                        <a:spcAft>
                          <a:spcPts val="0"/>
                        </a:spcAft>
                        <a:buNone/>
                      </a:pPr>
                      <a:r>
                        <a:rPr lang="en" sz="1000"/>
                        <a:t>1857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FE9CA"/>
                    </a:solidFill>
                  </a:tcPr>
                </a:tc>
                <a:tc>
                  <a:txBody>
                    <a:bodyPr/>
                    <a:lstStyle/>
                    <a:p>
                      <a:pPr indent="0" lvl="0" marL="0" rtl="0" algn="r">
                        <a:lnSpc>
                          <a:spcPct val="115000"/>
                        </a:lnSpc>
                        <a:spcBef>
                          <a:spcPts val="0"/>
                        </a:spcBef>
                        <a:spcAft>
                          <a:spcPts val="0"/>
                        </a:spcAft>
                        <a:buNone/>
                      </a:pPr>
                      <a:r>
                        <a:rPr lang="en" sz="1000"/>
                        <a:t>1518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FE9CA"/>
                    </a:solidFill>
                  </a:tcPr>
                </a:tc>
                <a:tc>
                  <a:txBody>
                    <a:bodyPr/>
                    <a:lstStyle/>
                    <a:p>
                      <a:pPr indent="0" lvl="0" marL="0" rtl="0" algn="r">
                        <a:lnSpc>
                          <a:spcPct val="115000"/>
                        </a:lnSpc>
                        <a:spcBef>
                          <a:spcPts val="0"/>
                        </a:spcBef>
                        <a:spcAft>
                          <a:spcPts val="0"/>
                        </a:spcAft>
                        <a:buNone/>
                      </a:pPr>
                      <a:r>
                        <a:rPr lang="en" sz="1000"/>
                        <a:t>969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FE9CA"/>
                    </a:solidFill>
                  </a:tcPr>
                </a:tc>
                <a:tc>
                  <a:txBody>
                    <a:bodyPr/>
                    <a:lstStyle/>
                    <a:p>
                      <a:pPr indent="0" lvl="0" marL="0" rtl="0" algn="r">
                        <a:lnSpc>
                          <a:spcPct val="115000"/>
                        </a:lnSpc>
                        <a:spcBef>
                          <a:spcPts val="0"/>
                        </a:spcBef>
                        <a:spcAft>
                          <a:spcPts val="0"/>
                        </a:spcAft>
                        <a:buNone/>
                      </a:pPr>
                      <a:r>
                        <a:rPr lang="en" sz="1000"/>
                        <a:t>783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FE9CA"/>
                    </a:solidFill>
                  </a:tcPr>
                </a:tc>
                <a:tc>
                  <a:txBody>
                    <a:bodyPr/>
                    <a:lstStyle/>
                    <a:p>
                      <a:pPr indent="0" lvl="0" marL="0" rtl="0" algn="r">
                        <a:lnSpc>
                          <a:spcPct val="115000"/>
                        </a:lnSpc>
                        <a:spcBef>
                          <a:spcPts val="0"/>
                        </a:spcBef>
                        <a:spcAft>
                          <a:spcPts val="0"/>
                        </a:spcAft>
                        <a:buNone/>
                      </a:pPr>
                      <a:r>
                        <a:rPr lang="en" sz="1000"/>
                        <a:t>168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FE9CA"/>
                    </a:solidFill>
                  </a:tcPr>
                </a:tc>
                <a:tc>
                  <a:txBody>
                    <a:bodyPr/>
                    <a:lstStyle/>
                    <a:p>
                      <a:pPr indent="0" lvl="0" marL="0" rtl="0" algn="r">
                        <a:lnSpc>
                          <a:spcPct val="115000"/>
                        </a:lnSpc>
                        <a:spcBef>
                          <a:spcPts val="0"/>
                        </a:spcBef>
                        <a:spcAft>
                          <a:spcPts val="0"/>
                        </a:spcAft>
                        <a:buNone/>
                      </a:pPr>
                      <a:r>
                        <a:rPr lang="en" sz="1000"/>
                        <a:t>8779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FE9CA"/>
                    </a:solidFill>
                  </a:tcPr>
                </a:tc>
              </a:tr>
            </a:tbl>
          </a:graphicData>
        </a:graphic>
      </p:graphicFrame>
      <p:sp>
        <p:nvSpPr>
          <p:cNvPr id="340" name="Google Shape;340;p19"/>
          <p:cNvSpPr txBox="1"/>
          <p:nvPr/>
        </p:nvSpPr>
        <p:spPr>
          <a:xfrm>
            <a:off x="439425" y="4460575"/>
            <a:ext cx="796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616161"/>
                </a:solidFill>
                <a:latin typeface="Cambria"/>
                <a:ea typeface="Cambria"/>
                <a:cs typeface="Cambria"/>
                <a:sym typeface="Cambria"/>
              </a:rPr>
              <a:t>“Delhi” has the highest values for “pre verified” (698), “Verified” (366), “Visited” (321), and 4 others.</a:t>
            </a:r>
            <a:endParaRPr b="1" sz="1700">
              <a:latin typeface="Cambria"/>
              <a:ea typeface="Cambria"/>
              <a:cs typeface="Cambria"/>
              <a:sym typeface="Cambria"/>
            </a:endParaRPr>
          </a:p>
        </p:txBody>
      </p:sp>
      <p:sp>
        <p:nvSpPr>
          <p:cNvPr id="341" name="Google Shape;341;p19"/>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0"/>
          <p:cNvSpPr txBox="1"/>
          <p:nvPr/>
        </p:nvSpPr>
        <p:spPr>
          <a:xfrm>
            <a:off x="1844675" y="3943100"/>
            <a:ext cx="69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7" name="Google Shape;347;p20"/>
          <p:cNvSpPr txBox="1"/>
          <p:nvPr/>
        </p:nvSpPr>
        <p:spPr>
          <a:xfrm>
            <a:off x="1796700" y="4292175"/>
            <a:ext cx="6007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616161"/>
                </a:solidFill>
                <a:latin typeface="Roboto"/>
                <a:ea typeface="Roboto"/>
                <a:cs typeface="Roboto"/>
                <a:sym typeface="Roboto"/>
              </a:rPr>
              <a:t>For every increase of 100 in “</a:t>
            </a:r>
            <a:r>
              <a:rPr b="1" lang="en" sz="1300">
                <a:solidFill>
                  <a:srgbClr val="616161"/>
                </a:solidFill>
                <a:latin typeface="Roboto"/>
                <a:ea typeface="Roboto"/>
                <a:cs typeface="Roboto"/>
                <a:sym typeface="Roboto"/>
              </a:rPr>
              <a:t>Verified</a:t>
            </a:r>
            <a:r>
              <a:rPr b="1" lang="en" sz="1300">
                <a:solidFill>
                  <a:srgbClr val="616161"/>
                </a:solidFill>
                <a:latin typeface="Roboto"/>
                <a:ea typeface="Roboto"/>
                <a:cs typeface="Roboto"/>
                <a:sym typeface="Roboto"/>
              </a:rPr>
              <a:t>”, “Visited” increases by about 85.5.</a:t>
            </a:r>
            <a:endParaRPr b="1" sz="1700"/>
          </a:p>
        </p:txBody>
      </p:sp>
      <p:pic>
        <p:nvPicPr>
          <p:cNvPr id="348" name="Google Shape;348;p20" title="Chart"/>
          <p:cNvPicPr preferRelativeResize="0"/>
          <p:nvPr/>
        </p:nvPicPr>
        <p:blipFill>
          <a:blip r:embed="rId3">
            <a:alphaModFix/>
          </a:blip>
          <a:stretch>
            <a:fillRect/>
          </a:stretch>
        </p:blipFill>
        <p:spPr>
          <a:xfrm>
            <a:off x="1218149" y="753200"/>
            <a:ext cx="7584426" cy="3646001"/>
          </a:xfrm>
          <a:prstGeom prst="rect">
            <a:avLst/>
          </a:prstGeom>
          <a:noFill/>
          <a:ln>
            <a:noFill/>
          </a:ln>
        </p:spPr>
      </p:pic>
      <p:sp>
        <p:nvSpPr>
          <p:cNvPr id="349" name="Google Shape;349;p20"/>
          <p:cNvSpPr txBox="1"/>
          <p:nvPr/>
        </p:nvSpPr>
        <p:spPr>
          <a:xfrm>
            <a:off x="1589450" y="322325"/>
            <a:ext cx="322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unito"/>
                <a:ea typeface="Nunito"/>
                <a:cs typeface="Nunito"/>
                <a:sym typeface="Nunito"/>
              </a:rPr>
              <a:t>Analysis</a:t>
            </a:r>
            <a:endParaRPr b="1" sz="1800">
              <a:latin typeface="Nunito"/>
              <a:ea typeface="Nunito"/>
              <a:cs typeface="Nunito"/>
              <a:sym typeface="Nunito"/>
            </a:endParaRPr>
          </a:p>
        </p:txBody>
      </p:sp>
      <p:sp>
        <p:nvSpPr>
          <p:cNvPr id="350" name="Google Shape;350;p20"/>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aphicFrame>
        <p:nvGraphicFramePr>
          <p:cNvPr id="355" name="Google Shape;355;p21"/>
          <p:cNvGraphicFramePr/>
          <p:nvPr/>
        </p:nvGraphicFramePr>
        <p:xfrm>
          <a:off x="1303800" y="1095200"/>
          <a:ext cx="3000000" cy="3000000"/>
        </p:xfrm>
        <a:graphic>
          <a:graphicData uri="http://schemas.openxmlformats.org/drawingml/2006/table">
            <a:tbl>
              <a:tblPr>
                <a:noFill/>
                <a:tableStyleId>{02571919-6D5A-4633-B290-D3597A927D69}</a:tableStyleId>
              </a:tblPr>
              <a:tblGrid>
                <a:gridCol w="969100"/>
                <a:gridCol w="857600"/>
                <a:gridCol w="1337875"/>
                <a:gridCol w="857600"/>
                <a:gridCol w="857600"/>
                <a:gridCol w="926225"/>
                <a:gridCol w="857600"/>
                <a:gridCol w="857600"/>
              </a:tblGrid>
              <a:tr h="266375">
                <a:tc gridSpan="7">
                  <a:txBody>
                    <a:bodyPr/>
                    <a:lstStyle/>
                    <a:p>
                      <a:pPr indent="0" lvl="0" marL="0" rtl="0" algn="ctr">
                        <a:lnSpc>
                          <a:spcPct val="115000"/>
                        </a:lnSpc>
                        <a:spcBef>
                          <a:spcPts val="0"/>
                        </a:spcBef>
                        <a:spcAft>
                          <a:spcPts val="0"/>
                        </a:spcAft>
                        <a:buNone/>
                      </a:pPr>
                      <a:r>
                        <a:rPr b="1" lang="en" sz="1000"/>
                        <a:t>% OF STAGES LEADS {(STAGE LEAD/TOTAL LEAD)*100}</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c hMerge="1"/>
                <a:tc hMerge="1"/>
                <a:tc>
                  <a:txBody>
                    <a:bodyPr/>
                    <a:lstStyle/>
                    <a:p>
                      <a:pPr indent="0" lvl="0" marL="0" rtl="0" algn="l">
                        <a:spcBef>
                          <a:spcPts val="0"/>
                        </a:spcBef>
                        <a:spcAft>
                          <a:spcPts val="0"/>
                        </a:spcAft>
                        <a:buNone/>
                      </a:pPr>
                      <a:r>
                        <a:t/>
                      </a:r>
                      <a:endParaRPr/>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6375">
                <a:tc>
                  <a:txBody>
                    <a:bodyPr/>
                    <a:lstStyle/>
                    <a:p>
                      <a:pPr indent="0" lvl="0" marL="0" rtl="0" algn="l">
                        <a:spcBef>
                          <a:spcPts val="0"/>
                        </a:spcBef>
                        <a:spcAft>
                          <a:spcPts val="0"/>
                        </a:spcAft>
                        <a:buNone/>
                      </a:pPr>
                      <a:r>
                        <a:t/>
                      </a:r>
                      <a:endParaRPr/>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B4D"/>
                    </a:solidFill>
                  </a:tcPr>
                </a:tc>
                <a:tc>
                  <a:txBody>
                    <a:bodyPr/>
                    <a:lstStyle/>
                    <a:p>
                      <a:pPr indent="0" lvl="0" marL="0" rtl="0" algn="l">
                        <a:lnSpc>
                          <a:spcPct val="115000"/>
                        </a:lnSpc>
                        <a:spcBef>
                          <a:spcPts val="0"/>
                        </a:spcBef>
                        <a:spcAft>
                          <a:spcPts val="0"/>
                        </a:spcAft>
                        <a:buNone/>
                      </a:pPr>
                      <a:r>
                        <a:rPr b="1" lang="en" sz="1000"/>
                        <a:t>pre verified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B4D"/>
                    </a:solidFill>
                  </a:tcPr>
                </a:tc>
                <a:tc>
                  <a:txBody>
                    <a:bodyPr/>
                    <a:lstStyle/>
                    <a:p>
                      <a:pPr indent="0" lvl="0" marL="0" rtl="0" algn="l">
                        <a:lnSpc>
                          <a:spcPct val="115000"/>
                        </a:lnSpc>
                        <a:spcBef>
                          <a:spcPts val="0"/>
                        </a:spcBef>
                        <a:spcAft>
                          <a:spcPts val="0"/>
                        </a:spcAft>
                        <a:buNone/>
                      </a:pPr>
                      <a:r>
                        <a:rPr b="1" lang="en" sz="1000"/>
                        <a:t>Verifed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B4D"/>
                    </a:solidFill>
                  </a:tcPr>
                </a:tc>
                <a:tc>
                  <a:txBody>
                    <a:bodyPr/>
                    <a:lstStyle/>
                    <a:p>
                      <a:pPr indent="0" lvl="0" marL="0" rtl="0" algn="l">
                        <a:lnSpc>
                          <a:spcPct val="115000"/>
                        </a:lnSpc>
                        <a:spcBef>
                          <a:spcPts val="0"/>
                        </a:spcBef>
                        <a:spcAft>
                          <a:spcPts val="0"/>
                        </a:spcAft>
                        <a:buNone/>
                      </a:pPr>
                      <a:r>
                        <a:rPr b="1" lang="en" sz="1000"/>
                        <a:t>Visited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B4D"/>
                    </a:solidFill>
                  </a:tcPr>
                </a:tc>
                <a:tc>
                  <a:txBody>
                    <a:bodyPr/>
                    <a:lstStyle/>
                    <a:p>
                      <a:pPr indent="0" lvl="0" marL="0" rtl="0" algn="l">
                        <a:lnSpc>
                          <a:spcPct val="115000"/>
                        </a:lnSpc>
                        <a:spcBef>
                          <a:spcPts val="0"/>
                        </a:spcBef>
                        <a:spcAft>
                          <a:spcPts val="0"/>
                        </a:spcAft>
                        <a:buNone/>
                      </a:pPr>
                      <a:r>
                        <a:rPr b="1" lang="en" sz="1000"/>
                        <a:t>Agreement</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B4D"/>
                    </a:solidFill>
                  </a:tcPr>
                </a:tc>
                <a:tc>
                  <a:txBody>
                    <a:bodyPr/>
                    <a:lstStyle/>
                    <a:p>
                      <a:pPr indent="0" lvl="0" marL="0" rtl="0" algn="l">
                        <a:lnSpc>
                          <a:spcPct val="115000"/>
                        </a:lnSpc>
                        <a:spcBef>
                          <a:spcPts val="0"/>
                        </a:spcBef>
                        <a:spcAft>
                          <a:spcPts val="0"/>
                        </a:spcAft>
                        <a:buNone/>
                      </a:pPr>
                      <a:r>
                        <a:rPr b="1" lang="en" sz="1000"/>
                        <a:t>connected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B4D"/>
                    </a:solidFill>
                  </a:tcPr>
                </a:tc>
                <a:tc>
                  <a:txBody>
                    <a:bodyPr/>
                    <a:lstStyle/>
                    <a:p>
                      <a:pPr indent="0" lvl="0" marL="0" rtl="0" algn="l">
                        <a:lnSpc>
                          <a:spcPct val="115000"/>
                        </a:lnSpc>
                        <a:spcBef>
                          <a:spcPts val="0"/>
                        </a:spcBef>
                        <a:spcAft>
                          <a:spcPts val="0"/>
                        </a:spcAft>
                        <a:buNone/>
                      </a:pPr>
                      <a:r>
                        <a:rPr b="1" lang="en" sz="1000"/>
                        <a:t>onboarded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B4D"/>
                    </a:solidFill>
                  </a:tcPr>
                </a:tc>
                <a:tc>
                  <a:txBody>
                    <a:bodyPr/>
                    <a:lstStyle/>
                    <a:p>
                      <a:pPr indent="0" lvl="0" marL="0" rtl="0" algn="l">
                        <a:lnSpc>
                          <a:spcPct val="115000"/>
                        </a:lnSpc>
                        <a:spcBef>
                          <a:spcPts val="0"/>
                        </a:spcBef>
                        <a:spcAft>
                          <a:spcPts val="0"/>
                        </a:spcAft>
                        <a:buNone/>
                      </a:pPr>
                      <a:r>
                        <a:rPr b="1" lang="en" sz="1000"/>
                        <a:t>Average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7CB4D"/>
                    </a:solidFill>
                  </a:tcPr>
                </a:tc>
              </a:tr>
              <a:tr h="222000">
                <a:tc>
                  <a:txBody>
                    <a:bodyPr/>
                    <a:lstStyle/>
                    <a:p>
                      <a:pPr indent="0" lvl="0" marL="0" rtl="0" algn="l">
                        <a:lnSpc>
                          <a:spcPct val="115000"/>
                        </a:lnSpc>
                        <a:spcBef>
                          <a:spcPts val="0"/>
                        </a:spcBef>
                        <a:spcAft>
                          <a:spcPts val="0"/>
                        </a:spcAft>
                        <a:buNone/>
                      </a:pPr>
                      <a:r>
                        <a:rPr b="1" lang="en" sz="1000"/>
                        <a:t>Delhi</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22000">
                <a:tc>
                  <a:txBody>
                    <a:bodyPr/>
                    <a:lstStyle/>
                    <a:p>
                      <a:pPr indent="0" lvl="0" marL="0" rtl="0" algn="l">
                        <a:lnSpc>
                          <a:spcPct val="115000"/>
                        </a:lnSpc>
                        <a:spcBef>
                          <a:spcPts val="0"/>
                        </a:spcBef>
                        <a:spcAft>
                          <a:spcPts val="0"/>
                        </a:spcAft>
                        <a:buNone/>
                      </a:pPr>
                      <a:r>
                        <a:rPr b="1" lang="en" sz="1000"/>
                        <a:t>Noida</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41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23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r>
              <a:tr h="222000">
                <a:tc>
                  <a:txBody>
                    <a:bodyPr/>
                    <a:lstStyle/>
                    <a:p>
                      <a:pPr indent="0" lvl="0" marL="0" rtl="0" algn="l">
                        <a:lnSpc>
                          <a:spcPct val="115000"/>
                        </a:lnSpc>
                        <a:spcBef>
                          <a:spcPts val="0"/>
                        </a:spcBef>
                        <a:spcAft>
                          <a:spcPts val="0"/>
                        </a:spcAft>
                        <a:buNone/>
                      </a:pPr>
                      <a:r>
                        <a:rPr b="1" lang="en" sz="1000"/>
                        <a:t>Bangalore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22000">
                <a:tc>
                  <a:txBody>
                    <a:bodyPr/>
                    <a:lstStyle/>
                    <a:p>
                      <a:pPr indent="0" lvl="0" marL="0" rtl="0" algn="l">
                        <a:lnSpc>
                          <a:spcPct val="115000"/>
                        </a:lnSpc>
                        <a:spcBef>
                          <a:spcPts val="0"/>
                        </a:spcBef>
                        <a:spcAft>
                          <a:spcPts val="0"/>
                        </a:spcAft>
                        <a:buNone/>
                      </a:pPr>
                      <a:r>
                        <a:rPr b="1" lang="en" sz="1000"/>
                        <a:t>Gurugram</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41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22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r>
              <a:tr h="222000">
                <a:tc>
                  <a:txBody>
                    <a:bodyPr/>
                    <a:lstStyle/>
                    <a:p>
                      <a:pPr indent="0" lvl="0" marL="0" rtl="0" algn="l">
                        <a:lnSpc>
                          <a:spcPct val="115000"/>
                        </a:lnSpc>
                        <a:spcBef>
                          <a:spcPts val="0"/>
                        </a:spcBef>
                        <a:spcAft>
                          <a:spcPts val="0"/>
                        </a:spcAft>
                        <a:buNone/>
                      </a:pPr>
                      <a:r>
                        <a:rPr b="1" lang="en" sz="1000"/>
                        <a:t>Mumbai</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22000">
                <a:tc>
                  <a:txBody>
                    <a:bodyPr/>
                    <a:lstStyle/>
                    <a:p>
                      <a:pPr indent="0" lvl="0" marL="0" rtl="0" algn="l">
                        <a:lnSpc>
                          <a:spcPct val="115000"/>
                        </a:lnSpc>
                        <a:spcBef>
                          <a:spcPts val="0"/>
                        </a:spcBef>
                        <a:spcAft>
                          <a:spcPts val="0"/>
                        </a:spcAft>
                        <a:buNone/>
                      </a:pPr>
                      <a:r>
                        <a:rPr b="1" lang="en" sz="1000"/>
                        <a:t>Pune</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44</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22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8</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r>
              <a:tr h="222000">
                <a:tc>
                  <a:txBody>
                    <a:bodyPr/>
                    <a:lstStyle/>
                    <a:p>
                      <a:pPr indent="0" lvl="0" marL="0" rtl="0" algn="l">
                        <a:lnSpc>
                          <a:spcPct val="115000"/>
                        </a:lnSpc>
                        <a:spcBef>
                          <a:spcPts val="0"/>
                        </a:spcBef>
                        <a:spcAft>
                          <a:spcPts val="0"/>
                        </a:spcAft>
                        <a:buNone/>
                      </a:pPr>
                      <a:r>
                        <a:rPr b="1" lang="en" sz="1000"/>
                        <a:t>Hyderabad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22000">
                <a:tc>
                  <a:txBody>
                    <a:bodyPr/>
                    <a:lstStyle/>
                    <a:p>
                      <a:pPr indent="0" lvl="0" marL="0" rtl="0" algn="l">
                        <a:lnSpc>
                          <a:spcPct val="115000"/>
                        </a:lnSpc>
                        <a:spcBef>
                          <a:spcPts val="0"/>
                        </a:spcBef>
                        <a:spcAft>
                          <a:spcPts val="0"/>
                        </a:spcAft>
                        <a:buNone/>
                      </a:pPr>
                      <a:r>
                        <a:rPr b="1" lang="en" sz="1000"/>
                        <a:t>Ahmedabad</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45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23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r>
              <a:tr h="222000">
                <a:tc>
                  <a:txBody>
                    <a:bodyPr/>
                    <a:lstStyle/>
                    <a:p>
                      <a:pPr indent="0" lvl="0" marL="0" rtl="0" algn="l">
                        <a:lnSpc>
                          <a:spcPct val="115000"/>
                        </a:lnSpc>
                        <a:spcBef>
                          <a:spcPts val="0"/>
                        </a:spcBef>
                        <a:spcAft>
                          <a:spcPts val="0"/>
                        </a:spcAft>
                        <a:buNone/>
                      </a:pPr>
                      <a:r>
                        <a:rPr b="1" lang="en" sz="1000"/>
                        <a:t>Chandigarh</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15</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22000">
                <a:tc>
                  <a:txBody>
                    <a:bodyPr/>
                    <a:lstStyle/>
                    <a:p>
                      <a:pPr indent="0" lvl="0" marL="0" rtl="0" algn="l">
                        <a:lnSpc>
                          <a:spcPct val="115000"/>
                        </a:lnSpc>
                        <a:spcBef>
                          <a:spcPts val="0"/>
                        </a:spcBef>
                        <a:spcAft>
                          <a:spcPts val="0"/>
                        </a:spcAft>
                        <a:buNone/>
                      </a:pPr>
                      <a:r>
                        <a:rPr b="1" lang="en" sz="1000"/>
                        <a:t>Kolkata</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39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22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16</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EF8E3"/>
                    </a:solidFill>
                  </a:tcPr>
                </a:tc>
              </a:tr>
              <a:tr h="222000">
                <a:tc>
                  <a:txBody>
                    <a:bodyPr/>
                    <a:lstStyle/>
                    <a:p>
                      <a:pPr indent="0" lvl="0" marL="0" rtl="0" algn="l">
                        <a:lnSpc>
                          <a:spcPct val="115000"/>
                        </a:lnSpc>
                        <a:spcBef>
                          <a:spcPts val="0"/>
                        </a:spcBef>
                        <a:spcAft>
                          <a:spcPts val="0"/>
                        </a:spcAft>
                        <a:buNone/>
                      </a:pPr>
                      <a:r>
                        <a:rPr b="1" lang="en" sz="1000"/>
                        <a:t>Blank</a:t>
                      </a:r>
                      <a:endParaRPr b="1"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40</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22</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356" name="Google Shape;356;p21"/>
          <p:cNvSpPr txBox="1"/>
          <p:nvPr/>
        </p:nvSpPr>
        <p:spPr>
          <a:xfrm>
            <a:off x="1303800" y="6335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unito"/>
                <a:ea typeface="Nunito"/>
                <a:cs typeface="Nunito"/>
                <a:sym typeface="Nunito"/>
              </a:rPr>
              <a:t>Analysis</a:t>
            </a:r>
            <a:endParaRPr b="1" sz="1800">
              <a:latin typeface="Nunito"/>
              <a:ea typeface="Nunito"/>
              <a:cs typeface="Nunito"/>
              <a:sym typeface="Nunito"/>
            </a:endParaRPr>
          </a:p>
        </p:txBody>
      </p:sp>
      <p:sp>
        <p:nvSpPr>
          <p:cNvPr id="357" name="Google Shape;357;p21"/>
          <p:cNvSpPr txBox="1"/>
          <p:nvPr/>
        </p:nvSpPr>
        <p:spPr>
          <a:xfrm>
            <a:off x="1020325" y="4151475"/>
            <a:ext cx="8036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616161"/>
                </a:solidFill>
                <a:latin typeface="Cambria"/>
                <a:ea typeface="Cambria"/>
                <a:cs typeface="Cambria"/>
                <a:sym typeface="Cambria"/>
              </a:rPr>
              <a:t>“Chandigarh” has the highest values for “pre verified” (46) and “connected” (11) and the lowest value for “onboarded” (0).</a:t>
            </a:r>
            <a:endParaRPr b="1" sz="1500">
              <a:latin typeface="Cambria"/>
              <a:ea typeface="Cambria"/>
              <a:cs typeface="Cambria"/>
              <a:sym typeface="Cambria"/>
            </a:endParaRPr>
          </a:p>
        </p:txBody>
      </p:sp>
      <p:sp>
        <p:nvSpPr>
          <p:cNvPr id="358" name="Google Shape;358;p21"/>
          <p:cNvSpPr txBox="1"/>
          <p:nvPr/>
        </p:nvSpPr>
        <p:spPr>
          <a:xfrm>
            <a:off x="1113025" y="4448500"/>
            <a:ext cx="752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616161"/>
                </a:solidFill>
                <a:latin typeface="Cambria"/>
                <a:ea typeface="Cambria"/>
                <a:cs typeface="Cambria"/>
                <a:sym typeface="Cambria"/>
              </a:rPr>
              <a:t>The biggest difference between “pre verified” and “onboarded” is 46 at “8”.</a:t>
            </a:r>
            <a:endParaRPr b="1" sz="1600">
              <a:latin typeface="Cambria"/>
              <a:ea typeface="Cambria"/>
              <a:cs typeface="Cambria"/>
              <a:sym typeface="Cambria"/>
            </a:endParaRPr>
          </a:p>
        </p:txBody>
      </p:sp>
      <p:sp>
        <p:nvSpPr>
          <p:cNvPr id="359" name="Google Shape;359;p21"/>
          <p:cNvSpPr txBox="1"/>
          <p:nvPr/>
        </p:nvSpPr>
        <p:spPr>
          <a:xfrm>
            <a:off x="6149300" y="4743300"/>
            <a:ext cx="29631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Ashishkumar.hh2000@gmail.com</a:t>
            </a:r>
            <a:endParaRPr>
              <a:solidFill>
                <a:schemeClr val="dk2"/>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