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0267275" cy="42794238"/>
  <p:notesSz cx="9271000" cy="7010400"/>
  <p:custDataLst>
    <p:tags r:id="rId4"/>
  </p:custDataLst>
  <p:defaultTextStyle>
    <a:defPPr>
      <a:defRPr lang="en-US"/>
    </a:defPPr>
    <a:lvl1pPr marL="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7422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484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2266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4968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37110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24531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11953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699378" algn="l" defTabSz="417484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45" y="19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C86094F-8CAC-4ABA-91FD-549172B0399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10019D56-83B5-4813-945D-B2632B9F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22273" y="1040138"/>
            <a:ext cx="25292793" cy="5052098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 sz="127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6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22273" y="6240826"/>
            <a:ext cx="25292793" cy="371477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2700"/>
            </a:lvl1pPr>
          </a:lstStyle>
          <a:p>
            <a:pPr algn="ctr"/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2,3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1,4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 </a:t>
            </a:r>
            <a:b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</a:b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4300" baseline="300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r>
              <a:rPr lang="en-US" sz="430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Name of University, City, State; </a:t>
            </a:r>
          </a:p>
        </p:txBody>
      </p:sp>
    </p:spTree>
    <p:extLst>
      <p:ext uri="{BB962C8B-B14F-4D97-AF65-F5344CB8AC3E}">
        <p14:creationId xmlns:p14="http://schemas.microsoft.com/office/powerpoint/2010/main" val="37702202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16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999693" y="5487968"/>
            <a:ext cx="2451334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9165" y="5487968"/>
            <a:ext cx="73046072" cy="116842146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17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37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27499267"/>
            <a:ext cx="25727185" cy="8499411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18138028"/>
            <a:ext cx="25727185" cy="9361236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08742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484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2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6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1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5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9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3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6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9163" y="31956998"/>
            <a:ext cx="48779705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33323" y="31956998"/>
            <a:ext cx="48779708" cy="90373113"/>
          </a:xfrm>
        </p:spPr>
        <p:txBody>
          <a:bodyPr/>
          <a:lstStyle>
            <a:defPPr>
              <a:defRPr kern="1200" smtId="4294967295"/>
            </a:defPPr>
            <a:lvl1pPr>
              <a:defRPr sz="12700"/>
            </a:lvl1pPr>
            <a:lvl2pPr>
              <a:defRPr sz="10900"/>
            </a:lvl2pPr>
            <a:lvl3pPr>
              <a:defRPr sz="92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30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5" y="9579177"/>
            <a:ext cx="13373303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5" y="13571322"/>
            <a:ext cx="13373303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8" y="9579177"/>
            <a:ext cx="13378555" cy="3992144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0900" b="1"/>
            </a:lvl1pPr>
            <a:lvl2pPr marL="2087422" indent="0">
              <a:buNone/>
              <a:defRPr sz="9200" b="1"/>
            </a:lvl2pPr>
            <a:lvl3pPr marL="4174843" indent="0">
              <a:buNone/>
              <a:defRPr sz="8300" b="1"/>
            </a:lvl3pPr>
            <a:lvl4pPr marL="6262266" indent="0">
              <a:buNone/>
              <a:defRPr sz="7300" b="1"/>
            </a:lvl4pPr>
            <a:lvl5pPr marL="8349688" indent="0">
              <a:buNone/>
              <a:defRPr sz="7300" b="1"/>
            </a:lvl5pPr>
            <a:lvl6pPr marL="10437110" indent="0">
              <a:buNone/>
              <a:defRPr sz="7300" b="1"/>
            </a:lvl6pPr>
            <a:lvl7pPr marL="12524531" indent="0">
              <a:buNone/>
              <a:defRPr sz="7300" b="1"/>
            </a:lvl7pPr>
            <a:lvl8pPr marL="14611953" indent="0">
              <a:buNone/>
              <a:defRPr sz="7300" b="1"/>
            </a:lvl8pPr>
            <a:lvl9pPr marL="16699378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8" y="13571322"/>
            <a:ext cx="13378555" cy="24656221"/>
          </a:xfrm>
        </p:spPr>
        <p:txBody>
          <a:bodyPr/>
          <a:lstStyle>
            <a:defPPr>
              <a:defRPr kern="1200" smtId="4294967295"/>
            </a:defPPr>
            <a:lvl1pPr>
              <a:defRPr sz="10900"/>
            </a:lvl1pPr>
            <a:lvl2pPr>
              <a:defRPr sz="92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16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188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7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5"/>
            <a:ext cx="9957725" cy="7251246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3" y="1703847"/>
            <a:ext cx="16920248" cy="36523696"/>
          </a:xfrm>
        </p:spPr>
        <p:txBody>
          <a:bodyPr/>
          <a:lstStyle>
            <a:defPPr>
              <a:defRPr kern="1200" smtId="4294967295"/>
            </a:defPPr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3"/>
            <a:ext cx="9957725" cy="2927245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6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9" y="29955967"/>
            <a:ext cx="18160364" cy="353647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9" y="3823745"/>
            <a:ext cx="18160364" cy="2567654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600"/>
            </a:lvl1pPr>
            <a:lvl2pPr marL="2087422" indent="0">
              <a:buNone/>
              <a:defRPr sz="12700"/>
            </a:lvl2pPr>
            <a:lvl3pPr marL="4174843" indent="0">
              <a:buNone/>
              <a:defRPr sz="10900"/>
            </a:lvl3pPr>
            <a:lvl4pPr marL="6262266" indent="0">
              <a:buNone/>
              <a:defRPr sz="9200"/>
            </a:lvl4pPr>
            <a:lvl5pPr marL="8349688" indent="0">
              <a:buNone/>
              <a:defRPr sz="9200"/>
            </a:lvl5pPr>
            <a:lvl6pPr marL="10437110" indent="0">
              <a:buNone/>
              <a:defRPr sz="9200"/>
            </a:lvl6pPr>
            <a:lvl7pPr marL="12524531" indent="0">
              <a:buNone/>
              <a:defRPr sz="9200"/>
            </a:lvl7pPr>
            <a:lvl8pPr marL="14611953" indent="0">
              <a:buNone/>
              <a:defRPr sz="9200"/>
            </a:lvl8pPr>
            <a:lvl9pPr marL="16699378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9" y="33492439"/>
            <a:ext cx="18160364" cy="5022375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400"/>
            </a:lvl1pPr>
            <a:lvl2pPr marL="2087422" indent="0">
              <a:buNone/>
              <a:defRPr sz="5400"/>
            </a:lvl2pPr>
            <a:lvl3pPr marL="4174843" indent="0">
              <a:buNone/>
              <a:defRPr sz="4600"/>
            </a:lvl3pPr>
            <a:lvl4pPr marL="6262266" indent="0">
              <a:buNone/>
              <a:defRPr sz="4100"/>
            </a:lvl4pPr>
            <a:lvl5pPr marL="8349688" indent="0">
              <a:buNone/>
              <a:defRPr sz="4100"/>
            </a:lvl5pPr>
            <a:lvl6pPr marL="10437110" indent="0">
              <a:buNone/>
              <a:defRPr sz="4100"/>
            </a:lvl6pPr>
            <a:lvl7pPr marL="12524531" indent="0">
              <a:buNone/>
              <a:defRPr sz="4100"/>
            </a:lvl7pPr>
            <a:lvl8pPr marL="14611953" indent="0">
              <a:buNone/>
              <a:defRPr sz="4100"/>
            </a:lvl8pPr>
            <a:lvl9pPr marL="16699378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5"/>
            <a:ext cx="27240548" cy="7132373"/>
          </a:xfrm>
          <a:prstGeom prst="rect">
            <a:avLst/>
          </a:prstGeom>
        </p:spPr>
        <p:txBody>
          <a:bodyPr vert="horz" lIns="417485" tIns="208742" rIns="417485" bIns="208742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20"/>
          </a:xfrm>
          <a:prstGeom prst="rect">
            <a:avLst/>
          </a:prstGeom>
        </p:spPr>
        <p:txBody>
          <a:bodyPr vert="horz" lIns="417485" tIns="208742" rIns="417485" bIns="208742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B15-572C-4D0D-805F-6D7DD28B1F0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39663923"/>
            <a:ext cx="9584637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3"/>
            <a:ext cx="7062364" cy="2278397"/>
          </a:xfrm>
          <a:prstGeom prst="rect">
            <a:avLst/>
          </a:prstGeom>
        </p:spPr>
        <p:txBody>
          <a:bodyPr vert="horz" lIns="417485" tIns="208742" rIns="417485" bIns="208742" rtlCol="0" anchor="ctr"/>
          <a:lstStyle>
            <a:defPPr>
              <a:defRPr kern="1200" smtId="4294967295"/>
            </a:defPPr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B51C-4D5B-45F6-9506-A4E2255DB7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11506200" y="21397119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27498675" y="21397119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0" y="43302238"/>
            <a:ext cx="30267275" cy="1534112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0" y="43873738"/>
            <a:ext cx="15133638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32">
                <a:solidFill>
                  <a:srgbClr val="808080"/>
                </a:solidFill>
              </a:rPr>
              <a:t>Template ID: microscope  Size: a0</a:t>
            </a:r>
          </a:p>
        </p:txBody>
      </p:sp>
    </p:spTree>
    <p:extLst>
      <p:ext uri="{BB962C8B-B14F-4D97-AF65-F5344CB8AC3E}">
        <p14:creationId xmlns:p14="http://schemas.microsoft.com/office/powerpoint/2010/main" val="30659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17484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565567" indent="-1565567" algn="l" defTabSz="417484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61" indent="-1304639" algn="l" defTabSz="4174843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55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977" indent="-1043711" algn="l" defTabSz="4174843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399" indent="-1043711" algn="l" defTabSz="4174843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820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242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666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088" indent="-1043711" algn="l" defTabSz="4174843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22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4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266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68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10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531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953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378" algn="l" defTabSz="417484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0267275" cy="3825884"/>
          </a:xfrm>
          <a:prstGeom prst="rect">
            <a:avLst/>
          </a:prstGeom>
          <a:gradFill flip="none" rotWithShape="1">
            <a:gsLst>
              <a:gs pos="98750">
                <a:schemeClr val="accent3"/>
              </a:gs>
              <a:gs pos="51000">
                <a:schemeClr val="accent5"/>
              </a:gs>
              <a:gs pos="0">
                <a:schemeClr val="tx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 sz="109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52579-E9C8-444C-AF0C-729578B33B43}"/>
              </a:ext>
            </a:extLst>
          </p:cNvPr>
          <p:cNvGrpSpPr/>
          <p:nvPr/>
        </p:nvGrpSpPr>
        <p:grpSpPr>
          <a:xfrm>
            <a:off x="856648" y="4552495"/>
            <a:ext cx="9413696" cy="5145502"/>
            <a:chOff x="856648" y="4552495"/>
            <a:chExt cx="9413696" cy="5145502"/>
          </a:xfrm>
        </p:grpSpPr>
        <p:sp>
          <p:nvSpPr>
            <p:cNvPr id="28" name="TextBox 27"/>
            <p:cNvSpPr txBox="1"/>
            <p:nvPr/>
          </p:nvSpPr>
          <p:spPr>
            <a:xfrm>
              <a:off x="859574" y="4552495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Introduction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6648" y="5547519"/>
              <a:ext cx="9083406" cy="4150478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44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Calibri (Body)"/>
                </a:rPr>
                <a:t>We are  developing a unified online platform in the form of a web application for  conducting assessments, producing analytics and providing A.I. assisted proctoring facilities</a:t>
              </a:r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 (Body)"/>
                </a:rPr>
                <a:t>.</a:t>
              </a:r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8F93F4-1477-4E89-9D6B-7696D57901F9}"/>
              </a:ext>
            </a:extLst>
          </p:cNvPr>
          <p:cNvGrpSpPr/>
          <p:nvPr/>
        </p:nvGrpSpPr>
        <p:grpSpPr>
          <a:xfrm>
            <a:off x="856648" y="10415779"/>
            <a:ext cx="9410770" cy="5036573"/>
            <a:chOff x="856648" y="10415779"/>
            <a:chExt cx="9410770" cy="5036573"/>
          </a:xfrm>
        </p:grpSpPr>
        <p:sp>
          <p:nvSpPr>
            <p:cNvPr id="30" name="TextBox 29"/>
            <p:cNvSpPr txBox="1"/>
            <p:nvPr/>
          </p:nvSpPr>
          <p:spPr>
            <a:xfrm>
              <a:off x="856648" y="10415779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Problem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6648" y="11301874"/>
              <a:ext cx="9283755" cy="4150478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44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</a:rPr>
                <a:t>Current facilities do not provide integrated solution . The monitoring system becomes inefficient as the number of students attempting the exams increases the chances of an system crash increase.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41469531"/>
            <a:ext cx="30267275" cy="249113"/>
          </a:xfrm>
          <a:prstGeom prst="rect">
            <a:avLst/>
          </a:prstGeom>
          <a:gradFill flip="none" rotWithShape="1">
            <a:gsLst>
              <a:gs pos="98750">
                <a:schemeClr val="accent3"/>
              </a:gs>
              <a:gs pos="51000">
                <a:schemeClr val="accent5"/>
              </a:gs>
              <a:gs pos="0">
                <a:schemeClr val="tx2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8" tIns="43489" rIns="86978" bIns="43489" rtlCol="0" anchor="ctr"/>
          <a:lstStyle>
            <a:defPPr>
              <a:defRPr kern="1200" smtId="4294967295"/>
            </a:defPPr>
          </a:lstStyle>
          <a:p>
            <a:pPr algn="ctr"/>
            <a:endParaRPr lang="en-US" sz="1090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43046" y="46037"/>
            <a:ext cx="24270373" cy="2649111"/>
          </a:xfrm>
        </p:spPr>
        <p:txBody>
          <a:bodyPr>
            <a:normAutofit fontScale="77500" lnSpcReduction="20000"/>
          </a:bodyPr>
          <a:lstStyle>
            <a:defPPr>
              <a:defRPr kern="1200" smtId="4294967295"/>
            </a:defPPr>
          </a:lstStyle>
          <a:p>
            <a:pPr>
              <a:lnSpc>
                <a:spcPct val="120000"/>
              </a:lnSpc>
            </a:pPr>
            <a:r>
              <a:rPr lang="en-US" sz="9600" i="0" dirty="0" err="1">
                <a:effectLst/>
              </a:rPr>
              <a:t>PARiKSHA</a:t>
            </a:r>
            <a:endParaRPr lang="en-US" sz="9600" i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IN" sz="7300" b="0" i="0" dirty="0">
                <a:effectLst/>
              </a:rPr>
              <a:t>Third Semester Project , Bennett University, Greater Noida, India</a:t>
            </a:r>
            <a:endParaRPr lang="en-US" sz="6500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843046" y="2270920"/>
            <a:ext cx="24270373" cy="1504096"/>
          </a:xfrm>
        </p:spPr>
        <p:txBody>
          <a:bodyPr>
            <a:normAutofit fontScale="25000" lnSpcReduction="20000"/>
          </a:bodyPr>
          <a:lstStyle>
            <a:defPPr>
              <a:defRPr kern="1200" smtId="4294967295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Vibhu </a:t>
            </a:r>
            <a:r>
              <a:rPr lang="en-IN" sz="11200" b="1" i="0" u="none" strike="noStrike" dirty="0" err="1">
                <a:solidFill>
                  <a:schemeClr val="bg1"/>
                </a:solidFill>
                <a:effectLst/>
              </a:rPr>
              <a:t>Upmanyu</a:t>
            </a: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  (E19CSE298) </a:t>
            </a:r>
            <a:r>
              <a:rPr lang="en-IN" sz="11200" dirty="0">
                <a:solidFill>
                  <a:schemeClr val="bg1"/>
                </a:solidFill>
              </a:rPr>
              <a:t>P</a:t>
            </a: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ulkit Vyas (E19CSE284)</a:t>
            </a:r>
            <a:r>
              <a:rPr lang="en-IN" sz="11200" b="0" dirty="0">
                <a:solidFill>
                  <a:schemeClr val="bg1"/>
                </a:solidFill>
                <a:effectLst/>
              </a:rPr>
              <a:t>  </a:t>
            </a: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Chirag Saxena   (E19CSE124)</a:t>
            </a:r>
            <a:r>
              <a:rPr lang="en-IN" sz="11200" b="0" dirty="0">
                <a:solidFill>
                  <a:schemeClr val="bg1"/>
                </a:solidFill>
                <a:effectLst/>
              </a:rPr>
              <a:t> </a:t>
            </a: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Yoshi Bansal (E19CSE332)</a:t>
            </a:r>
            <a:r>
              <a:rPr lang="en-IN" sz="11200" b="0" dirty="0">
                <a:solidFill>
                  <a:schemeClr val="bg1"/>
                </a:solidFill>
                <a:effectLst/>
              </a:rPr>
              <a:t> </a:t>
            </a:r>
            <a:r>
              <a:rPr lang="en-IN" sz="11200" b="1" i="0" u="none" strike="noStrike" dirty="0">
                <a:solidFill>
                  <a:schemeClr val="bg1"/>
                </a:solidFill>
                <a:effectLst/>
              </a:rPr>
              <a:t>Anushka Garg  (E19CSE252)</a:t>
            </a:r>
            <a:endParaRPr lang="en-IN" sz="11200" b="0" dirty="0">
              <a:solidFill>
                <a:schemeClr val="bg1"/>
              </a:solidFill>
              <a:effectLst/>
            </a:endParaRPr>
          </a:p>
          <a:p>
            <a:br>
              <a:rPr lang="en-IN" sz="4300" dirty="0">
                <a:solidFill>
                  <a:schemeClr val="bg1"/>
                </a:solidFill>
              </a:rPr>
            </a:br>
            <a:endParaRPr lang="en-US" sz="4300" baseline="30000" dirty="0">
              <a:solidFill>
                <a:schemeClr val="bg1"/>
              </a:solidFill>
            </a:endParaRPr>
          </a:p>
          <a:p>
            <a:pPr algn="ctr"/>
            <a:r>
              <a:rPr lang="en-US" sz="14400" dirty="0">
                <a:solidFill>
                  <a:schemeClr val="bg1"/>
                </a:solidFill>
              </a:rPr>
              <a:t>Dept. of Computer Science Engineering, Bennett University, India</a:t>
            </a:r>
            <a:endParaRPr lang="en-US" sz="14400" baseline="300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1F8E1B-DA2C-450C-B66C-90AFCFF0409B}"/>
              </a:ext>
            </a:extLst>
          </p:cNvPr>
          <p:cNvGrpSpPr/>
          <p:nvPr/>
        </p:nvGrpSpPr>
        <p:grpSpPr>
          <a:xfrm>
            <a:off x="856648" y="16618499"/>
            <a:ext cx="9416212" cy="5863439"/>
            <a:chOff x="856648" y="16618499"/>
            <a:chExt cx="9416212" cy="58634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3D1927-871E-4336-A216-BEDD1BA53E9C}"/>
                </a:ext>
              </a:extLst>
            </p:cNvPr>
            <p:cNvSpPr txBox="1"/>
            <p:nvPr/>
          </p:nvSpPr>
          <p:spPr>
            <a:xfrm>
              <a:off x="862090" y="16618499"/>
              <a:ext cx="9410770" cy="918824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Solution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623969-6444-4E08-9DE2-47B0DFE3AD1B}"/>
                </a:ext>
              </a:extLst>
            </p:cNvPr>
            <p:cNvSpPr txBox="1"/>
            <p:nvPr/>
          </p:nvSpPr>
          <p:spPr>
            <a:xfrm>
              <a:off x="856648" y="17654352"/>
              <a:ext cx="9256166" cy="4827586"/>
            </a:xfrm>
            <a:prstGeom prst="rect">
              <a:avLst/>
            </a:prstGeom>
            <a:noFill/>
          </p:spPr>
          <p:txBody>
            <a:bodyPr wrap="square" lIns="86978" tIns="43489" rIns="86978" bIns="43489" rtlCol="0">
              <a:spAutoFit/>
            </a:bodyPr>
            <a:lstStyle>
              <a:defPPr>
                <a:defRPr kern="1200" smtId="4294967295"/>
              </a:defPPr>
            </a:lstStyle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4400" i="0" u="none" strike="noStrike" dirty="0" err="1">
                  <a:solidFill>
                    <a:schemeClr val="bg2">
                      <a:lumMod val="10000"/>
                    </a:schemeClr>
                  </a:solidFill>
                  <a:effectLst/>
                </a:rPr>
                <a:t>PARiKSHA</a:t>
              </a:r>
              <a:r>
                <a:rPr lang="en-US" sz="440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</a:rPr>
                <a:t> has an AI assisted alert system helping teachers conducting smooth exam . Hybrid Implementation to stop system crash even if load increases. </a:t>
              </a:r>
              <a:r>
                <a:rPr lang="en-US" sz="4400" dirty="0" err="1">
                  <a:solidFill>
                    <a:schemeClr val="bg2">
                      <a:lumMod val="10000"/>
                    </a:schemeClr>
                  </a:solidFill>
                </a:rPr>
                <a:t>PARiKSHA</a:t>
              </a:r>
              <a:r>
                <a:rPr lang="en-US" sz="4400" dirty="0">
                  <a:solidFill>
                    <a:schemeClr val="bg2">
                      <a:lumMod val="10000"/>
                    </a:schemeClr>
                  </a:solidFill>
                </a:rPr>
                <a:t> has it all be it Quiz, Crashproof website and A.I. assisted teaching.</a:t>
              </a:r>
              <a:endParaRPr lang="en-US" sz="4400" i="0" u="none" strike="noStrike" dirty="0">
                <a:solidFill>
                  <a:schemeClr val="bg2">
                    <a:lumMod val="10000"/>
                  </a:schemeClr>
                </a:solidFill>
                <a:effectLst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C14FB2-5F53-418C-B883-4B67718C2D26}"/>
              </a:ext>
            </a:extLst>
          </p:cNvPr>
          <p:cNvSpPr txBox="1"/>
          <p:nvPr/>
        </p:nvSpPr>
        <p:spPr>
          <a:xfrm>
            <a:off x="808318" y="23879569"/>
            <a:ext cx="9131736" cy="70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endParaRPr lang="en-IN" sz="4002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119C4-F93A-4BF9-8521-02C1258192FE}"/>
              </a:ext>
            </a:extLst>
          </p:cNvPr>
          <p:cNvSpPr txBox="1"/>
          <p:nvPr/>
        </p:nvSpPr>
        <p:spPr>
          <a:xfrm>
            <a:off x="11014388" y="4717445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Techniques Utilized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0053C-FB20-4A58-847C-26D5F00E5177}"/>
              </a:ext>
            </a:extLst>
          </p:cNvPr>
          <p:cNvGrpSpPr/>
          <p:nvPr/>
        </p:nvGrpSpPr>
        <p:grpSpPr>
          <a:xfrm>
            <a:off x="11247437" y="31836519"/>
            <a:ext cx="17958982" cy="4513417"/>
            <a:chOff x="11247437" y="27340485"/>
            <a:chExt cx="17958982" cy="451341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CBAB07-FAFA-40DC-B856-693C23B581D2}"/>
                </a:ext>
              </a:extLst>
            </p:cNvPr>
            <p:cNvSpPr txBox="1"/>
            <p:nvPr/>
          </p:nvSpPr>
          <p:spPr>
            <a:xfrm>
              <a:off x="11247437" y="27340485"/>
              <a:ext cx="176540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Conclusion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6475544-15EC-432B-9BAD-3DC7CF2E73EE}"/>
                </a:ext>
              </a:extLst>
            </p:cNvPr>
            <p:cNvSpPr txBox="1"/>
            <p:nvPr/>
          </p:nvSpPr>
          <p:spPr>
            <a:xfrm>
              <a:off x="11247437" y="28376027"/>
              <a:ext cx="1795898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IN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This project is a small step in improving the quality and credibility of online examinations. The idea was to assist the teacher with the use of AI and hence reduce the man-power during invigilation. Our project was successful in building the various components that would be used to fulfil the task and hence this will serve as a prototype for idea behind the project.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053C7-1459-42C4-B2C3-23C7FD4FF8BB}"/>
              </a:ext>
            </a:extLst>
          </p:cNvPr>
          <p:cNvGrpSpPr/>
          <p:nvPr/>
        </p:nvGrpSpPr>
        <p:grpSpPr>
          <a:xfrm>
            <a:off x="11247437" y="37466892"/>
            <a:ext cx="17814327" cy="5454707"/>
            <a:chOff x="11247437" y="38152458"/>
            <a:chExt cx="18526506" cy="54547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CD019D-22C7-4A59-8E34-5A7D17BBF0D2}"/>
                </a:ext>
              </a:extLst>
            </p:cNvPr>
            <p:cNvSpPr txBox="1"/>
            <p:nvPr/>
          </p:nvSpPr>
          <p:spPr>
            <a:xfrm>
              <a:off x="11247437" y="38152458"/>
              <a:ext cx="177506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Arial Narrow" pitchFamily="34" charset="0"/>
                  <a:cs typeface="Arial" pitchFamily="34" charset="0"/>
                </a:rPr>
                <a:t>Future 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D52BF26-3572-4169-9779-860C042BD47C}"/>
                </a:ext>
              </a:extLst>
            </p:cNvPr>
            <p:cNvSpPr txBox="1"/>
            <p:nvPr/>
          </p:nvSpPr>
          <p:spPr>
            <a:xfrm>
              <a:off x="11261518" y="39185442"/>
              <a:ext cx="18512425" cy="4421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rtl="0" fontAlgn="base">
                <a:spcBef>
                  <a:spcPts val="0"/>
                </a:spcBef>
                <a:spcAft>
                  <a:spcPts val="1000"/>
                </a:spcAft>
              </a:pPr>
              <a:r>
                <a:rPr lang="en-US" sz="4400" b="0" i="0" u="none" strike="noStrike" dirty="0">
                  <a:solidFill>
                    <a:srgbClr val="595959"/>
                  </a:solidFill>
                  <a:effectLst/>
                  <a:latin typeface="Lato"/>
                </a:rPr>
                <a:t>Integrate all these  separate  part of </a:t>
              </a:r>
              <a:r>
                <a:rPr lang="en-US" sz="4400" b="0" i="0" u="none" strike="noStrike" dirty="0" err="1">
                  <a:solidFill>
                    <a:srgbClr val="595959"/>
                  </a:solidFill>
                  <a:effectLst/>
                  <a:latin typeface="Lato"/>
                </a:rPr>
                <a:t>PARiKSHA</a:t>
              </a:r>
              <a:r>
                <a:rPr lang="en-US" sz="4400" b="0" i="0" u="none" strike="noStrike" dirty="0">
                  <a:solidFill>
                    <a:srgbClr val="595959"/>
                  </a:solidFill>
                  <a:effectLst/>
                  <a:latin typeface="Lato"/>
                </a:rPr>
                <a:t> i</a:t>
              </a:r>
              <a:r>
                <a:rPr lang="en-US" sz="4400" dirty="0">
                  <a:solidFill>
                    <a:srgbClr val="595959"/>
                  </a:solidFill>
                  <a:latin typeface="Lato"/>
                </a:rPr>
                <a:t>n the webapp. Also , to a</a:t>
              </a:r>
              <a:r>
                <a:rPr lang="en-US" sz="4400" b="0" i="0" u="none" strike="noStrike" dirty="0">
                  <a:solidFill>
                    <a:srgbClr val="595959"/>
                  </a:solidFill>
                  <a:effectLst/>
                  <a:latin typeface="Lato"/>
                </a:rPr>
                <a:t>dd more variety of questions like True/False. Make the U.I. more reactive and </a:t>
              </a:r>
              <a:r>
                <a:rPr lang="en-US" sz="4400" b="0" i="0" u="none" strike="noStrike" dirty="0" err="1">
                  <a:solidFill>
                    <a:srgbClr val="595959"/>
                  </a:solidFill>
                  <a:effectLst/>
                  <a:latin typeface="Lato"/>
                </a:rPr>
                <a:t>responsive.Add</a:t>
              </a:r>
              <a:r>
                <a:rPr lang="en-US" sz="4400" b="0" i="0" u="none" strike="noStrike" dirty="0">
                  <a:solidFill>
                    <a:srgbClr val="595959"/>
                  </a:solidFill>
                  <a:effectLst/>
                  <a:latin typeface="Lato"/>
                </a:rPr>
                <a:t> profile / class view for teacher and students.</a:t>
              </a:r>
            </a:p>
            <a:p>
              <a:br>
                <a:rPr lang="en-US" sz="4400" b="0" dirty="0">
                  <a:effectLst/>
                </a:rPr>
              </a:br>
              <a:br>
                <a:rPr lang="en-US" sz="900" b="0" dirty="0">
                  <a:effectLst/>
                </a:rPr>
              </a:br>
              <a:endParaRPr lang="en-IN" sz="4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F4DE6E0-1428-4F85-9A79-65B0228B5128}"/>
              </a:ext>
            </a:extLst>
          </p:cNvPr>
          <p:cNvSpPr txBox="1"/>
          <p:nvPr/>
        </p:nvSpPr>
        <p:spPr>
          <a:xfrm>
            <a:off x="1205511" y="39613158"/>
            <a:ext cx="9061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2. ER Diagram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3BD7B9-CC7D-4962-9B3A-31EC7A94DE9E}"/>
              </a:ext>
            </a:extLst>
          </p:cNvPr>
          <p:cNvSpPr txBox="1"/>
          <p:nvPr/>
        </p:nvSpPr>
        <p:spPr>
          <a:xfrm>
            <a:off x="11261519" y="15758319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User Interface/Demo Snapshots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AE5FE4-4D5F-4291-9C64-E734738DA9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19" y="275823"/>
            <a:ext cx="2857692" cy="33396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F77AAF-55B1-47B5-8F29-0999FCC6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590" y="6694760"/>
            <a:ext cx="5976774" cy="372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Q's and Information on WebRTC (Web Real Time Communication)">
            <a:extLst>
              <a:ext uri="{FF2B5EF4-FFF2-40B4-BE49-F238E27FC236}">
                <a16:creationId xmlns:a16="http://schemas.microsoft.com/office/drawing/2014/main" id="{0018F085-2FD1-4599-B52E-C5288876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210" y="11050062"/>
            <a:ext cx="4209647" cy="45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>
            <a:extLst>
              <a:ext uri="{FF2B5EF4-FFF2-40B4-BE49-F238E27FC236}">
                <a16:creationId xmlns:a16="http://schemas.microsoft.com/office/drawing/2014/main" id="{8D8290AA-E332-4086-B1C7-C960EF2F7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1293" y="22079591"/>
            <a:ext cx="5382368" cy="53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BACF928-7596-4496-B95F-25EF67A53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3" y="31219531"/>
            <a:ext cx="8629650" cy="8342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CEA626-4527-4F57-9BD5-134FC690B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0305" y="16893998"/>
            <a:ext cx="17401153" cy="68814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77E002-5E88-40E1-828B-9D601F265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0305" y="23879568"/>
            <a:ext cx="17401153" cy="7270881"/>
          </a:xfrm>
          <a:prstGeom prst="rect">
            <a:avLst/>
          </a:prstGeom>
        </p:spPr>
      </p:pic>
      <p:pic>
        <p:nvPicPr>
          <p:cNvPr id="3" name="Picture 4" descr="Getting Started with TensorFlow.js — The TensorFlow Blog">
            <a:extLst>
              <a:ext uri="{FF2B5EF4-FFF2-40B4-BE49-F238E27FC236}">
                <a16:creationId xmlns:a16="http://schemas.microsoft.com/office/drawing/2014/main" id="{CA6738D0-63DB-48F4-A772-751D5AD5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340" y="12000747"/>
            <a:ext cx="10196933" cy="23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, CSS &amp; JS Training Institutes in Vijayawada | HTML, CSS &amp; JS, courses  in Vijayawada | Charan Technologies">
            <a:extLst>
              <a:ext uri="{FF2B5EF4-FFF2-40B4-BE49-F238E27FC236}">
                <a16:creationId xmlns:a16="http://schemas.microsoft.com/office/drawing/2014/main" id="{5EEB5E14-6BFE-498F-A27F-72E64665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459" y="7339335"/>
            <a:ext cx="5081637" cy="30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Core Language | Pluralsight">
            <a:extLst>
              <a:ext uri="{FF2B5EF4-FFF2-40B4-BE49-F238E27FC236}">
                <a16:creationId xmlns:a16="http://schemas.microsoft.com/office/drawing/2014/main" id="{37D34AD5-7DBF-4C8B-AE7D-551F7E56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985" y="628168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9293926-9A59-42AC-8A55-72A5EE72B9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17" y="24112477"/>
            <a:ext cx="8629650" cy="42690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4F7409-441E-45E6-ACAF-88346117E8E4}"/>
              </a:ext>
            </a:extLst>
          </p:cNvPr>
          <p:cNvSpPr txBox="1"/>
          <p:nvPr/>
        </p:nvSpPr>
        <p:spPr>
          <a:xfrm>
            <a:off x="1149688" y="29004894"/>
            <a:ext cx="9061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Fig. 1.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5978275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290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(Body)</vt:lpstr>
      <vt:lpstr>Lato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Vibhu Upamanyu</cp:lastModifiedBy>
  <cp:revision>53</cp:revision>
  <cp:lastPrinted>2012-08-02T18:03:39Z</cp:lastPrinted>
  <dcterms:modified xsi:type="dcterms:W3CDTF">2020-11-19T04:02:30Z</dcterms:modified>
  <cp:category>scientific poster template</cp:category>
</cp:coreProperties>
</file>