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sldIdLst>
    <p:sldId id="256" r:id="rId2"/>
    <p:sldId id="257" r:id="rId3"/>
    <p:sldId id="262" r:id="rId4"/>
    <p:sldId id="263" r:id="rId5"/>
    <p:sldId id="264" r:id="rId6"/>
    <p:sldId id="265" r:id="rId7"/>
    <p:sldId id="266" r:id="rId8"/>
    <p:sldId id="267" r:id="rId9"/>
    <p:sldId id="277" r:id="rId10"/>
    <p:sldId id="271" r:id="rId11"/>
    <p:sldId id="275" r:id="rId12"/>
    <p:sldId id="276" r:id="rId13"/>
    <p:sldId id="274" r:id="rId14"/>
    <p:sldId id="279" r:id="rId15"/>
    <p:sldId id="268" r:id="rId16"/>
    <p:sldId id="278" r:id="rId17"/>
    <p:sldId id="269"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2" d="100"/>
          <a:sy n="62" d="100"/>
        </p:scale>
        <p:origin x="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6D6B2-A73B-4413-A453-060A24F27F2B}" type="doc">
      <dgm:prSet loTypeId="urn:microsoft.com/office/officeart/2005/8/layout/venn3" loCatId="relationship" qsTypeId="urn:microsoft.com/office/officeart/2005/8/quickstyle/simple1" qsCatId="simple" csTypeId="urn:microsoft.com/office/officeart/2005/8/colors/accent0_3" csCatId="mainScheme" phldr="1"/>
      <dgm:spPr/>
      <dgm:t>
        <a:bodyPr/>
        <a:lstStyle/>
        <a:p>
          <a:endParaRPr lang="en-US"/>
        </a:p>
      </dgm:t>
    </dgm:pt>
    <dgm:pt modelId="{C2DEDA4C-9C53-4F0C-BC67-B4F35E98F74B}">
      <dgm:prSet phldrT="[Text]"/>
      <dgm:spPr>
        <a:solidFill>
          <a:schemeClr val="bg1">
            <a:alpha val="50000"/>
          </a:schemeClr>
        </a:solidFill>
        <a:ln>
          <a:solidFill>
            <a:schemeClr val="tx1"/>
          </a:solidFill>
        </a:ln>
      </dgm:spPr>
      <dgm:t>
        <a:bodyPr/>
        <a:lstStyle/>
        <a:p>
          <a:pPr rtl="0"/>
          <a:r>
            <a:rPr lang="en-US" baseline="0" dirty="0">
              <a:latin typeface="Calibri" panose="020F0502020204030204" pitchFamily="34" charset="0"/>
              <a:cs typeface="Times New Roman"/>
            </a:rPr>
            <a:t>Gowthami Middela</a:t>
          </a:r>
        </a:p>
      </dgm:t>
    </dgm:pt>
    <dgm:pt modelId="{FC7C10E4-9113-488F-9137-EDC7DEF7449C}" type="parTrans" cxnId="{A4F6F81F-B3E3-49D1-8680-C61867F6CBC9}">
      <dgm:prSet/>
      <dgm:spPr/>
      <dgm:t>
        <a:bodyPr/>
        <a:lstStyle/>
        <a:p>
          <a:endParaRPr lang="en-US"/>
        </a:p>
      </dgm:t>
    </dgm:pt>
    <dgm:pt modelId="{85A425A6-E7A7-4B6B-9EAA-7F29B0F24645}" type="sibTrans" cxnId="{A4F6F81F-B3E3-49D1-8680-C61867F6CBC9}">
      <dgm:prSet/>
      <dgm:spPr/>
      <dgm:t>
        <a:bodyPr/>
        <a:lstStyle/>
        <a:p>
          <a:endParaRPr lang="en-US"/>
        </a:p>
      </dgm:t>
    </dgm:pt>
    <dgm:pt modelId="{AEB93065-F163-480A-870C-B10943D2CFA8}">
      <dgm:prSet phldrT="[Text]"/>
      <dgm:spPr>
        <a:solidFill>
          <a:schemeClr val="bg1">
            <a:alpha val="50000"/>
          </a:schemeClr>
        </a:solidFill>
        <a:ln>
          <a:solidFill>
            <a:schemeClr val="tx1"/>
          </a:solidFill>
        </a:ln>
      </dgm:spPr>
      <dgm:t>
        <a:bodyPr/>
        <a:lstStyle/>
        <a:p>
          <a:r>
            <a:rPr lang="en-US" dirty="0">
              <a:latin typeface="Calibri" panose="020F0502020204030204" pitchFamily="34" charset="0"/>
              <a:ea typeface="Calibri" panose="020F0502020204030204" pitchFamily="34" charset="0"/>
              <a:cs typeface="Calibri" panose="020F0502020204030204" pitchFamily="34" charset="0"/>
            </a:rPr>
            <a:t>Ashish Manchala </a:t>
          </a:r>
          <a:endParaRPr lang="en-US" baseline="0" dirty="0">
            <a:latin typeface="Calibri" panose="020F0502020204030204" pitchFamily="34" charset="0"/>
            <a:ea typeface="Calibri" panose="020F0502020204030204" pitchFamily="34" charset="0"/>
            <a:cs typeface="Calibri" panose="020F0502020204030204" pitchFamily="34" charset="0"/>
          </a:endParaRPr>
        </a:p>
      </dgm:t>
    </dgm:pt>
    <dgm:pt modelId="{9484AEE4-60EE-4FFD-BE0C-27EE7898ABDB}" type="parTrans" cxnId="{7F3B19A6-FF19-4B09-B9C8-BFCCF1A07922}">
      <dgm:prSet/>
      <dgm:spPr/>
      <dgm:t>
        <a:bodyPr/>
        <a:lstStyle/>
        <a:p>
          <a:endParaRPr lang="en-US"/>
        </a:p>
      </dgm:t>
    </dgm:pt>
    <dgm:pt modelId="{C689E138-81F0-4D16-BF99-CDF68CD98A9F}" type="sibTrans" cxnId="{7F3B19A6-FF19-4B09-B9C8-BFCCF1A07922}">
      <dgm:prSet/>
      <dgm:spPr/>
      <dgm:t>
        <a:bodyPr/>
        <a:lstStyle/>
        <a:p>
          <a:endParaRPr lang="en-US"/>
        </a:p>
      </dgm:t>
    </dgm:pt>
    <dgm:pt modelId="{1FDEC055-FE89-496F-AD15-2302E3ADB1E3}">
      <dgm:prSet phldrT="[Text]"/>
      <dgm:spPr>
        <a:noFill/>
        <a:ln>
          <a:solidFill>
            <a:schemeClr val="tx1"/>
          </a:solidFill>
        </a:ln>
      </dgm:spPr>
      <dgm:t>
        <a:bodyPr/>
        <a:lstStyle/>
        <a:p>
          <a:pPr rtl="0"/>
          <a:r>
            <a:rPr lang="en-US" b="0" dirty="0">
              <a:latin typeface="Calibri" panose="020F0502020204030204" pitchFamily="34" charset="0"/>
              <a:ea typeface="Calibri" panose="020F0502020204030204" pitchFamily="34" charset="0"/>
              <a:cs typeface="Calibri" panose="020F0502020204030204" pitchFamily="34" charset="0"/>
            </a:rPr>
            <a:t>Yasaswi Nallamothu </a:t>
          </a:r>
          <a:endParaRPr lang="en-US" b="0" baseline="0" dirty="0">
            <a:latin typeface="Calibri" panose="020F0502020204030204" pitchFamily="34" charset="0"/>
            <a:ea typeface="Calibri" panose="020F0502020204030204" pitchFamily="34" charset="0"/>
            <a:cs typeface="Calibri" panose="020F0502020204030204" pitchFamily="34" charset="0"/>
          </a:endParaRPr>
        </a:p>
      </dgm:t>
    </dgm:pt>
    <dgm:pt modelId="{D6B62314-D1AC-43CF-A2B9-82A0A89F485C}" type="parTrans" cxnId="{84C89FFC-15F5-43FB-A021-2524493ADFFB}">
      <dgm:prSet/>
      <dgm:spPr/>
      <dgm:t>
        <a:bodyPr/>
        <a:lstStyle/>
        <a:p>
          <a:endParaRPr lang="en-US"/>
        </a:p>
      </dgm:t>
    </dgm:pt>
    <dgm:pt modelId="{7372008E-63B6-4B1C-93BF-84078BD02536}" type="sibTrans" cxnId="{84C89FFC-15F5-43FB-A021-2524493ADFFB}">
      <dgm:prSet/>
      <dgm:spPr/>
      <dgm:t>
        <a:bodyPr/>
        <a:lstStyle/>
        <a:p>
          <a:endParaRPr lang="en-US"/>
        </a:p>
      </dgm:t>
    </dgm:pt>
    <dgm:pt modelId="{967C65DF-86EF-49B9-A861-4678BF93B102}">
      <dgm:prSet phldrT="[Text]" custT="1"/>
      <dgm:spPr>
        <a:solidFill>
          <a:schemeClr val="bg1">
            <a:alpha val="50000"/>
          </a:schemeClr>
        </a:solidFill>
        <a:ln>
          <a:solidFill>
            <a:schemeClr val="tx1"/>
          </a:solidFill>
        </a:ln>
      </dgm:spPr>
      <dgm:t>
        <a:bodyPr/>
        <a:lstStyle/>
        <a:p>
          <a:pPr rtl="0"/>
          <a:r>
            <a:rPr lang="en-US" sz="2500" baseline="0" dirty="0">
              <a:latin typeface="Calibri" panose="020F0502020204030204" pitchFamily="34" charset="0"/>
              <a:cs typeface="Times New Roman"/>
            </a:rPr>
            <a:t>Gangai Kaliprasad</a:t>
          </a:r>
        </a:p>
      </dgm:t>
    </dgm:pt>
    <dgm:pt modelId="{D3418203-4351-4B6F-8594-D99B3D41289C}" type="parTrans" cxnId="{37EB1D09-AF5C-4267-9D54-91655478E4B6}">
      <dgm:prSet/>
      <dgm:spPr/>
      <dgm:t>
        <a:bodyPr/>
        <a:lstStyle/>
        <a:p>
          <a:endParaRPr lang="en-US"/>
        </a:p>
      </dgm:t>
    </dgm:pt>
    <dgm:pt modelId="{8662CCBC-F418-411F-B85F-B33E72B752AF}" type="sibTrans" cxnId="{37EB1D09-AF5C-4267-9D54-91655478E4B6}">
      <dgm:prSet/>
      <dgm:spPr/>
      <dgm:t>
        <a:bodyPr/>
        <a:lstStyle/>
        <a:p>
          <a:endParaRPr lang="en-US"/>
        </a:p>
      </dgm:t>
    </dgm:pt>
    <dgm:pt modelId="{0E6CBE76-AF2A-449B-B06D-48CECE892541}" type="pres">
      <dgm:prSet presAssocID="{6B36D6B2-A73B-4413-A453-060A24F27F2B}" presName="Name0" presStyleCnt="0">
        <dgm:presLayoutVars>
          <dgm:dir/>
          <dgm:resizeHandles val="exact"/>
        </dgm:presLayoutVars>
      </dgm:prSet>
      <dgm:spPr/>
    </dgm:pt>
    <dgm:pt modelId="{AABF6CB4-889A-4F43-9449-FDA99674076E}" type="pres">
      <dgm:prSet presAssocID="{C2DEDA4C-9C53-4F0C-BC67-B4F35E98F74B}" presName="Name5" presStyleLbl="vennNode1" presStyleIdx="0" presStyleCnt="4" custLinFactNeighborX="-2876">
        <dgm:presLayoutVars>
          <dgm:bulletEnabled val="1"/>
        </dgm:presLayoutVars>
      </dgm:prSet>
      <dgm:spPr/>
    </dgm:pt>
    <dgm:pt modelId="{3BA1984D-3D67-43EF-923D-597EBFAC2F0E}" type="pres">
      <dgm:prSet presAssocID="{85A425A6-E7A7-4B6B-9EAA-7F29B0F24645}" presName="space" presStyleCnt="0"/>
      <dgm:spPr/>
    </dgm:pt>
    <dgm:pt modelId="{6D35A30E-01C5-40F9-9023-C0D4A118368C}" type="pres">
      <dgm:prSet presAssocID="{AEB93065-F163-480A-870C-B10943D2CFA8}" presName="Name5" presStyleLbl="vennNode1" presStyleIdx="1" presStyleCnt="4">
        <dgm:presLayoutVars>
          <dgm:bulletEnabled val="1"/>
        </dgm:presLayoutVars>
      </dgm:prSet>
      <dgm:spPr/>
    </dgm:pt>
    <dgm:pt modelId="{76C5FD33-0A32-4EFE-A275-FE5C0630C3D3}" type="pres">
      <dgm:prSet presAssocID="{C689E138-81F0-4D16-BF99-CDF68CD98A9F}" presName="space" presStyleCnt="0"/>
      <dgm:spPr/>
    </dgm:pt>
    <dgm:pt modelId="{118A742C-F7F5-4E03-B6BC-2F3EE1E1F70F}" type="pres">
      <dgm:prSet presAssocID="{1FDEC055-FE89-496F-AD15-2302E3ADB1E3}" presName="Name5" presStyleLbl="vennNode1" presStyleIdx="2" presStyleCnt="4">
        <dgm:presLayoutVars>
          <dgm:bulletEnabled val="1"/>
        </dgm:presLayoutVars>
      </dgm:prSet>
      <dgm:spPr/>
    </dgm:pt>
    <dgm:pt modelId="{010947FA-559B-4FC6-A64E-FC6A850DA027}" type="pres">
      <dgm:prSet presAssocID="{7372008E-63B6-4B1C-93BF-84078BD02536}" presName="space" presStyleCnt="0"/>
      <dgm:spPr/>
    </dgm:pt>
    <dgm:pt modelId="{5C9F024B-98B1-4B4B-85BC-8C2B0B62DC02}" type="pres">
      <dgm:prSet presAssocID="{967C65DF-86EF-49B9-A861-4678BF93B102}" presName="Name5" presStyleLbl="vennNode1" presStyleIdx="3" presStyleCnt="4">
        <dgm:presLayoutVars>
          <dgm:bulletEnabled val="1"/>
        </dgm:presLayoutVars>
      </dgm:prSet>
      <dgm:spPr/>
    </dgm:pt>
  </dgm:ptLst>
  <dgm:cxnLst>
    <dgm:cxn modelId="{37EB1D09-AF5C-4267-9D54-91655478E4B6}" srcId="{6B36D6B2-A73B-4413-A453-060A24F27F2B}" destId="{967C65DF-86EF-49B9-A861-4678BF93B102}" srcOrd="3" destOrd="0" parTransId="{D3418203-4351-4B6F-8594-D99B3D41289C}" sibTransId="{8662CCBC-F418-411F-B85F-B33E72B752AF}"/>
    <dgm:cxn modelId="{D8CF431E-71E1-4824-8CFF-C1AADADE67B4}" type="presOf" srcId="{967C65DF-86EF-49B9-A861-4678BF93B102}" destId="{5C9F024B-98B1-4B4B-85BC-8C2B0B62DC02}" srcOrd="0" destOrd="0" presId="urn:microsoft.com/office/officeart/2005/8/layout/venn3"/>
    <dgm:cxn modelId="{A4F6F81F-B3E3-49D1-8680-C61867F6CBC9}" srcId="{6B36D6B2-A73B-4413-A453-060A24F27F2B}" destId="{C2DEDA4C-9C53-4F0C-BC67-B4F35E98F74B}" srcOrd="0" destOrd="0" parTransId="{FC7C10E4-9113-488F-9137-EDC7DEF7449C}" sibTransId="{85A425A6-E7A7-4B6B-9EAA-7F29B0F24645}"/>
    <dgm:cxn modelId="{78E7D290-7C86-4D52-B57C-0D665B9ED67F}" type="presOf" srcId="{1FDEC055-FE89-496F-AD15-2302E3ADB1E3}" destId="{118A742C-F7F5-4E03-B6BC-2F3EE1E1F70F}" srcOrd="0" destOrd="0" presId="urn:microsoft.com/office/officeart/2005/8/layout/venn3"/>
    <dgm:cxn modelId="{6661939B-B952-41F1-9393-D8E2F21B24F1}" type="presOf" srcId="{6B36D6B2-A73B-4413-A453-060A24F27F2B}" destId="{0E6CBE76-AF2A-449B-B06D-48CECE892541}" srcOrd="0" destOrd="0" presId="urn:microsoft.com/office/officeart/2005/8/layout/venn3"/>
    <dgm:cxn modelId="{B063619D-0383-4592-AD27-E96DE30902C6}" type="presOf" srcId="{C2DEDA4C-9C53-4F0C-BC67-B4F35E98F74B}" destId="{AABF6CB4-889A-4F43-9449-FDA99674076E}" srcOrd="0" destOrd="0" presId="urn:microsoft.com/office/officeart/2005/8/layout/venn3"/>
    <dgm:cxn modelId="{7F3B19A6-FF19-4B09-B9C8-BFCCF1A07922}" srcId="{6B36D6B2-A73B-4413-A453-060A24F27F2B}" destId="{AEB93065-F163-480A-870C-B10943D2CFA8}" srcOrd="1" destOrd="0" parTransId="{9484AEE4-60EE-4FFD-BE0C-27EE7898ABDB}" sibTransId="{C689E138-81F0-4D16-BF99-CDF68CD98A9F}"/>
    <dgm:cxn modelId="{5A7A9BF5-168D-4507-9537-F51149A47333}" type="presOf" srcId="{AEB93065-F163-480A-870C-B10943D2CFA8}" destId="{6D35A30E-01C5-40F9-9023-C0D4A118368C}" srcOrd="0" destOrd="0" presId="urn:microsoft.com/office/officeart/2005/8/layout/venn3"/>
    <dgm:cxn modelId="{84C89FFC-15F5-43FB-A021-2524493ADFFB}" srcId="{6B36D6B2-A73B-4413-A453-060A24F27F2B}" destId="{1FDEC055-FE89-496F-AD15-2302E3ADB1E3}" srcOrd="2" destOrd="0" parTransId="{D6B62314-D1AC-43CF-A2B9-82A0A89F485C}" sibTransId="{7372008E-63B6-4B1C-93BF-84078BD02536}"/>
    <dgm:cxn modelId="{0C672F9D-9351-4B85-AC8D-4FAFF478D00E}" type="presParOf" srcId="{0E6CBE76-AF2A-449B-B06D-48CECE892541}" destId="{AABF6CB4-889A-4F43-9449-FDA99674076E}" srcOrd="0" destOrd="0" presId="urn:microsoft.com/office/officeart/2005/8/layout/venn3"/>
    <dgm:cxn modelId="{A81C7161-5EF7-4094-8C3C-7DF34BF7598B}" type="presParOf" srcId="{0E6CBE76-AF2A-449B-B06D-48CECE892541}" destId="{3BA1984D-3D67-43EF-923D-597EBFAC2F0E}" srcOrd="1" destOrd="0" presId="urn:microsoft.com/office/officeart/2005/8/layout/venn3"/>
    <dgm:cxn modelId="{78350013-C259-4C50-8278-84ED71CD588B}" type="presParOf" srcId="{0E6CBE76-AF2A-449B-B06D-48CECE892541}" destId="{6D35A30E-01C5-40F9-9023-C0D4A118368C}" srcOrd="2" destOrd="0" presId="urn:microsoft.com/office/officeart/2005/8/layout/venn3"/>
    <dgm:cxn modelId="{02567AB3-9409-49BD-A837-C32E44574ECF}" type="presParOf" srcId="{0E6CBE76-AF2A-449B-B06D-48CECE892541}" destId="{76C5FD33-0A32-4EFE-A275-FE5C0630C3D3}" srcOrd="3" destOrd="0" presId="urn:microsoft.com/office/officeart/2005/8/layout/venn3"/>
    <dgm:cxn modelId="{D5DD8089-8C5B-4399-A2DB-526F51E7FD22}" type="presParOf" srcId="{0E6CBE76-AF2A-449B-B06D-48CECE892541}" destId="{118A742C-F7F5-4E03-B6BC-2F3EE1E1F70F}" srcOrd="4" destOrd="0" presId="urn:microsoft.com/office/officeart/2005/8/layout/venn3"/>
    <dgm:cxn modelId="{F5121B34-1624-42C0-8F98-A52518DB0557}" type="presParOf" srcId="{0E6CBE76-AF2A-449B-B06D-48CECE892541}" destId="{010947FA-559B-4FC6-A64E-FC6A850DA027}" srcOrd="5" destOrd="0" presId="urn:microsoft.com/office/officeart/2005/8/layout/venn3"/>
    <dgm:cxn modelId="{F74B0668-F2E6-41A6-99DD-B14947A9B5E5}" type="presParOf" srcId="{0E6CBE76-AF2A-449B-B06D-48CECE892541}" destId="{5C9F024B-98B1-4B4B-85BC-8C2B0B62DC02}"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F6CB4-889A-4F43-9449-FDA99674076E}">
      <dsp:nvSpPr>
        <dsp:cNvPr id="0" name=""/>
        <dsp:cNvSpPr/>
      </dsp:nvSpPr>
      <dsp:spPr>
        <a:xfrm>
          <a:off x="0" y="316731"/>
          <a:ext cx="2764365" cy="2764365"/>
        </a:xfrm>
        <a:prstGeom prst="ellipse">
          <a:avLst/>
        </a:prstGeom>
        <a:solidFill>
          <a:schemeClr val="bg1">
            <a:alpha val="5000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132" tIns="34290" rIns="152132" bIns="34290" numCol="1" spcCol="1270" anchor="ctr" anchorCtr="0">
          <a:noAutofit/>
        </a:bodyPr>
        <a:lstStyle/>
        <a:p>
          <a:pPr marL="0" lvl="0" indent="0" algn="ctr" defTabSz="1200150" rtl="0">
            <a:lnSpc>
              <a:spcPct val="90000"/>
            </a:lnSpc>
            <a:spcBef>
              <a:spcPct val="0"/>
            </a:spcBef>
            <a:spcAft>
              <a:spcPct val="35000"/>
            </a:spcAft>
            <a:buNone/>
          </a:pPr>
          <a:r>
            <a:rPr lang="en-US" sz="2700" kern="1200" baseline="0" dirty="0">
              <a:latin typeface="Calibri" panose="020F0502020204030204" pitchFamily="34" charset="0"/>
              <a:cs typeface="Times New Roman"/>
            </a:rPr>
            <a:t>Gowthami Middela</a:t>
          </a:r>
        </a:p>
      </dsp:txBody>
      <dsp:txXfrm>
        <a:off x="404832" y="721563"/>
        <a:ext cx="1954701" cy="1954701"/>
      </dsp:txXfrm>
    </dsp:sp>
    <dsp:sp modelId="{6D35A30E-01C5-40F9-9023-C0D4A118368C}">
      <dsp:nvSpPr>
        <dsp:cNvPr id="0" name=""/>
        <dsp:cNvSpPr/>
      </dsp:nvSpPr>
      <dsp:spPr>
        <a:xfrm>
          <a:off x="2214247" y="316731"/>
          <a:ext cx="2764365" cy="2764365"/>
        </a:xfrm>
        <a:prstGeom prst="ellipse">
          <a:avLst/>
        </a:prstGeom>
        <a:solidFill>
          <a:schemeClr val="bg1">
            <a:alpha val="5000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132" tIns="34290" rIns="152132" bIns="3429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Calibri" panose="020F0502020204030204" pitchFamily="34" charset="0"/>
              <a:ea typeface="Calibri" panose="020F0502020204030204" pitchFamily="34" charset="0"/>
              <a:cs typeface="Calibri" panose="020F0502020204030204" pitchFamily="34" charset="0"/>
            </a:rPr>
            <a:t>Ashish Manchala </a:t>
          </a:r>
          <a:endParaRPr lang="en-US" sz="2700" kern="1200" baseline="0" dirty="0">
            <a:latin typeface="Calibri" panose="020F0502020204030204" pitchFamily="34" charset="0"/>
            <a:ea typeface="Calibri" panose="020F0502020204030204" pitchFamily="34" charset="0"/>
            <a:cs typeface="Calibri" panose="020F0502020204030204" pitchFamily="34" charset="0"/>
          </a:endParaRPr>
        </a:p>
      </dsp:txBody>
      <dsp:txXfrm>
        <a:off x="2619079" y="721563"/>
        <a:ext cx="1954701" cy="1954701"/>
      </dsp:txXfrm>
    </dsp:sp>
    <dsp:sp modelId="{118A742C-F7F5-4E03-B6BC-2F3EE1E1F70F}">
      <dsp:nvSpPr>
        <dsp:cNvPr id="0" name=""/>
        <dsp:cNvSpPr/>
      </dsp:nvSpPr>
      <dsp:spPr>
        <a:xfrm>
          <a:off x="4425739" y="316731"/>
          <a:ext cx="2764365" cy="2764365"/>
        </a:xfrm>
        <a:prstGeom prst="ellipse">
          <a:avLst/>
        </a:prstGeom>
        <a:no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132" tIns="34290" rIns="152132" bIns="34290" numCol="1" spcCol="1270" anchor="ctr" anchorCtr="0">
          <a:noAutofit/>
        </a:bodyPr>
        <a:lstStyle/>
        <a:p>
          <a:pPr marL="0" lvl="0" indent="0" algn="ctr" defTabSz="1200150" rtl="0">
            <a:lnSpc>
              <a:spcPct val="90000"/>
            </a:lnSpc>
            <a:spcBef>
              <a:spcPct val="0"/>
            </a:spcBef>
            <a:spcAft>
              <a:spcPct val="35000"/>
            </a:spcAft>
            <a:buNone/>
          </a:pPr>
          <a:r>
            <a:rPr lang="en-US" sz="2700" b="0" kern="1200" dirty="0">
              <a:latin typeface="Calibri" panose="020F0502020204030204" pitchFamily="34" charset="0"/>
              <a:ea typeface="Calibri" panose="020F0502020204030204" pitchFamily="34" charset="0"/>
              <a:cs typeface="Calibri" panose="020F0502020204030204" pitchFamily="34" charset="0"/>
            </a:rPr>
            <a:t>Yasaswi Nallamothu </a:t>
          </a:r>
          <a:endParaRPr lang="en-US" sz="2700" b="0" kern="1200" baseline="0" dirty="0">
            <a:latin typeface="Calibri" panose="020F0502020204030204" pitchFamily="34" charset="0"/>
            <a:ea typeface="Calibri" panose="020F0502020204030204" pitchFamily="34" charset="0"/>
            <a:cs typeface="Calibri" panose="020F0502020204030204" pitchFamily="34" charset="0"/>
          </a:endParaRPr>
        </a:p>
      </dsp:txBody>
      <dsp:txXfrm>
        <a:off x="4830571" y="721563"/>
        <a:ext cx="1954701" cy="1954701"/>
      </dsp:txXfrm>
    </dsp:sp>
    <dsp:sp modelId="{5C9F024B-98B1-4B4B-85BC-8C2B0B62DC02}">
      <dsp:nvSpPr>
        <dsp:cNvPr id="0" name=""/>
        <dsp:cNvSpPr/>
      </dsp:nvSpPr>
      <dsp:spPr>
        <a:xfrm>
          <a:off x="6637231" y="316731"/>
          <a:ext cx="2764365" cy="2764365"/>
        </a:xfrm>
        <a:prstGeom prst="ellipse">
          <a:avLst/>
        </a:prstGeom>
        <a:solidFill>
          <a:schemeClr val="bg1">
            <a:alpha val="5000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132" tIns="31750" rIns="152132" bIns="31750" numCol="1" spcCol="1270" anchor="ctr" anchorCtr="0">
          <a:noAutofit/>
        </a:bodyPr>
        <a:lstStyle/>
        <a:p>
          <a:pPr marL="0" lvl="0" indent="0" algn="ctr" defTabSz="1111250" rtl="0">
            <a:lnSpc>
              <a:spcPct val="90000"/>
            </a:lnSpc>
            <a:spcBef>
              <a:spcPct val="0"/>
            </a:spcBef>
            <a:spcAft>
              <a:spcPct val="35000"/>
            </a:spcAft>
            <a:buNone/>
          </a:pPr>
          <a:r>
            <a:rPr lang="en-US" sz="2500" kern="1200" baseline="0" dirty="0">
              <a:latin typeface="Calibri" panose="020F0502020204030204" pitchFamily="34" charset="0"/>
              <a:cs typeface="Times New Roman"/>
            </a:rPr>
            <a:t>Gangai Kaliprasad</a:t>
          </a:r>
        </a:p>
      </dsp:txBody>
      <dsp:txXfrm>
        <a:off x="7042063" y="721563"/>
        <a:ext cx="1954701" cy="1954701"/>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88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053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394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59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507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159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10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204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6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38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56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171853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264502507_Employee_Health_in_the_Mental_Health_Workplace_Clinical_Administrative_and_Organizational_Perspectives" TargetMode="External"/><Relationship Id="rId2" Type="http://schemas.openxmlformats.org/officeDocument/2006/relationships/hyperlink" Target="https://www.researchgate.net/publication/268223440_Mental_health-related_stigma_in_health_care_and_mental_health-ca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97EA-DEAE-5847-8369-6BDAE011BAE9}"/>
              </a:ext>
            </a:extLst>
          </p:cNvPr>
          <p:cNvSpPr>
            <a:spLocks noGrp="1"/>
          </p:cNvSpPr>
          <p:nvPr>
            <p:ph type="ctrTitle"/>
          </p:nvPr>
        </p:nvSpPr>
        <p:spPr>
          <a:xfrm>
            <a:off x="2464904" y="1653871"/>
            <a:ext cx="7251590" cy="2003726"/>
          </a:xfrm>
        </p:spPr>
        <p:txBody>
          <a:bodyPr/>
          <a:lstStyle/>
          <a:p>
            <a:r>
              <a:rPr lang="en-US" sz="4800" dirty="0"/>
              <a:t>Mental Health at Workplace</a:t>
            </a:r>
          </a:p>
        </p:txBody>
      </p:sp>
    </p:spTree>
    <p:extLst>
      <p:ext uri="{BB962C8B-B14F-4D97-AF65-F5344CB8AC3E}">
        <p14:creationId xmlns:p14="http://schemas.microsoft.com/office/powerpoint/2010/main" val="284272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5513-3410-9BAB-EC6E-A5335116415C}"/>
              </a:ext>
            </a:extLst>
          </p:cNvPr>
          <p:cNvSpPr>
            <a:spLocks noGrp="1"/>
          </p:cNvSpPr>
          <p:nvPr>
            <p:ph type="title"/>
          </p:nvPr>
        </p:nvSpPr>
        <p:spPr/>
        <p:txBody>
          <a:bodyPr/>
          <a:lstStyle/>
          <a:p>
            <a:r>
              <a:rPr lang="en-US" b="0" i="0" kern="1200" dirty="0">
                <a:solidFill>
                  <a:schemeClr val="tx2"/>
                </a:solidFill>
                <a:latin typeface="+mj-lt"/>
                <a:ea typeface="+mj-ea"/>
                <a:cs typeface="+mj-cs"/>
              </a:rPr>
              <a:t>Exploratory Data Analysis</a:t>
            </a:r>
            <a:endParaRPr lang="en-US" dirty="0"/>
          </a:p>
        </p:txBody>
      </p:sp>
      <p:pic>
        <p:nvPicPr>
          <p:cNvPr id="9" name="Content Placeholder 8">
            <a:extLst>
              <a:ext uri="{FF2B5EF4-FFF2-40B4-BE49-F238E27FC236}">
                <a16:creationId xmlns:a16="http://schemas.microsoft.com/office/drawing/2014/main" id="{8E1BAAD4-8DFF-7F4A-0D42-274F38994FC9}"/>
              </a:ext>
            </a:extLst>
          </p:cNvPr>
          <p:cNvPicPr>
            <a:picLocks noGrp="1" noChangeAspect="1"/>
          </p:cNvPicPr>
          <p:nvPr>
            <p:ph idx="1"/>
          </p:nvPr>
        </p:nvPicPr>
        <p:blipFill>
          <a:blip r:embed="rId2"/>
          <a:stretch>
            <a:fillRect/>
          </a:stretch>
        </p:blipFill>
        <p:spPr>
          <a:xfrm>
            <a:off x="1754429" y="2587305"/>
            <a:ext cx="3906900" cy="3194581"/>
          </a:xfrm>
          <a:prstGeom prst="rect">
            <a:avLst/>
          </a:prstGeom>
        </p:spPr>
      </p:pic>
      <p:sp>
        <p:nvSpPr>
          <p:cNvPr id="11" name="TextBox 10">
            <a:extLst>
              <a:ext uri="{FF2B5EF4-FFF2-40B4-BE49-F238E27FC236}">
                <a16:creationId xmlns:a16="http://schemas.microsoft.com/office/drawing/2014/main" id="{B8EFFE1F-3149-E00E-2244-AFA20A1BF49C}"/>
              </a:ext>
            </a:extLst>
          </p:cNvPr>
          <p:cNvSpPr txBox="1"/>
          <p:nvPr/>
        </p:nvSpPr>
        <p:spPr>
          <a:xfrm>
            <a:off x="6257677" y="3315694"/>
            <a:ext cx="4638921" cy="175432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From this graph we can infer the percentage of respondents who want to get treatment is 50%. If employees have good mental health they can : Be more productive, Take active participation in employee engagement activities etc.</a:t>
            </a:r>
          </a:p>
          <a:p>
            <a:endParaRPr lang="en-US" dirty="0"/>
          </a:p>
        </p:txBody>
      </p:sp>
    </p:spTree>
    <p:extLst>
      <p:ext uri="{BB962C8B-B14F-4D97-AF65-F5344CB8AC3E}">
        <p14:creationId xmlns:p14="http://schemas.microsoft.com/office/powerpoint/2010/main" val="85816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3BBB31-4F2C-97BE-E56A-59A70CD8FC1D}"/>
              </a:ext>
            </a:extLst>
          </p:cNvPr>
          <p:cNvPicPr>
            <a:picLocks noChangeAspect="1"/>
          </p:cNvPicPr>
          <p:nvPr/>
        </p:nvPicPr>
        <p:blipFill>
          <a:blip r:embed="rId2"/>
          <a:srcRect/>
          <a:stretch>
            <a:fillRect/>
          </a:stretch>
        </p:blipFill>
        <p:spPr bwMode="auto">
          <a:xfrm>
            <a:off x="1701579" y="1200647"/>
            <a:ext cx="8022866" cy="2735249"/>
          </a:xfrm>
          <a:prstGeom prst="rect">
            <a:avLst/>
          </a:prstGeom>
          <a:noFill/>
        </p:spPr>
      </p:pic>
      <p:sp>
        <p:nvSpPr>
          <p:cNvPr id="3" name="TextBox 2">
            <a:extLst>
              <a:ext uri="{FF2B5EF4-FFF2-40B4-BE49-F238E27FC236}">
                <a16:creationId xmlns:a16="http://schemas.microsoft.com/office/drawing/2014/main" id="{8C4765D2-E067-14D8-7945-FC9FAB83AADF}"/>
              </a:ext>
            </a:extLst>
          </p:cNvPr>
          <p:cNvSpPr txBox="1"/>
          <p:nvPr/>
        </p:nvSpPr>
        <p:spPr>
          <a:xfrm>
            <a:off x="1757238" y="4484536"/>
            <a:ext cx="8635117" cy="906787"/>
          </a:xfrm>
          <a:prstGeom prst="rect">
            <a:avLst/>
          </a:prstGeom>
          <a:noFill/>
        </p:spPr>
        <p:txBody>
          <a:bodyPr wrap="square" rtlCol="0">
            <a:spAutoFit/>
          </a:bodyPr>
          <a:lstStyle/>
          <a:p>
            <a:pPr marL="0" marR="228600">
              <a:lnSpc>
                <a:spcPct val="98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Most of the working-class employees responded to the survey when compared to the working class. But we can observe from the second graph that both classes have the same percentage of people who are seeking treatment.</a:t>
            </a:r>
          </a:p>
        </p:txBody>
      </p:sp>
    </p:spTree>
    <p:extLst>
      <p:ext uri="{BB962C8B-B14F-4D97-AF65-F5344CB8AC3E}">
        <p14:creationId xmlns:p14="http://schemas.microsoft.com/office/powerpoint/2010/main" val="303906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3A4FDC-64C0-737E-F094-693172DC362F}"/>
              </a:ext>
            </a:extLst>
          </p:cNvPr>
          <p:cNvPicPr>
            <a:picLocks noChangeAspect="1"/>
          </p:cNvPicPr>
          <p:nvPr/>
        </p:nvPicPr>
        <p:blipFill>
          <a:blip r:embed="rId2"/>
          <a:stretch>
            <a:fillRect/>
          </a:stretch>
        </p:blipFill>
        <p:spPr>
          <a:xfrm>
            <a:off x="1339559" y="1146345"/>
            <a:ext cx="9274344" cy="3086367"/>
          </a:xfrm>
          <a:prstGeom prst="rect">
            <a:avLst/>
          </a:prstGeom>
        </p:spPr>
      </p:pic>
      <p:sp>
        <p:nvSpPr>
          <p:cNvPr id="4" name="TextBox 3">
            <a:extLst>
              <a:ext uri="{FF2B5EF4-FFF2-40B4-BE49-F238E27FC236}">
                <a16:creationId xmlns:a16="http://schemas.microsoft.com/office/drawing/2014/main" id="{96DFE277-1146-22B6-8F11-55740EFF5C0F}"/>
              </a:ext>
            </a:extLst>
          </p:cNvPr>
          <p:cNvSpPr txBox="1"/>
          <p:nvPr/>
        </p:nvSpPr>
        <p:spPr>
          <a:xfrm>
            <a:off x="1725433" y="4866198"/>
            <a:ext cx="8523798" cy="906787"/>
          </a:xfrm>
          <a:prstGeom prst="rect">
            <a:avLst/>
          </a:prstGeom>
          <a:noFill/>
        </p:spPr>
        <p:txBody>
          <a:bodyPr wrap="square" rtlCol="0">
            <a:spAutoFit/>
          </a:bodyPr>
          <a:lstStyle/>
          <a:p>
            <a:pPr marL="0" marR="165100">
              <a:lnSpc>
                <a:spcPct val="98000"/>
              </a:lnSpc>
              <a:spcBef>
                <a:spcPts val="0"/>
              </a:spcBef>
              <a:spcAft>
                <a:spcPts val="0"/>
              </a:spcAft>
            </a:pPr>
            <a:r>
              <a:rPr lang="en-US" sz="1800" dirty="0">
                <a:effectLst/>
                <a:latin typeface="Calibir"/>
                <a:ea typeface="Arial" panose="020B0604020202020204" pitchFamily="34" charset="0"/>
              </a:rPr>
              <a:t>Around 70 percent of employees don't work remotely hence most of the mental health issues occur at the workplace. Number of employees seeking treatment in both the categories are more or equal.</a:t>
            </a:r>
            <a:endParaRPr lang="en-US" sz="1800" dirty="0">
              <a:effectLst/>
              <a:latin typeface="Calibir"/>
              <a:ea typeface="Times New Roman" panose="02020603050405020304" pitchFamily="18" charset="0"/>
            </a:endParaRPr>
          </a:p>
        </p:txBody>
      </p:sp>
    </p:spTree>
    <p:extLst>
      <p:ext uri="{BB962C8B-B14F-4D97-AF65-F5344CB8AC3E}">
        <p14:creationId xmlns:p14="http://schemas.microsoft.com/office/powerpoint/2010/main" val="341385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43F93A-0E1E-2F36-237E-36D85702D976}"/>
              </a:ext>
            </a:extLst>
          </p:cNvPr>
          <p:cNvSpPr txBox="1"/>
          <p:nvPr/>
        </p:nvSpPr>
        <p:spPr>
          <a:xfrm>
            <a:off x="826852" y="872061"/>
            <a:ext cx="3073940" cy="3436688"/>
          </a:xfrm>
          <a:prstGeom prst="rect">
            <a:avLst/>
          </a:prstGeom>
        </p:spPr>
        <p:txBody>
          <a:bodyPr vert="horz" lIns="91440" tIns="45720" rIns="91440" bIns="45720" rtlCol="0" anchor="b">
            <a:normAutofit/>
          </a:bodyPr>
          <a:lstStyle/>
          <a:p>
            <a:pPr algn="ctr">
              <a:spcBef>
                <a:spcPct val="0"/>
              </a:spcBef>
              <a:spcAft>
                <a:spcPts val="600"/>
              </a:spcAft>
            </a:pPr>
            <a:r>
              <a:rPr lang="en-US" sz="4100" b="1">
                <a:ln w="3175" cmpd="sng">
                  <a:noFill/>
                </a:ln>
                <a:solidFill>
                  <a:srgbClr val="262626"/>
                </a:solidFill>
                <a:latin typeface="+mj-lt"/>
                <a:ea typeface="+mj-ea"/>
                <a:cs typeface="+mj-cs"/>
              </a:rPr>
              <a:t>Creating and Evaluating the Models :</a:t>
            </a:r>
            <a:br>
              <a:rPr lang="en-US" sz="4100">
                <a:ln w="3175" cmpd="sng">
                  <a:noFill/>
                </a:ln>
                <a:solidFill>
                  <a:srgbClr val="262626"/>
                </a:solidFill>
                <a:latin typeface="+mj-lt"/>
                <a:ea typeface="+mj-ea"/>
                <a:cs typeface="+mj-cs"/>
              </a:rPr>
            </a:br>
            <a:endParaRPr lang="en-US" sz="4100">
              <a:ln w="3175" cmpd="sng">
                <a:noFill/>
              </a:ln>
              <a:solidFill>
                <a:srgbClr val="262626"/>
              </a:solidFill>
              <a:latin typeface="+mj-lt"/>
              <a:ea typeface="+mj-ea"/>
              <a:cs typeface="+mj-cs"/>
            </a:endParaRPr>
          </a:p>
        </p:txBody>
      </p:sp>
      <p:pic>
        <p:nvPicPr>
          <p:cNvPr id="7" name="Picture 6">
            <a:extLst>
              <a:ext uri="{FF2B5EF4-FFF2-40B4-BE49-F238E27FC236}">
                <a16:creationId xmlns:a16="http://schemas.microsoft.com/office/drawing/2014/main" id="{BD733664-1F63-A3D2-0E43-4035A8D80F4A}"/>
              </a:ext>
            </a:extLst>
          </p:cNvPr>
          <p:cNvPicPr>
            <a:picLocks noChangeAspect="1"/>
          </p:cNvPicPr>
          <p:nvPr/>
        </p:nvPicPr>
        <p:blipFill>
          <a:blip r:embed="rId2"/>
          <a:stretch>
            <a:fillRect/>
          </a:stretch>
        </p:blipFill>
        <p:spPr>
          <a:xfrm>
            <a:off x="4890176" y="765735"/>
            <a:ext cx="6824816" cy="5306291"/>
          </a:xfrm>
          <a:prstGeom prst="rect">
            <a:avLst/>
          </a:prstGeom>
        </p:spPr>
      </p:pic>
    </p:spTree>
    <p:extLst>
      <p:ext uri="{BB962C8B-B14F-4D97-AF65-F5344CB8AC3E}">
        <p14:creationId xmlns:p14="http://schemas.microsoft.com/office/powerpoint/2010/main" val="407185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2F59-E9BE-7F18-140C-019D9A100AE6}"/>
              </a:ext>
            </a:extLst>
          </p:cNvPr>
          <p:cNvSpPr>
            <a:spLocks noGrp="1"/>
          </p:cNvSpPr>
          <p:nvPr>
            <p:ph type="title"/>
          </p:nvPr>
        </p:nvSpPr>
        <p:spPr/>
        <p:txBody>
          <a:bodyPr/>
          <a:lstStyle/>
          <a:p>
            <a:r>
              <a:rPr lang="en-US" dirty="0"/>
              <a:t>Hosting the web application</a:t>
            </a:r>
          </a:p>
        </p:txBody>
      </p:sp>
      <p:sp>
        <p:nvSpPr>
          <p:cNvPr id="9" name="Content Placeholder 8">
            <a:extLst>
              <a:ext uri="{FF2B5EF4-FFF2-40B4-BE49-F238E27FC236}">
                <a16:creationId xmlns:a16="http://schemas.microsoft.com/office/drawing/2014/main" id="{6BB3F70D-ABF9-3DA5-14C7-7D1E7B135E50}"/>
              </a:ext>
            </a:extLst>
          </p:cNvPr>
          <p:cNvSpPr>
            <a:spLocks noGrp="1"/>
          </p:cNvSpPr>
          <p:nvPr>
            <p:ph idx="1"/>
          </p:nvPr>
        </p:nvSpPr>
        <p:spPr/>
        <p:txBody>
          <a:bodyPr/>
          <a:lstStyle/>
          <a:p>
            <a:pPr marL="0" indent="0">
              <a:buNone/>
            </a:pPr>
            <a:r>
              <a:rPr lang="en-US" dirty="0"/>
              <a:t>Here we used AWS for hosting the web Application into flask.</a:t>
            </a:r>
          </a:p>
          <a:p>
            <a:r>
              <a:rPr lang="en-US" dirty="0"/>
              <a:t>We used HTML to develop the user Interface for the Mental health check.</a:t>
            </a:r>
          </a:p>
          <a:p>
            <a:pPr marL="0" indent="0">
              <a:buNone/>
            </a:pPr>
            <a:r>
              <a:rPr lang="en-US" dirty="0"/>
              <a:t>  </a:t>
            </a:r>
          </a:p>
          <a:p>
            <a:pPr marL="0" indent="0">
              <a:buNone/>
            </a:pPr>
            <a:endParaRPr lang="en-US" dirty="0"/>
          </a:p>
        </p:txBody>
      </p:sp>
      <p:pic>
        <p:nvPicPr>
          <p:cNvPr id="11" name="Picture 10">
            <a:extLst>
              <a:ext uri="{FF2B5EF4-FFF2-40B4-BE49-F238E27FC236}">
                <a16:creationId xmlns:a16="http://schemas.microsoft.com/office/drawing/2014/main" id="{F9D044E4-C434-46D4-825B-2CF6A47D35C9}"/>
              </a:ext>
            </a:extLst>
          </p:cNvPr>
          <p:cNvPicPr>
            <a:picLocks noChangeAspect="1"/>
          </p:cNvPicPr>
          <p:nvPr/>
        </p:nvPicPr>
        <p:blipFill>
          <a:blip r:embed="rId2"/>
          <a:stretch>
            <a:fillRect/>
          </a:stretch>
        </p:blipFill>
        <p:spPr>
          <a:xfrm>
            <a:off x="2290034" y="3429000"/>
            <a:ext cx="7256937" cy="2777514"/>
          </a:xfrm>
          <a:prstGeom prst="rect">
            <a:avLst/>
          </a:prstGeom>
        </p:spPr>
      </p:pic>
    </p:spTree>
    <p:extLst>
      <p:ext uri="{BB962C8B-B14F-4D97-AF65-F5344CB8AC3E}">
        <p14:creationId xmlns:p14="http://schemas.microsoft.com/office/powerpoint/2010/main" val="344945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77DC-81EB-2C01-FF12-5212FBFC0EE1}"/>
              </a:ext>
            </a:extLst>
          </p:cNvPr>
          <p:cNvSpPr>
            <a:spLocks noGrp="1"/>
          </p:cNvSpPr>
          <p:nvPr>
            <p:ph type="title"/>
          </p:nvPr>
        </p:nvSpPr>
        <p:spPr>
          <a:xfrm>
            <a:off x="1163541" y="1065475"/>
            <a:ext cx="9601196" cy="1311967"/>
          </a:xfrm>
        </p:spPr>
        <p:txBody>
          <a:bodyPr>
            <a:normAutofit/>
          </a:bodyPr>
          <a:lstStyle/>
          <a:p>
            <a:r>
              <a:rPr lang="en-US" sz="4800"/>
              <a:t>Results</a:t>
            </a:r>
            <a:endParaRPr lang="en-US" sz="4800" dirty="0"/>
          </a:p>
        </p:txBody>
      </p:sp>
      <p:pic>
        <p:nvPicPr>
          <p:cNvPr id="7" name="Content Placeholder 6">
            <a:extLst>
              <a:ext uri="{FF2B5EF4-FFF2-40B4-BE49-F238E27FC236}">
                <a16:creationId xmlns:a16="http://schemas.microsoft.com/office/drawing/2014/main" id="{BE04495A-78AB-2418-8109-F8D4D34E218D}"/>
              </a:ext>
            </a:extLst>
          </p:cNvPr>
          <p:cNvPicPr>
            <a:picLocks noGrp="1" noChangeAspect="1"/>
          </p:cNvPicPr>
          <p:nvPr>
            <p:ph idx="1"/>
          </p:nvPr>
        </p:nvPicPr>
        <p:blipFill>
          <a:blip r:embed="rId2"/>
          <a:stretch>
            <a:fillRect/>
          </a:stretch>
        </p:blipFill>
        <p:spPr>
          <a:xfrm>
            <a:off x="2337403" y="2645554"/>
            <a:ext cx="7523544" cy="3001992"/>
          </a:xfrm>
        </p:spPr>
      </p:pic>
    </p:spTree>
    <p:extLst>
      <p:ext uri="{BB962C8B-B14F-4D97-AF65-F5344CB8AC3E}">
        <p14:creationId xmlns:p14="http://schemas.microsoft.com/office/powerpoint/2010/main" val="358242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B1B6FA-BFCE-5A0B-D5C4-F6DAE0E74743}"/>
              </a:ext>
            </a:extLst>
          </p:cNvPr>
          <p:cNvPicPr>
            <a:picLocks noGrp="1" noChangeAspect="1"/>
          </p:cNvPicPr>
          <p:nvPr>
            <p:ph idx="1"/>
          </p:nvPr>
        </p:nvPicPr>
        <p:blipFill>
          <a:blip r:embed="rId2"/>
          <a:stretch>
            <a:fillRect/>
          </a:stretch>
        </p:blipFill>
        <p:spPr>
          <a:xfrm>
            <a:off x="1829211" y="1292715"/>
            <a:ext cx="8533577" cy="4272569"/>
          </a:xfrm>
        </p:spPr>
      </p:pic>
    </p:spTree>
    <p:extLst>
      <p:ext uri="{BB962C8B-B14F-4D97-AF65-F5344CB8AC3E}">
        <p14:creationId xmlns:p14="http://schemas.microsoft.com/office/powerpoint/2010/main" val="2049974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9FA5-A672-380F-ED42-019F2392F26E}"/>
              </a:ext>
            </a:extLst>
          </p:cNvPr>
          <p:cNvSpPr>
            <a:spLocks noGrp="1"/>
          </p:cNvSpPr>
          <p:nvPr>
            <p:ph type="title"/>
          </p:nvPr>
        </p:nvSpPr>
        <p:spPr/>
        <p:txBody>
          <a:bodyPr>
            <a:normAutofit/>
          </a:bodyPr>
          <a:lstStyle/>
          <a:p>
            <a:r>
              <a:rPr lang="en-US" sz="5400" dirty="0"/>
              <a:t>Reference</a:t>
            </a:r>
          </a:p>
        </p:txBody>
      </p:sp>
      <p:sp>
        <p:nvSpPr>
          <p:cNvPr id="3" name="Content Placeholder 2">
            <a:extLst>
              <a:ext uri="{FF2B5EF4-FFF2-40B4-BE49-F238E27FC236}">
                <a16:creationId xmlns:a16="http://schemas.microsoft.com/office/drawing/2014/main" id="{6A887612-971D-11CA-190C-81C09029840D}"/>
              </a:ext>
            </a:extLst>
          </p:cNvPr>
          <p:cNvSpPr>
            <a:spLocks noGrp="1"/>
          </p:cNvSpPr>
          <p:nvPr>
            <p:ph idx="1"/>
          </p:nvPr>
        </p:nvSpPr>
        <p:spPr>
          <a:xfrm>
            <a:off x="1113184" y="2814762"/>
            <a:ext cx="10106106" cy="2615979"/>
          </a:xfrm>
        </p:spPr>
        <p:txBody>
          <a:bodyPr>
            <a:normAutofit/>
          </a:bodyPr>
          <a:lstStyle/>
          <a:p>
            <a:pPr marL="0" marR="1003300">
              <a:lnSpc>
                <a:spcPct val="110000"/>
              </a:lnSpc>
              <a:spcBef>
                <a:spcPts val="0"/>
              </a:spcBef>
              <a:spcAft>
                <a:spcPts val="0"/>
              </a:spcAft>
            </a:pPr>
            <a:r>
              <a:rPr lang="en-US" sz="2000" b="1"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https://www.researchgate.net/publication/268223440_Mental_health-related_stigma_in_health_care_and_mental_health-care</a:t>
            </a:r>
            <a:endParaRPr lang="en-US" sz="200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ts val="1695"/>
              </a:lnSpc>
              <a:spcBef>
                <a:spcPts val="0"/>
              </a:spcBef>
              <a:spcAft>
                <a:spcPts val="0"/>
              </a:spcAft>
              <a:buNone/>
            </a:pPr>
            <a:r>
              <a:rPr lang="en-US" sz="20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p>
          <a:p>
            <a:pPr marL="0" marR="63500" algn="just">
              <a:lnSpc>
                <a:spcPct val="127000"/>
              </a:lnSpc>
              <a:spcBef>
                <a:spcPts val="0"/>
              </a:spcBef>
              <a:spcAft>
                <a:spcPts val="0"/>
              </a:spcAft>
            </a:pPr>
            <a:r>
              <a:rPr lang="en-US" sz="2000" b="1"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https://www.researchgate.net/publication/264502507_Employee_Health_in_the_M</a:t>
            </a:r>
            <a:r>
              <a:rPr lang="en-US" sz="2000" b="1"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lang="en-US" sz="2000" b="1"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ental_Health_Workplace_Clinical_Administrative_and_Organizational_Perspectiv</a:t>
            </a:r>
            <a:r>
              <a:rPr lang="en-US" sz="2000" b="1"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lang="en-US" sz="2000" b="1"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es</a:t>
            </a:r>
            <a:endParaRPr lang="en-US" sz="200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ts val="1000"/>
              </a:lnSpc>
              <a:spcBef>
                <a:spcPts val="0"/>
              </a:spcBef>
              <a:spcAft>
                <a:spcPts val="0"/>
              </a:spcAft>
              <a:buNone/>
            </a:pPr>
            <a:r>
              <a:rPr lang="en-US" sz="2000" b="1" u="none" strike="noStrike"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endParaRPr lang="en-US" sz="200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2000" b="1"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https://www.kaggle.com/code/aditimulye/mental-health-at-workplace</a:t>
            </a:r>
            <a:endParaRPr lang="en-US" sz="200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22655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9" name="Rectangle 18">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D216565-D901-745E-62AE-4A7C0346A3AE}"/>
              </a:ext>
            </a:extLst>
          </p:cNvPr>
          <p:cNvSpPr txBox="1"/>
          <p:nvPr/>
        </p:nvSpPr>
        <p:spPr>
          <a:xfrm>
            <a:off x="4961376" y="1432223"/>
            <a:ext cx="6057144" cy="335797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8000" cap="all">
                <a:blipFill dpi="0" rotWithShape="1">
                  <a:blip r:embed="rId4"/>
                  <a:srcRect/>
                  <a:tile tx="6350" ty="-127000" sx="65000" sy="64000" flip="none" algn="tl"/>
                </a:blipFill>
                <a:latin typeface="+mj-lt"/>
                <a:ea typeface="+mj-ea"/>
                <a:cs typeface="+mj-cs"/>
              </a:rPr>
              <a:t>Thank you</a:t>
            </a:r>
          </a:p>
        </p:txBody>
      </p:sp>
      <p:sp>
        <p:nvSpPr>
          <p:cNvPr id="25" name="Rectangle 24">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Graphic 5" descr="Smiling Face with No Fill">
            <a:extLst>
              <a:ext uri="{FF2B5EF4-FFF2-40B4-BE49-F238E27FC236}">
                <a16:creationId xmlns:a16="http://schemas.microsoft.com/office/drawing/2014/main" id="{0100653B-A009-BA34-94DE-8748FA6048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686320"/>
            <a:ext cx="3416725" cy="3416725"/>
          </a:xfrm>
          <a:prstGeom prst="rect">
            <a:avLst/>
          </a:prstGeom>
        </p:spPr>
      </p:pic>
    </p:spTree>
    <p:extLst>
      <p:ext uri="{BB962C8B-B14F-4D97-AF65-F5344CB8AC3E}">
        <p14:creationId xmlns:p14="http://schemas.microsoft.com/office/powerpoint/2010/main" val="280474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8401E-EC71-2EFA-EB00-7EAAFD80D50E}"/>
              </a:ext>
            </a:extLst>
          </p:cNvPr>
          <p:cNvSpPr txBox="1"/>
          <p:nvPr/>
        </p:nvSpPr>
        <p:spPr>
          <a:xfrm>
            <a:off x="3633746" y="1097279"/>
            <a:ext cx="5136543" cy="784830"/>
          </a:xfrm>
          <a:prstGeom prst="rect">
            <a:avLst/>
          </a:prstGeom>
          <a:noFill/>
        </p:spPr>
        <p:txBody>
          <a:bodyPr wrap="square" rtlCol="0">
            <a:spAutoFit/>
          </a:bodyPr>
          <a:lstStyle/>
          <a:p>
            <a:r>
              <a:rPr lang="en-US" sz="4500" dirty="0">
                <a:latin typeface="Arial" panose="020B0604020202020204" pitchFamily="34" charset="0"/>
                <a:cs typeface="Arial" panose="020B0604020202020204" pitchFamily="34" charset="0"/>
              </a:rPr>
              <a:t>   </a:t>
            </a:r>
            <a:r>
              <a:rPr lang="en-US" sz="4500" dirty="0">
                <a:latin typeface="Gramand"/>
                <a:cs typeface="Arial" panose="020B0604020202020204" pitchFamily="34" charset="0"/>
              </a:rPr>
              <a:t>Team Members</a:t>
            </a:r>
          </a:p>
        </p:txBody>
      </p:sp>
      <p:graphicFrame>
        <p:nvGraphicFramePr>
          <p:cNvPr id="3" name="Diagram 2">
            <a:extLst>
              <a:ext uri="{FF2B5EF4-FFF2-40B4-BE49-F238E27FC236}">
                <a16:creationId xmlns:a16="http://schemas.microsoft.com/office/drawing/2014/main" id="{5C2C7509-E7F9-40F6-4C3D-4C83A3F415F0}"/>
              </a:ext>
            </a:extLst>
          </p:cNvPr>
          <p:cNvGraphicFramePr>
            <a:graphicFrameLocks noGrp="1"/>
          </p:cNvGraphicFramePr>
          <p:nvPr>
            <p:extLst>
              <p:ext uri="{D42A27DB-BD31-4B8C-83A1-F6EECF244321}">
                <p14:modId xmlns:p14="http://schemas.microsoft.com/office/powerpoint/2010/main" val="1605630106"/>
              </p:ext>
            </p:extLst>
          </p:nvPr>
        </p:nvGraphicFramePr>
        <p:xfrm>
          <a:off x="1393824" y="2059387"/>
          <a:ext cx="9404352" cy="3397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37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85FE-4223-E9EB-68C5-4FE6FF2A00B5}"/>
              </a:ext>
            </a:extLst>
          </p:cNvPr>
          <p:cNvSpPr>
            <a:spLocks noGrp="1"/>
          </p:cNvSpPr>
          <p:nvPr>
            <p:ph type="title"/>
          </p:nvPr>
        </p:nvSpPr>
        <p:spPr>
          <a:xfrm>
            <a:off x="1295402" y="982132"/>
            <a:ext cx="9601196" cy="1347600"/>
          </a:xfrm>
        </p:spPr>
        <p:txBody>
          <a:bodyPr>
            <a:normAutofit/>
          </a:bodyPr>
          <a:lstStyle/>
          <a:p>
            <a:r>
              <a:rPr lang="en-US" sz="5400" dirty="0"/>
              <a:t>Introduction</a:t>
            </a:r>
          </a:p>
        </p:txBody>
      </p:sp>
      <p:sp>
        <p:nvSpPr>
          <p:cNvPr id="3" name="Content Placeholder 2">
            <a:extLst>
              <a:ext uri="{FF2B5EF4-FFF2-40B4-BE49-F238E27FC236}">
                <a16:creationId xmlns:a16="http://schemas.microsoft.com/office/drawing/2014/main" id="{1720FE30-4ABD-4DB7-F453-468BBA1F1EB9}"/>
              </a:ext>
            </a:extLst>
          </p:cNvPr>
          <p:cNvSpPr>
            <a:spLocks noGrp="1"/>
          </p:cNvSpPr>
          <p:nvPr>
            <p:ph idx="1"/>
          </p:nvPr>
        </p:nvSpPr>
        <p:spPr>
          <a:xfrm>
            <a:off x="1036320" y="2556932"/>
            <a:ext cx="5809753" cy="3318936"/>
          </a:xfrm>
        </p:spPr>
        <p:txBody>
          <a:bodyPr>
            <a:normAutofit fontScale="92500" lnSpcReduction="10000"/>
          </a:bodyPr>
          <a:lstStyle/>
          <a:p>
            <a:r>
              <a:rPr lang="en-US" sz="2400" b="1" dirty="0"/>
              <a:t>With the development of new data sources and analytical methods, data science has become more and more prevalent in the healthcare industry. In terms of mental health, there is a huge unmet demand in the world. Data science can contribute to our understanding of mental health issues. We may use data science to more fully comprehend and successfully apply treatments for mental health issues.</a:t>
            </a:r>
          </a:p>
          <a:p>
            <a:endParaRPr lang="en-US" dirty="0"/>
          </a:p>
        </p:txBody>
      </p:sp>
      <p:pic>
        <p:nvPicPr>
          <p:cNvPr id="4" name="Picture 2" descr="The way we work is destroying our mental health - Thrive Global">
            <a:extLst>
              <a:ext uri="{FF2B5EF4-FFF2-40B4-BE49-F238E27FC236}">
                <a16:creationId xmlns:a16="http://schemas.microsoft.com/office/drawing/2014/main" id="{C4D16FAF-440F-DA7E-60F5-D69F4CAD93C1}"/>
              </a:ext>
            </a:extLst>
          </p:cNvPr>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l="19774" r="15624" b="-1"/>
          <a:stretch/>
        </p:blipFill>
        <p:spPr bwMode="auto">
          <a:xfrm>
            <a:off x="7988300" y="2727325"/>
            <a:ext cx="4203700" cy="2735263"/>
          </a:xfrm>
          <a:prstGeom prst="rect">
            <a:avLst/>
          </a:prstGeom>
          <a:solidFill>
            <a:srgbClr val="FFFFFF"/>
          </a:solidFill>
        </p:spPr>
      </p:pic>
    </p:spTree>
    <p:extLst>
      <p:ext uri="{BB962C8B-B14F-4D97-AF65-F5344CB8AC3E}">
        <p14:creationId xmlns:p14="http://schemas.microsoft.com/office/powerpoint/2010/main" val="36389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512D-56C1-2A09-09C7-BAA3A6CE8FC8}"/>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E5930C51-5304-CB69-AF52-2FD6F6EFE695}"/>
              </a:ext>
            </a:extLst>
          </p:cNvPr>
          <p:cNvSpPr>
            <a:spLocks noGrp="1"/>
          </p:cNvSpPr>
          <p:nvPr>
            <p:ph idx="1"/>
          </p:nvPr>
        </p:nvSpPr>
        <p:spPr/>
        <p:txBody>
          <a:bodyPr>
            <a:normAutofit/>
          </a:bodyPr>
          <a:lstStyle/>
          <a:p>
            <a:r>
              <a:rPr lang="en-US" b="1" dirty="0">
                <a:solidFill>
                  <a:schemeClr val="tx1"/>
                </a:solidFill>
              </a:rPr>
              <a:t>How t</a:t>
            </a:r>
            <a:r>
              <a:rPr lang="en-US" sz="2400" b="1" dirty="0">
                <a:solidFill>
                  <a:schemeClr val="tx1"/>
                </a:solidFill>
              </a:rPr>
              <a:t>o handle mental health at the </a:t>
            </a:r>
            <a:r>
              <a:rPr lang="en-US" b="1" dirty="0">
                <a:solidFill>
                  <a:schemeClr val="tx1"/>
                </a:solidFill>
              </a:rPr>
              <a:t>workplace</a:t>
            </a:r>
          </a:p>
          <a:p>
            <a:pPr marL="0" indent="0">
              <a:buNone/>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Mental Health affects mental, psychological, and social well-being. It also affects how we think, feel and act. It also helps us in determining how we handle stress by relating it to others. The impact of mental health on an organization can mean a lot of things: an increase in absent days from work, Decrease in productivity. In the US, approximately 70 percent of adults with depression are in the workforce. Employees with depression will miss a lot of days.</a:t>
            </a:r>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indent="0">
              <a:buNone/>
            </a:pP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indent="0">
              <a:buNone/>
            </a:pPr>
            <a:endParaRPr lang="en-US" b="1" dirty="0">
              <a:solidFill>
                <a:schemeClr val="tx1"/>
              </a:solidFill>
            </a:endParaRPr>
          </a:p>
          <a:p>
            <a:endParaRPr lang="en-US" b="1" dirty="0">
              <a:solidFill>
                <a:srgbClr val="FFFFFF"/>
              </a:solidFill>
            </a:endParaRPr>
          </a:p>
        </p:txBody>
      </p:sp>
    </p:spTree>
    <p:extLst>
      <p:ext uri="{BB962C8B-B14F-4D97-AF65-F5344CB8AC3E}">
        <p14:creationId xmlns:p14="http://schemas.microsoft.com/office/powerpoint/2010/main" val="115635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7EC7-FF8F-C19F-EE03-F53355BA1039}"/>
              </a:ext>
            </a:extLst>
          </p:cNvPr>
          <p:cNvSpPr>
            <a:spLocks noGrp="1"/>
          </p:cNvSpPr>
          <p:nvPr>
            <p:ph type="title"/>
          </p:nvPr>
        </p:nvSpPr>
        <p:spPr/>
        <p:txBody>
          <a:bodyPr/>
          <a:lstStyle/>
          <a:p>
            <a:r>
              <a:rPr lang="en" sz="4400" dirty="0">
                <a:solidFill>
                  <a:srgbClr val="000000"/>
                </a:solidFill>
                <a:ea typeface="Calibri"/>
                <a:cs typeface="Calibri"/>
                <a:sym typeface="Calibri"/>
              </a:rPr>
              <a:t>Solution</a:t>
            </a:r>
            <a:endParaRPr lang="en-US" dirty="0"/>
          </a:p>
        </p:txBody>
      </p:sp>
      <p:sp>
        <p:nvSpPr>
          <p:cNvPr id="3" name="Content Placeholder 2">
            <a:extLst>
              <a:ext uri="{FF2B5EF4-FFF2-40B4-BE49-F238E27FC236}">
                <a16:creationId xmlns:a16="http://schemas.microsoft.com/office/drawing/2014/main" id="{9B01EFFE-8E7F-7897-D6AD-E08AE19C529A}"/>
              </a:ext>
            </a:extLst>
          </p:cNvPr>
          <p:cNvSpPr>
            <a:spLocks noGrp="1"/>
          </p:cNvSpPr>
          <p:nvPr>
            <p:ph idx="1"/>
          </p:nvPr>
        </p:nvSpPr>
        <p:spPr/>
        <p:txBody>
          <a:bodyPr>
            <a:normAutofit/>
          </a:bodyPr>
          <a:lstStyle/>
          <a:p>
            <a:r>
              <a:rPr lang="en-US" dirty="0"/>
              <a:t>This problem can be solved using Mental Health First Aid. It helps participants to notice and support individuals who are suffering from mental health. It teaches employees communication and support skills which can help people suffering from mental health. </a:t>
            </a:r>
          </a:p>
          <a:p>
            <a:r>
              <a:rPr lang="en-US" dirty="0"/>
              <a:t>Research shows that employees who used first aid have increased awareness of mental health among themselves and their co-workers. It allows them to recognize the signs of someone who is struggling with mental health and teaches them the skills to when and where to reach out.</a:t>
            </a:r>
          </a:p>
          <a:p>
            <a:r>
              <a:rPr lang="en-US" dirty="0"/>
              <a:t>Moreover, they conduct an Employee Assistance Program which focuses on mental and physical health. These measures can help create a healthy and productive work environment that reduces the stigma associated with mental illness.</a:t>
            </a:r>
          </a:p>
          <a:p>
            <a:pPr marL="0" indent="0">
              <a:buNone/>
            </a:pPr>
            <a:endParaRPr lang="en-US" dirty="0"/>
          </a:p>
        </p:txBody>
      </p:sp>
    </p:spTree>
    <p:extLst>
      <p:ext uri="{BB962C8B-B14F-4D97-AF65-F5344CB8AC3E}">
        <p14:creationId xmlns:p14="http://schemas.microsoft.com/office/powerpoint/2010/main" val="176107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D345-0D8B-96C8-05F1-909A9BFC93E9}"/>
              </a:ext>
            </a:extLst>
          </p:cNvPr>
          <p:cNvSpPr>
            <a:spLocks noGrp="1"/>
          </p:cNvSpPr>
          <p:nvPr>
            <p:ph type="title"/>
          </p:nvPr>
        </p:nvSpPr>
        <p:spPr/>
        <p:txBody>
          <a:bodyPr/>
          <a:lstStyle/>
          <a:p>
            <a:pPr algn="l"/>
            <a:r>
              <a:rPr lang="en" sz="4400" dirty="0">
                <a:solidFill>
                  <a:schemeClr val="tx1">
                    <a:lumMod val="75000"/>
                  </a:schemeClr>
                </a:solidFill>
                <a:ea typeface="Calibri"/>
                <a:cs typeface="Calibri"/>
                <a:sym typeface="Calibri"/>
              </a:rPr>
              <a:t>Graphical View of ETL Tools </a:t>
            </a:r>
            <a:r>
              <a:rPr lang="en" sz="4400" b="1" dirty="0">
                <a:solidFill>
                  <a:schemeClr val="tx1">
                    <a:lumMod val="75000"/>
                  </a:schemeClr>
                </a:solidFill>
                <a:latin typeface="Calibri"/>
                <a:ea typeface="Calibri"/>
                <a:cs typeface="Calibri"/>
                <a:sym typeface="Calibri"/>
              </a:rPr>
              <a:t>:</a:t>
            </a:r>
            <a:endParaRPr lang="en-US" dirty="0"/>
          </a:p>
        </p:txBody>
      </p:sp>
      <p:pic>
        <p:nvPicPr>
          <p:cNvPr id="4" name="Google Shape;91;p19" descr="Diagram">
            <a:extLst>
              <a:ext uri="{FF2B5EF4-FFF2-40B4-BE49-F238E27FC236}">
                <a16:creationId xmlns:a16="http://schemas.microsoft.com/office/drawing/2014/main" id="{BEDA2F4F-F8E0-6B0C-2E69-DB068A18454E}"/>
              </a:ext>
            </a:extLst>
          </p:cNvPr>
          <p:cNvPicPr preferRelativeResize="0">
            <a:picLocks noGrp="1"/>
          </p:cNvPicPr>
          <p:nvPr>
            <p:ph idx="1"/>
          </p:nvPr>
        </p:nvPicPr>
        <p:blipFill>
          <a:blip r:embed="rId2">
            <a:alphaModFix/>
          </a:blip>
          <a:stretch>
            <a:fillRect/>
          </a:stretch>
        </p:blipFill>
        <p:spPr>
          <a:xfrm>
            <a:off x="1709530" y="2557463"/>
            <a:ext cx="8666922" cy="3317875"/>
          </a:xfrm>
          <a:prstGeom prst="rect">
            <a:avLst/>
          </a:prstGeom>
          <a:noFill/>
          <a:ln>
            <a:noFill/>
          </a:ln>
        </p:spPr>
      </p:pic>
    </p:spTree>
    <p:extLst>
      <p:ext uri="{BB962C8B-B14F-4D97-AF65-F5344CB8AC3E}">
        <p14:creationId xmlns:p14="http://schemas.microsoft.com/office/powerpoint/2010/main" val="416539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DB43-2E53-CA5A-BF38-11E7A024581C}"/>
              </a:ext>
            </a:extLst>
          </p:cNvPr>
          <p:cNvSpPr>
            <a:spLocks noGrp="1"/>
          </p:cNvSpPr>
          <p:nvPr>
            <p:ph type="title"/>
          </p:nvPr>
        </p:nvSpPr>
        <p:spPr/>
        <p:txBody>
          <a:bodyPr/>
          <a:lstStyle/>
          <a:p>
            <a:r>
              <a:rPr lang="en-US" dirty="0"/>
              <a:t>Data from Kaggle</a:t>
            </a:r>
          </a:p>
        </p:txBody>
      </p:sp>
      <p:sp>
        <p:nvSpPr>
          <p:cNvPr id="3" name="Content Placeholder 2">
            <a:extLst>
              <a:ext uri="{FF2B5EF4-FFF2-40B4-BE49-F238E27FC236}">
                <a16:creationId xmlns:a16="http://schemas.microsoft.com/office/drawing/2014/main" id="{74E7F906-CC4C-4A1A-41F9-4212C806CE07}"/>
              </a:ext>
            </a:extLst>
          </p:cNvPr>
          <p:cNvSpPr>
            <a:spLocks noGrp="1"/>
          </p:cNvSpPr>
          <p:nvPr>
            <p:ph idx="1"/>
          </p:nvPr>
        </p:nvSpPr>
        <p:spPr/>
        <p:txBody>
          <a:bodyPr/>
          <a:lstStyle/>
          <a:p>
            <a:pPr marL="0" indent="0">
              <a:buNone/>
            </a:pPr>
            <a:r>
              <a:rPr lang="en-US" sz="2400" dirty="0"/>
              <a:t>https://www.kaggle.com/datasets/osmi/mental-health-in-tech-2016</a:t>
            </a:r>
          </a:p>
          <a:p>
            <a:pPr marL="0" indent="0">
              <a:buNone/>
            </a:pPr>
            <a:endParaRPr lang="en-US" dirty="0"/>
          </a:p>
        </p:txBody>
      </p:sp>
      <p:pic>
        <p:nvPicPr>
          <p:cNvPr id="4" name="Google Shape;97;p20">
            <a:extLst>
              <a:ext uri="{FF2B5EF4-FFF2-40B4-BE49-F238E27FC236}">
                <a16:creationId xmlns:a16="http://schemas.microsoft.com/office/drawing/2014/main" id="{B5BA2508-B6D9-4935-CAD3-99F3FFE306FB}"/>
              </a:ext>
            </a:extLst>
          </p:cNvPr>
          <p:cNvPicPr preferRelativeResize="0">
            <a:picLocks/>
          </p:cNvPicPr>
          <p:nvPr/>
        </p:nvPicPr>
        <p:blipFill>
          <a:blip r:embed="rId2">
            <a:alphaModFix/>
          </a:blip>
          <a:stretch>
            <a:fillRect/>
          </a:stretch>
        </p:blipFill>
        <p:spPr>
          <a:xfrm>
            <a:off x="1386208" y="3087740"/>
            <a:ext cx="9014305" cy="1970632"/>
          </a:xfrm>
          <a:prstGeom prst="rect">
            <a:avLst/>
          </a:prstGeom>
          <a:noFill/>
          <a:ln>
            <a:noFill/>
          </a:ln>
        </p:spPr>
      </p:pic>
      <p:pic>
        <p:nvPicPr>
          <p:cNvPr id="5" name="Google Shape;98;p20">
            <a:extLst>
              <a:ext uri="{FF2B5EF4-FFF2-40B4-BE49-F238E27FC236}">
                <a16:creationId xmlns:a16="http://schemas.microsoft.com/office/drawing/2014/main" id="{D38F9961-F854-82B2-A899-B377B633A7FB}"/>
              </a:ext>
            </a:extLst>
          </p:cNvPr>
          <p:cNvPicPr preferRelativeResize="0"/>
          <p:nvPr/>
        </p:nvPicPr>
        <p:blipFill rotWithShape="1">
          <a:blip r:embed="rId3">
            <a:alphaModFix/>
          </a:blip>
          <a:srcRect t="-12271" r="1631" b="48119"/>
          <a:stretch/>
        </p:blipFill>
        <p:spPr>
          <a:xfrm>
            <a:off x="1386209" y="5058372"/>
            <a:ext cx="9014304" cy="960765"/>
          </a:xfrm>
          <a:prstGeom prst="rect">
            <a:avLst/>
          </a:prstGeom>
          <a:noFill/>
          <a:ln>
            <a:noFill/>
          </a:ln>
        </p:spPr>
      </p:pic>
    </p:spTree>
    <p:extLst>
      <p:ext uri="{BB962C8B-B14F-4D97-AF65-F5344CB8AC3E}">
        <p14:creationId xmlns:p14="http://schemas.microsoft.com/office/powerpoint/2010/main" val="347278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C381-79B3-612D-19D7-42BF5C35BF0A}"/>
              </a:ext>
            </a:extLst>
          </p:cNvPr>
          <p:cNvSpPr>
            <a:spLocks noGrp="1"/>
          </p:cNvSpPr>
          <p:nvPr>
            <p:ph type="title"/>
          </p:nvPr>
        </p:nvSpPr>
        <p:spPr/>
        <p:txBody>
          <a:bodyPr>
            <a:noAutofit/>
          </a:bodyPr>
          <a:lstStyle/>
          <a:p>
            <a:r>
              <a:rPr lang="en-US" sz="3500" b="1" dirty="0">
                <a:solidFill>
                  <a:srgbClr val="1C4587"/>
                </a:solidFill>
                <a:effectLst/>
                <a:ea typeface="Arial" panose="020B0604020202020204" pitchFamily="34" charset="0"/>
              </a:rPr>
              <a:t>Data Preparation and Feature Engineering :</a:t>
            </a:r>
            <a:br>
              <a:rPr lang="en-US" sz="3500" dirty="0">
                <a:effectLst/>
                <a:ea typeface="Times New Roman" panose="02020603050405020304" pitchFamily="18" charset="0"/>
              </a:rPr>
            </a:br>
            <a:endParaRPr lang="en-US" sz="3500" dirty="0"/>
          </a:p>
        </p:txBody>
      </p:sp>
      <p:pic>
        <p:nvPicPr>
          <p:cNvPr id="4" name="Content Placeholder 3">
            <a:extLst>
              <a:ext uri="{FF2B5EF4-FFF2-40B4-BE49-F238E27FC236}">
                <a16:creationId xmlns:a16="http://schemas.microsoft.com/office/drawing/2014/main" id="{799FBD5B-FAD7-285A-C11F-B2A60F092405}"/>
              </a:ext>
            </a:extLst>
          </p:cNvPr>
          <p:cNvPicPr>
            <a:picLocks noGrp="1" noChangeAspect="1"/>
          </p:cNvPicPr>
          <p:nvPr>
            <p:ph idx="1"/>
          </p:nvPr>
        </p:nvPicPr>
        <p:blipFill>
          <a:blip r:embed="rId2"/>
          <a:srcRect/>
          <a:stretch>
            <a:fillRect/>
          </a:stretch>
        </p:blipFill>
        <p:spPr bwMode="auto">
          <a:xfrm>
            <a:off x="946736" y="2767543"/>
            <a:ext cx="6241244" cy="3108325"/>
          </a:xfrm>
          <a:prstGeom prst="rect">
            <a:avLst/>
          </a:prstGeom>
          <a:noFill/>
        </p:spPr>
      </p:pic>
      <p:sp>
        <p:nvSpPr>
          <p:cNvPr id="6" name="TextBox 5">
            <a:extLst>
              <a:ext uri="{FF2B5EF4-FFF2-40B4-BE49-F238E27FC236}">
                <a16:creationId xmlns:a16="http://schemas.microsoft.com/office/drawing/2014/main" id="{395B5781-9571-79AC-6B56-902E005E78C6}"/>
              </a:ext>
            </a:extLst>
          </p:cNvPr>
          <p:cNvSpPr txBox="1"/>
          <p:nvPr/>
        </p:nvSpPr>
        <p:spPr>
          <a:xfrm>
            <a:off x="7736619" y="3323645"/>
            <a:ext cx="3419061" cy="2263697"/>
          </a:xfrm>
          <a:prstGeom prst="rect">
            <a:avLst/>
          </a:prstGeom>
          <a:noFill/>
        </p:spPr>
        <p:txBody>
          <a:bodyPr wrap="square" rtlCol="0">
            <a:spAutoFit/>
          </a:bodyPr>
          <a:lstStyle/>
          <a:p>
            <a:pPr marL="0" marR="165100">
              <a:lnSpc>
                <a:spcPct val="98000"/>
              </a:lnSpc>
              <a:spcBef>
                <a:spcPts val="0"/>
              </a:spcBef>
              <a:spcAft>
                <a:spcPts val="0"/>
              </a:spcAft>
            </a:pPr>
            <a:r>
              <a:rPr lang="en-US" sz="1200" dirty="0">
                <a:effectLst/>
                <a:latin typeface="caal"/>
                <a:ea typeface="Arial" panose="020B0604020202020204" pitchFamily="34" charset="0"/>
              </a:rPr>
              <a:t>How can age be negative? And how can the age be less than 20? Are they allowed to even work?</a:t>
            </a:r>
          </a:p>
          <a:p>
            <a:pPr marL="0" marR="165100">
              <a:lnSpc>
                <a:spcPct val="98000"/>
              </a:lnSpc>
              <a:spcBef>
                <a:spcPts val="0"/>
              </a:spcBef>
              <a:spcAft>
                <a:spcPts val="0"/>
              </a:spcAft>
            </a:pPr>
            <a:r>
              <a:rPr lang="en-US" sz="1200" dirty="0">
                <a:latin typeface="caal"/>
                <a:ea typeface="Times New Roman" panose="02020603050405020304" pitchFamily="18" charset="0"/>
              </a:rPr>
              <a:t> </a:t>
            </a:r>
          </a:p>
          <a:p>
            <a:pPr marL="0" marR="165100">
              <a:lnSpc>
                <a:spcPct val="98000"/>
              </a:lnSpc>
              <a:spcBef>
                <a:spcPts val="0"/>
              </a:spcBef>
              <a:spcAft>
                <a:spcPts val="0"/>
              </a:spcAft>
            </a:pPr>
            <a:r>
              <a:rPr lang="en-US" sz="1200" dirty="0">
                <a:latin typeface="caal"/>
                <a:ea typeface="Times New Roman" panose="02020603050405020304" pitchFamily="18" charset="0"/>
              </a:rPr>
              <a:t>So in these cases, we are making the age column from 20 to 100.</a:t>
            </a:r>
          </a:p>
          <a:p>
            <a:pPr marL="0" marR="165100">
              <a:lnSpc>
                <a:spcPct val="98000"/>
              </a:lnSpc>
              <a:spcBef>
                <a:spcPts val="0"/>
              </a:spcBef>
              <a:spcAft>
                <a:spcPts val="0"/>
              </a:spcAft>
            </a:pPr>
            <a:endParaRPr lang="en-US" sz="1200" dirty="0">
              <a:effectLst/>
              <a:latin typeface="caal"/>
              <a:ea typeface="Times New Roman" panose="02020603050405020304" pitchFamily="18" charset="0"/>
            </a:endParaRPr>
          </a:p>
          <a:p>
            <a:pPr marL="0" marR="165100">
              <a:lnSpc>
                <a:spcPct val="98000"/>
              </a:lnSpc>
              <a:spcBef>
                <a:spcPts val="0"/>
              </a:spcBef>
              <a:spcAft>
                <a:spcPts val="0"/>
              </a:spcAft>
            </a:pPr>
            <a:endParaRPr lang="en-US" sz="1200" dirty="0">
              <a:latin typeface="caal"/>
              <a:ea typeface="Times New Roman" panose="02020603050405020304" pitchFamily="18" charset="0"/>
            </a:endParaRPr>
          </a:p>
          <a:p>
            <a:pPr marL="0" marR="165100">
              <a:lnSpc>
                <a:spcPct val="98000"/>
              </a:lnSpc>
              <a:spcBef>
                <a:spcPts val="0"/>
              </a:spcBef>
              <a:spcAft>
                <a:spcPts val="0"/>
              </a:spcAft>
            </a:pPr>
            <a:endParaRPr lang="en-US" sz="1200" dirty="0">
              <a:effectLst/>
              <a:latin typeface="caal"/>
              <a:ea typeface="Times New Roman" panose="02020603050405020304" pitchFamily="18" charset="0"/>
            </a:endParaRPr>
          </a:p>
          <a:p>
            <a:pPr marL="0" marR="165100">
              <a:lnSpc>
                <a:spcPct val="98000"/>
              </a:lnSpc>
              <a:spcBef>
                <a:spcPts val="0"/>
              </a:spcBef>
              <a:spcAft>
                <a:spcPts val="0"/>
              </a:spcAft>
            </a:pPr>
            <a:endParaRPr lang="en-US" sz="1200" dirty="0">
              <a:latin typeface="caal"/>
              <a:ea typeface="Times New Roman" panose="02020603050405020304" pitchFamily="18" charset="0"/>
            </a:endParaRPr>
          </a:p>
          <a:p>
            <a:pPr marL="0" marR="165100">
              <a:lnSpc>
                <a:spcPct val="98000"/>
              </a:lnSpc>
              <a:spcBef>
                <a:spcPts val="0"/>
              </a:spcBef>
              <a:spcAft>
                <a:spcPts val="0"/>
              </a:spcAft>
            </a:pPr>
            <a:endParaRPr lang="en-US" sz="1200" dirty="0">
              <a:effectLst/>
              <a:latin typeface="caal"/>
              <a:ea typeface="Times New Roman" panose="02020603050405020304" pitchFamily="18" charset="0"/>
            </a:endParaRPr>
          </a:p>
          <a:p>
            <a:pPr marL="0" marR="165100">
              <a:lnSpc>
                <a:spcPct val="98000"/>
              </a:lnSpc>
              <a:spcBef>
                <a:spcPts val="0"/>
              </a:spcBef>
              <a:spcAft>
                <a:spcPts val="0"/>
              </a:spcAft>
            </a:pPr>
            <a:endParaRPr lang="en-US" sz="1200" dirty="0">
              <a:latin typeface="caal"/>
              <a:ea typeface="Times New Roman" panose="02020603050405020304" pitchFamily="18" charset="0"/>
            </a:endParaRPr>
          </a:p>
          <a:p>
            <a:pPr marL="0" marR="165100">
              <a:lnSpc>
                <a:spcPct val="98000"/>
              </a:lnSpc>
              <a:spcBef>
                <a:spcPts val="0"/>
              </a:spcBef>
              <a:spcAft>
                <a:spcPts val="0"/>
              </a:spcAft>
            </a:pPr>
            <a:endParaRPr lang="en-US" sz="1200" dirty="0">
              <a:effectLst/>
              <a:latin typeface="caal"/>
              <a:ea typeface="Times New Roman" panose="02020603050405020304" pitchFamily="18" charset="0"/>
            </a:endParaRPr>
          </a:p>
        </p:txBody>
      </p:sp>
    </p:spTree>
    <p:extLst>
      <p:ext uri="{BB962C8B-B14F-4D97-AF65-F5344CB8AC3E}">
        <p14:creationId xmlns:p14="http://schemas.microsoft.com/office/powerpoint/2010/main" val="77959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F68155-A46B-95FC-6631-D7B8863DAD82}"/>
              </a:ext>
            </a:extLst>
          </p:cNvPr>
          <p:cNvPicPr>
            <a:picLocks noChangeAspect="1"/>
          </p:cNvPicPr>
          <p:nvPr/>
        </p:nvPicPr>
        <p:blipFill>
          <a:blip r:embed="rId2"/>
          <a:srcRect/>
          <a:stretch>
            <a:fillRect/>
          </a:stretch>
        </p:blipFill>
        <p:spPr bwMode="auto">
          <a:xfrm>
            <a:off x="1120471" y="868514"/>
            <a:ext cx="9168517" cy="2693670"/>
          </a:xfrm>
          <a:prstGeom prst="rect">
            <a:avLst/>
          </a:prstGeom>
          <a:noFill/>
        </p:spPr>
      </p:pic>
      <p:pic>
        <p:nvPicPr>
          <p:cNvPr id="3" name="Picture 2">
            <a:extLst>
              <a:ext uri="{FF2B5EF4-FFF2-40B4-BE49-F238E27FC236}">
                <a16:creationId xmlns:a16="http://schemas.microsoft.com/office/drawing/2014/main" id="{B42150A5-CC9E-4C59-E723-E5816511C432}"/>
              </a:ext>
            </a:extLst>
          </p:cNvPr>
          <p:cNvPicPr>
            <a:picLocks noChangeAspect="1"/>
          </p:cNvPicPr>
          <p:nvPr/>
        </p:nvPicPr>
        <p:blipFill>
          <a:blip r:embed="rId3"/>
          <a:srcRect/>
          <a:stretch>
            <a:fillRect/>
          </a:stretch>
        </p:blipFill>
        <p:spPr bwMode="auto">
          <a:xfrm>
            <a:off x="1446476" y="4719486"/>
            <a:ext cx="5943600" cy="1270000"/>
          </a:xfrm>
          <a:prstGeom prst="rect">
            <a:avLst/>
          </a:prstGeom>
          <a:noFill/>
        </p:spPr>
      </p:pic>
      <p:sp>
        <p:nvSpPr>
          <p:cNvPr id="4" name="TextBox 3">
            <a:extLst>
              <a:ext uri="{FF2B5EF4-FFF2-40B4-BE49-F238E27FC236}">
                <a16:creationId xmlns:a16="http://schemas.microsoft.com/office/drawing/2014/main" id="{EF98094B-6DF4-A139-3194-21BD54A55D36}"/>
              </a:ext>
            </a:extLst>
          </p:cNvPr>
          <p:cNvSpPr txBox="1"/>
          <p:nvPr/>
        </p:nvSpPr>
        <p:spPr>
          <a:xfrm>
            <a:off x="1255645" y="3801158"/>
            <a:ext cx="9144661" cy="679353"/>
          </a:xfrm>
          <a:prstGeom prst="rect">
            <a:avLst/>
          </a:prstGeom>
          <a:noFill/>
        </p:spPr>
        <p:txBody>
          <a:bodyPr wrap="square" rtlCol="0">
            <a:spAutoFit/>
          </a:bodyPr>
          <a:lstStyle/>
          <a:p>
            <a:pPr marL="0" marR="241300">
              <a:lnSpc>
                <a:spcPct val="110000"/>
              </a:lnSpc>
              <a:spcBef>
                <a:spcPts val="0"/>
              </a:spcBef>
              <a:spcAft>
                <a:spcPts val="0"/>
              </a:spcAft>
            </a:pPr>
            <a:r>
              <a:rPr lang="en-US" sz="1800" dirty="0">
                <a:effectLst/>
                <a:latin typeface="Arial" panose="020B0604020202020204" pitchFamily="34" charset="0"/>
                <a:ea typeface="Arial" panose="020B0604020202020204" pitchFamily="34" charset="0"/>
              </a:rPr>
              <a:t>Since most of the columns except the Age column are of object type we perform one-hot encoding.</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7270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109</TotalTime>
  <Words>639</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caal</vt:lpstr>
      <vt:lpstr>Calibir</vt:lpstr>
      <vt:lpstr>Calibri</vt:lpstr>
      <vt:lpstr>Gramand</vt:lpstr>
      <vt:lpstr>Rockwell</vt:lpstr>
      <vt:lpstr>Rockwell Condensed</vt:lpstr>
      <vt:lpstr>Rockwell Extra Bold</vt:lpstr>
      <vt:lpstr>Times New Roman</vt:lpstr>
      <vt:lpstr>Wingdings</vt:lpstr>
      <vt:lpstr>Wood Type</vt:lpstr>
      <vt:lpstr>Mental Health at Workplace</vt:lpstr>
      <vt:lpstr>PowerPoint Presentation</vt:lpstr>
      <vt:lpstr>Introduction</vt:lpstr>
      <vt:lpstr>Challenge</vt:lpstr>
      <vt:lpstr>Solution</vt:lpstr>
      <vt:lpstr>Graphical View of ETL Tools :</vt:lpstr>
      <vt:lpstr>Data from Kaggle</vt:lpstr>
      <vt:lpstr>Data Preparation and Feature Engineering : </vt:lpstr>
      <vt:lpstr>PowerPoint Presentation</vt:lpstr>
      <vt:lpstr>Exploratory Data Analysis</vt:lpstr>
      <vt:lpstr>PowerPoint Presentation</vt:lpstr>
      <vt:lpstr>PowerPoint Presentation</vt:lpstr>
      <vt:lpstr>PowerPoint Presentation</vt:lpstr>
      <vt:lpstr>Hosting the web application</vt:lpstr>
      <vt:lpstr>Results</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at Workplace</dc:title>
  <dc:creator>Gowthami Middela</dc:creator>
  <cp:lastModifiedBy>Manchala, Ashish</cp:lastModifiedBy>
  <cp:revision>4</cp:revision>
  <dcterms:created xsi:type="dcterms:W3CDTF">2023-04-28T22:42:57Z</dcterms:created>
  <dcterms:modified xsi:type="dcterms:W3CDTF">2023-04-30T03:39:53Z</dcterms:modified>
</cp:coreProperties>
</file>