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9E5135-1CF8-4F0D-BDBF-0B0314D5DA0B}" type="datetimeFigureOut">
              <a:rPr lang="en-US" smtClean="0"/>
              <a:t>10/29/2023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269DD6C-869B-433B-A57F-263CDB88B88A}" type="slidenum">
              <a:rPr lang="en-US" smtClean="0"/>
              <a:t>‹#›</a:t>
            </a:fld>
            <a:endParaRPr lang="en-US"/>
          </a:p>
        </p:txBody>
      </p:sp>
    </p:spTree>
    <p:extLst>
      <p:ext uri="{BB962C8B-B14F-4D97-AF65-F5344CB8AC3E}">
        <p14:creationId xmlns:p14="http://schemas.microsoft.com/office/powerpoint/2010/main" val="3496528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9E5135-1CF8-4F0D-BDBF-0B0314D5DA0B}" type="datetimeFigureOut">
              <a:rPr lang="en-US" smtClean="0"/>
              <a:t>10/29/2023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69DD6C-869B-433B-A57F-263CDB88B88A}" type="slidenum">
              <a:rPr lang="en-US" smtClean="0"/>
              <a:t>‹#›</a:t>
            </a:fld>
            <a:endParaRPr lang="en-US"/>
          </a:p>
        </p:txBody>
      </p:sp>
    </p:spTree>
    <p:extLst>
      <p:ext uri="{BB962C8B-B14F-4D97-AF65-F5344CB8AC3E}">
        <p14:creationId xmlns:p14="http://schemas.microsoft.com/office/powerpoint/2010/main" val="929051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9E5135-1CF8-4F0D-BDBF-0B0314D5DA0B}" type="datetimeFigureOut">
              <a:rPr lang="en-US" smtClean="0"/>
              <a:t>10/29/2023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69DD6C-869B-433B-A57F-263CDB88B88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7421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A9E5135-1CF8-4F0D-BDBF-0B0314D5DA0B}" type="datetimeFigureOut">
              <a:rPr lang="en-US" smtClean="0"/>
              <a:t>10/29/2023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69DD6C-869B-433B-A57F-263CDB88B88A}" type="slidenum">
              <a:rPr lang="en-US" smtClean="0"/>
              <a:t>‹#›</a:t>
            </a:fld>
            <a:endParaRPr lang="en-US"/>
          </a:p>
        </p:txBody>
      </p:sp>
    </p:spTree>
    <p:extLst>
      <p:ext uri="{BB962C8B-B14F-4D97-AF65-F5344CB8AC3E}">
        <p14:creationId xmlns:p14="http://schemas.microsoft.com/office/powerpoint/2010/main" val="2780622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A9E5135-1CF8-4F0D-BDBF-0B0314D5DA0B}" type="datetimeFigureOut">
              <a:rPr lang="en-US" smtClean="0"/>
              <a:t>10/29/2023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69DD6C-869B-433B-A57F-263CDB88B88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4405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A9E5135-1CF8-4F0D-BDBF-0B0314D5DA0B}" type="datetimeFigureOut">
              <a:rPr lang="en-US" smtClean="0"/>
              <a:t>10/29/2023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69DD6C-869B-433B-A57F-263CDB88B88A}" type="slidenum">
              <a:rPr lang="en-US" smtClean="0"/>
              <a:t>‹#›</a:t>
            </a:fld>
            <a:endParaRPr lang="en-US"/>
          </a:p>
        </p:txBody>
      </p:sp>
    </p:spTree>
    <p:extLst>
      <p:ext uri="{BB962C8B-B14F-4D97-AF65-F5344CB8AC3E}">
        <p14:creationId xmlns:p14="http://schemas.microsoft.com/office/powerpoint/2010/main" val="534423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9E5135-1CF8-4F0D-BDBF-0B0314D5DA0B}" type="datetimeFigureOut">
              <a:rPr lang="en-US" smtClean="0"/>
              <a:t>10/29/2023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69DD6C-869B-433B-A57F-263CDB88B88A}" type="slidenum">
              <a:rPr lang="en-US" smtClean="0"/>
              <a:t>‹#›</a:t>
            </a:fld>
            <a:endParaRPr lang="en-US"/>
          </a:p>
        </p:txBody>
      </p:sp>
    </p:spTree>
    <p:extLst>
      <p:ext uri="{BB962C8B-B14F-4D97-AF65-F5344CB8AC3E}">
        <p14:creationId xmlns:p14="http://schemas.microsoft.com/office/powerpoint/2010/main" val="816973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9E5135-1CF8-4F0D-BDBF-0B0314D5DA0B}" type="datetimeFigureOut">
              <a:rPr lang="en-US" smtClean="0"/>
              <a:t>10/29/2023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69DD6C-869B-433B-A57F-263CDB88B88A}" type="slidenum">
              <a:rPr lang="en-US" smtClean="0"/>
              <a:t>‹#›</a:t>
            </a:fld>
            <a:endParaRPr lang="en-US"/>
          </a:p>
        </p:txBody>
      </p:sp>
    </p:spTree>
    <p:extLst>
      <p:ext uri="{BB962C8B-B14F-4D97-AF65-F5344CB8AC3E}">
        <p14:creationId xmlns:p14="http://schemas.microsoft.com/office/powerpoint/2010/main" val="1350552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9E5135-1CF8-4F0D-BDBF-0B0314D5DA0B}" type="datetimeFigureOut">
              <a:rPr lang="en-US" smtClean="0"/>
              <a:t>10/29/2023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69DD6C-869B-433B-A57F-263CDB88B88A}" type="slidenum">
              <a:rPr lang="en-US" smtClean="0"/>
              <a:t>‹#›</a:t>
            </a:fld>
            <a:endParaRPr lang="en-US"/>
          </a:p>
        </p:txBody>
      </p:sp>
    </p:spTree>
    <p:extLst>
      <p:ext uri="{BB962C8B-B14F-4D97-AF65-F5344CB8AC3E}">
        <p14:creationId xmlns:p14="http://schemas.microsoft.com/office/powerpoint/2010/main" val="3297899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9E5135-1CF8-4F0D-BDBF-0B0314D5DA0B}" type="datetimeFigureOut">
              <a:rPr lang="en-US" smtClean="0"/>
              <a:t>10/29/2023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69DD6C-869B-433B-A57F-263CDB88B88A}" type="slidenum">
              <a:rPr lang="en-US" smtClean="0"/>
              <a:t>‹#›</a:t>
            </a:fld>
            <a:endParaRPr lang="en-US"/>
          </a:p>
        </p:txBody>
      </p:sp>
    </p:spTree>
    <p:extLst>
      <p:ext uri="{BB962C8B-B14F-4D97-AF65-F5344CB8AC3E}">
        <p14:creationId xmlns:p14="http://schemas.microsoft.com/office/powerpoint/2010/main" val="12647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9E5135-1CF8-4F0D-BDBF-0B0314D5DA0B}" type="datetimeFigureOut">
              <a:rPr lang="en-US" smtClean="0"/>
              <a:t>10/29/2023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269DD6C-869B-433B-A57F-263CDB88B88A}" type="slidenum">
              <a:rPr lang="en-US" smtClean="0"/>
              <a:t>‹#›</a:t>
            </a:fld>
            <a:endParaRPr lang="en-US"/>
          </a:p>
        </p:txBody>
      </p:sp>
    </p:spTree>
    <p:extLst>
      <p:ext uri="{BB962C8B-B14F-4D97-AF65-F5344CB8AC3E}">
        <p14:creationId xmlns:p14="http://schemas.microsoft.com/office/powerpoint/2010/main" val="66804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9E5135-1CF8-4F0D-BDBF-0B0314D5DA0B}" type="datetimeFigureOut">
              <a:rPr lang="en-US" smtClean="0"/>
              <a:t>10/29/2023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269DD6C-869B-433B-A57F-263CDB88B88A}" type="slidenum">
              <a:rPr lang="en-US" smtClean="0"/>
              <a:t>‹#›</a:t>
            </a:fld>
            <a:endParaRPr lang="en-US"/>
          </a:p>
        </p:txBody>
      </p:sp>
    </p:spTree>
    <p:extLst>
      <p:ext uri="{BB962C8B-B14F-4D97-AF65-F5344CB8AC3E}">
        <p14:creationId xmlns:p14="http://schemas.microsoft.com/office/powerpoint/2010/main" val="2745158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9E5135-1CF8-4F0D-BDBF-0B0314D5DA0B}" type="datetimeFigureOut">
              <a:rPr lang="en-US" smtClean="0"/>
              <a:t>10/29/2023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269DD6C-869B-433B-A57F-263CDB88B88A}" type="slidenum">
              <a:rPr lang="en-US" smtClean="0"/>
              <a:t>‹#›</a:t>
            </a:fld>
            <a:endParaRPr lang="en-US"/>
          </a:p>
        </p:txBody>
      </p:sp>
    </p:spTree>
    <p:extLst>
      <p:ext uri="{BB962C8B-B14F-4D97-AF65-F5344CB8AC3E}">
        <p14:creationId xmlns:p14="http://schemas.microsoft.com/office/powerpoint/2010/main" val="385715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9E5135-1CF8-4F0D-BDBF-0B0314D5DA0B}" type="datetimeFigureOut">
              <a:rPr lang="en-US" smtClean="0"/>
              <a:t>10/29/2023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269DD6C-869B-433B-A57F-263CDB88B88A}" type="slidenum">
              <a:rPr lang="en-US" smtClean="0"/>
              <a:t>‹#›</a:t>
            </a:fld>
            <a:endParaRPr lang="en-US"/>
          </a:p>
        </p:txBody>
      </p:sp>
    </p:spTree>
    <p:extLst>
      <p:ext uri="{BB962C8B-B14F-4D97-AF65-F5344CB8AC3E}">
        <p14:creationId xmlns:p14="http://schemas.microsoft.com/office/powerpoint/2010/main" val="3260595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9E5135-1CF8-4F0D-BDBF-0B0314D5DA0B}" type="datetimeFigureOut">
              <a:rPr lang="en-US" smtClean="0"/>
              <a:t>10/29/2023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269DD6C-869B-433B-A57F-263CDB88B88A}" type="slidenum">
              <a:rPr lang="en-US" smtClean="0"/>
              <a:t>‹#›</a:t>
            </a:fld>
            <a:endParaRPr lang="en-US"/>
          </a:p>
        </p:txBody>
      </p:sp>
    </p:spTree>
    <p:extLst>
      <p:ext uri="{BB962C8B-B14F-4D97-AF65-F5344CB8AC3E}">
        <p14:creationId xmlns:p14="http://schemas.microsoft.com/office/powerpoint/2010/main" val="1953531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9E5135-1CF8-4F0D-BDBF-0B0314D5DA0B}" type="datetimeFigureOut">
              <a:rPr lang="en-US" smtClean="0"/>
              <a:t>10/29/2023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69DD6C-869B-433B-A57F-263CDB88B88A}" type="slidenum">
              <a:rPr lang="en-US" smtClean="0"/>
              <a:t>‹#›</a:t>
            </a:fld>
            <a:endParaRPr lang="en-US"/>
          </a:p>
        </p:txBody>
      </p:sp>
    </p:spTree>
    <p:extLst>
      <p:ext uri="{BB962C8B-B14F-4D97-AF65-F5344CB8AC3E}">
        <p14:creationId xmlns:p14="http://schemas.microsoft.com/office/powerpoint/2010/main" val="2545424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A9E5135-1CF8-4F0D-BDBF-0B0314D5DA0B}" type="datetimeFigureOut">
              <a:rPr lang="en-US" smtClean="0"/>
              <a:t>10/29/2023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269DD6C-869B-433B-A57F-263CDB88B88A}" type="slidenum">
              <a:rPr lang="en-US" smtClean="0"/>
              <a:t>‹#›</a:t>
            </a:fld>
            <a:endParaRPr lang="en-US"/>
          </a:p>
        </p:txBody>
      </p:sp>
    </p:spTree>
    <p:extLst>
      <p:ext uri="{BB962C8B-B14F-4D97-AF65-F5344CB8AC3E}">
        <p14:creationId xmlns:p14="http://schemas.microsoft.com/office/powerpoint/2010/main" val="3033152629"/>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 id="2147483927" r:id="rId14"/>
    <p:sldLayoutId id="2147483928" r:id="rId15"/>
    <p:sldLayoutId id="214748392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A606-2A4E-C99D-5406-59C96A08977E}"/>
              </a:ext>
            </a:extLst>
          </p:cNvPr>
          <p:cNvSpPr>
            <a:spLocks noGrp="1"/>
          </p:cNvSpPr>
          <p:nvPr>
            <p:ph type="ctrTitle"/>
          </p:nvPr>
        </p:nvSpPr>
        <p:spPr>
          <a:xfrm>
            <a:off x="618695" y="824497"/>
            <a:ext cx="11009948" cy="790944"/>
          </a:xfrm>
        </p:spPr>
        <p:txBody>
          <a:bodyPr>
            <a:normAutofit/>
          </a:bodyPr>
          <a:lstStyle/>
          <a:p>
            <a:pPr algn="ctr"/>
            <a:r>
              <a:rPr lang="en-US" sz="4000" dirty="0">
                <a:latin typeface="Century Gothic" panose="020B0502020202020204" pitchFamily="34" charset="0"/>
              </a:rPr>
              <a:t>DSCI-6011-03</a:t>
            </a:r>
            <a:endParaRPr lang="en-US" sz="4800" dirty="0">
              <a:latin typeface="Century Gothic" panose="020B0502020202020204" pitchFamily="34" charset="0"/>
            </a:endParaRPr>
          </a:p>
        </p:txBody>
      </p:sp>
      <p:sp>
        <p:nvSpPr>
          <p:cNvPr id="6" name="TextBox 5">
            <a:extLst>
              <a:ext uri="{FF2B5EF4-FFF2-40B4-BE49-F238E27FC236}">
                <a16:creationId xmlns:a16="http://schemas.microsoft.com/office/drawing/2014/main" id="{CB908E99-27AE-58BB-EDA8-9D152DE4FAC2}"/>
              </a:ext>
            </a:extLst>
          </p:cNvPr>
          <p:cNvSpPr txBox="1"/>
          <p:nvPr/>
        </p:nvSpPr>
        <p:spPr>
          <a:xfrm flipH="1">
            <a:off x="2980418" y="1615441"/>
            <a:ext cx="6286501" cy="1754326"/>
          </a:xfrm>
          <a:prstGeom prst="rect">
            <a:avLst/>
          </a:prstGeom>
          <a:noFill/>
        </p:spPr>
        <p:txBody>
          <a:bodyPr wrap="square" rtlCol="0">
            <a:spAutoFit/>
          </a:bodyPr>
          <a:lstStyle/>
          <a:p>
            <a:pPr algn="ctr"/>
            <a:r>
              <a:rPr lang="en-US" sz="5400" dirty="0">
                <a:latin typeface="Century Gothic" panose="020B0502020202020204" pitchFamily="34" charset="0"/>
              </a:rPr>
              <a:t>Deep Learning</a:t>
            </a:r>
          </a:p>
          <a:p>
            <a:endParaRPr lang="en-US" sz="5400" dirty="0"/>
          </a:p>
        </p:txBody>
      </p:sp>
      <p:sp>
        <p:nvSpPr>
          <p:cNvPr id="8" name="TextBox 7">
            <a:extLst>
              <a:ext uri="{FF2B5EF4-FFF2-40B4-BE49-F238E27FC236}">
                <a16:creationId xmlns:a16="http://schemas.microsoft.com/office/drawing/2014/main" id="{D2EA9E25-64FE-B98F-7405-C47BE42CB947}"/>
              </a:ext>
            </a:extLst>
          </p:cNvPr>
          <p:cNvSpPr txBox="1"/>
          <p:nvPr/>
        </p:nvSpPr>
        <p:spPr>
          <a:xfrm>
            <a:off x="4406401" y="2787075"/>
            <a:ext cx="3216638" cy="461665"/>
          </a:xfrm>
          <a:prstGeom prst="rect">
            <a:avLst/>
          </a:prstGeom>
          <a:noFill/>
        </p:spPr>
        <p:txBody>
          <a:bodyPr wrap="square" rtlCol="0">
            <a:spAutoFit/>
          </a:bodyPr>
          <a:lstStyle/>
          <a:p>
            <a:pPr algn="ctr"/>
            <a:r>
              <a:rPr lang="en-US" sz="2400" dirty="0">
                <a:latin typeface="Century Gothic" panose="020B0502020202020204" pitchFamily="34" charset="0"/>
              </a:rPr>
              <a:t>Project Proposal </a:t>
            </a:r>
          </a:p>
        </p:txBody>
      </p:sp>
      <p:sp>
        <p:nvSpPr>
          <p:cNvPr id="9" name="TextBox 8">
            <a:extLst>
              <a:ext uri="{FF2B5EF4-FFF2-40B4-BE49-F238E27FC236}">
                <a16:creationId xmlns:a16="http://schemas.microsoft.com/office/drawing/2014/main" id="{14DC5E73-D706-EF9D-D15B-D004ADB87AC0}"/>
              </a:ext>
            </a:extLst>
          </p:cNvPr>
          <p:cNvSpPr txBox="1"/>
          <p:nvPr/>
        </p:nvSpPr>
        <p:spPr>
          <a:xfrm>
            <a:off x="8310880" y="3850640"/>
            <a:ext cx="2672080" cy="1477328"/>
          </a:xfrm>
          <a:prstGeom prst="rect">
            <a:avLst/>
          </a:prstGeom>
          <a:noFill/>
        </p:spPr>
        <p:txBody>
          <a:bodyPr wrap="square" rtlCol="0">
            <a:spAutoFit/>
          </a:bodyPr>
          <a:lstStyle/>
          <a:p>
            <a:r>
              <a:rPr lang="en-US" b="1" dirty="0"/>
              <a:t>Team:</a:t>
            </a:r>
          </a:p>
          <a:p>
            <a:endParaRPr lang="en-US" b="1" dirty="0"/>
          </a:p>
          <a:p>
            <a:r>
              <a:rPr lang="en-US" dirty="0"/>
              <a:t>Sai Karthik Navuluru</a:t>
            </a:r>
          </a:p>
          <a:p>
            <a:r>
              <a:rPr lang="en-US" dirty="0"/>
              <a:t>Deepika Linga</a:t>
            </a:r>
          </a:p>
          <a:p>
            <a:r>
              <a:rPr lang="en-US" dirty="0"/>
              <a:t>Ashish Manchala</a:t>
            </a:r>
          </a:p>
        </p:txBody>
      </p:sp>
    </p:spTree>
    <p:extLst>
      <p:ext uri="{BB962C8B-B14F-4D97-AF65-F5344CB8AC3E}">
        <p14:creationId xmlns:p14="http://schemas.microsoft.com/office/powerpoint/2010/main" val="65990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06FD0-B705-059F-34B4-949A3EC92C0D}"/>
              </a:ext>
            </a:extLst>
          </p:cNvPr>
          <p:cNvSpPr>
            <a:spLocks noGrp="1"/>
          </p:cNvSpPr>
          <p:nvPr>
            <p:ph type="title"/>
          </p:nvPr>
        </p:nvSpPr>
        <p:spPr>
          <a:xfrm>
            <a:off x="773827" y="2189114"/>
            <a:ext cx="11277600" cy="1671685"/>
          </a:xfrm>
        </p:spPr>
        <p:txBody>
          <a:bodyPr>
            <a:noAutofit/>
          </a:bodyPr>
          <a:lstStyle/>
          <a:p>
            <a:r>
              <a:rPr lang="en-US" sz="4000" b="1" dirty="0">
                <a:solidFill>
                  <a:schemeClr val="tx2">
                    <a:lumMod val="75000"/>
                  </a:schemeClr>
                </a:solidFill>
                <a:ea typeface="Calibri" panose="020F0502020204030204" pitchFamily="34" charset="0"/>
                <a:cs typeface="Times New Roman" panose="02020603050405020304" pitchFamily="18" charset="0"/>
              </a:rPr>
              <a:t>Black and White Image Colorization using DL</a:t>
            </a:r>
            <a:endParaRPr lang="en-US" sz="4000" b="1" dirty="0">
              <a:solidFill>
                <a:schemeClr val="tx2">
                  <a:lumMod val="75000"/>
                </a:schemeClr>
              </a:solidFill>
            </a:endParaRPr>
          </a:p>
        </p:txBody>
      </p:sp>
      <p:sp>
        <p:nvSpPr>
          <p:cNvPr id="4" name="TextBox 3">
            <a:extLst>
              <a:ext uri="{FF2B5EF4-FFF2-40B4-BE49-F238E27FC236}">
                <a16:creationId xmlns:a16="http://schemas.microsoft.com/office/drawing/2014/main" id="{6EA8BDBE-8866-A0CC-364D-F3653AA8005C}"/>
              </a:ext>
            </a:extLst>
          </p:cNvPr>
          <p:cNvSpPr txBox="1"/>
          <p:nvPr/>
        </p:nvSpPr>
        <p:spPr>
          <a:xfrm>
            <a:off x="4778534" y="487680"/>
            <a:ext cx="3268186" cy="646331"/>
          </a:xfrm>
          <a:prstGeom prst="rect">
            <a:avLst/>
          </a:prstGeom>
          <a:noFill/>
        </p:spPr>
        <p:txBody>
          <a:bodyPr wrap="square" rtlCol="0">
            <a:spAutoFit/>
          </a:bodyPr>
          <a:lstStyle/>
          <a:p>
            <a:r>
              <a:rPr lang="en-US" sz="3600" dirty="0"/>
              <a:t>Project Topic</a:t>
            </a:r>
          </a:p>
        </p:txBody>
      </p:sp>
      <p:pic>
        <p:nvPicPr>
          <p:cNvPr id="7" name="Picture 6">
            <a:extLst>
              <a:ext uri="{FF2B5EF4-FFF2-40B4-BE49-F238E27FC236}">
                <a16:creationId xmlns:a16="http://schemas.microsoft.com/office/drawing/2014/main" id="{1DE6BF8D-8D35-8D2E-1C44-C919EF9BF9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7840" y="3101340"/>
            <a:ext cx="6116320" cy="3440430"/>
          </a:xfrm>
          <a:prstGeom prst="rect">
            <a:avLst/>
          </a:prstGeom>
        </p:spPr>
      </p:pic>
    </p:spTree>
    <p:extLst>
      <p:ext uri="{BB962C8B-B14F-4D97-AF65-F5344CB8AC3E}">
        <p14:creationId xmlns:p14="http://schemas.microsoft.com/office/powerpoint/2010/main" val="533695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B5A1-A55B-FD82-53F5-47E6ED44849D}"/>
              </a:ext>
            </a:extLst>
          </p:cNvPr>
          <p:cNvSpPr>
            <a:spLocks noGrp="1"/>
          </p:cNvSpPr>
          <p:nvPr>
            <p:ph type="title"/>
          </p:nvPr>
        </p:nvSpPr>
        <p:spPr/>
        <p:txBody>
          <a:bodyPr/>
          <a:lstStyle/>
          <a:p>
            <a:r>
              <a:rPr lang="en-US" dirty="0"/>
              <a:t>Statement of Project Objectives</a:t>
            </a:r>
          </a:p>
        </p:txBody>
      </p:sp>
      <p:sp>
        <p:nvSpPr>
          <p:cNvPr id="3" name="Content Placeholder 2">
            <a:extLst>
              <a:ext uri="{FF2B5EF4-FFF2-40B4-BE49-F238E27FC236}">
                <a16:creationId xmlns:a16="http://schemas.microsoft.com/office/drawing/2014/main" id="{7934E7D6-4A72-7648-C1A7-963458F038F5}"/>
              </a:ext>
            </a:extLst>
          </p:cNvPr>
          <p:cNvSpPr>
            <a:spLocks noGrp="1"/>
          </p:cNvSpPr>
          <p:nvPr>
            <p:ph idx="1"/>
          </p:nvPr>
        </p:nvSpPr>
        <p:spPr/>
        <p:txBody>
          <a:bodyPr/>
          <a:lstStyle/>
          <a:p>
            <a:pPr marL="0" indent="0">
              <a:buNone/>
            </a:pPr>
            <a:r>
              <a:rPr lang="en-US" dirty="0"/>
              <a:t>We aim to create a high-accuracy deep learning model for colorizing grayscale images through the use of convolutional neural networks (CNNs) and, if needed, techniques like autoencoders or Generative Adversarial Networks (GANs). Our model's performance will be assessed using metrics like SSIM (Structural Similarity Index). Furthermore, we will benchmark our model against existing state-of-the-art solutions like </a:t>
            </a:r>
            <a:r>
              <a:rPr lang="en-US" dirty="0" err="1"/>
              <a:t>DeOldify</a:t>
            </a:r>
            <a:r>
              <a:rPr lang="en-US" dirty="0"/>
              <a:t> and Colorful Image Colorization to determine its effectiveness in producing realistic and accurate colorizations.</a:t>
            </a:r>
          </a:p>
        </p:txBody>
      </p:sp>
    </p:spTree>
    <p:extLst>
      <p:ext uri="{BB962C8B-B14F-4D97-AF65-F5344CB8AC3E}">
        <p14:creationId xmlns:p14="http://schemas.microsoft.com/office/powerpoint/2010/main" val="407758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C7D95-3256-4AB8-4F99-EB9EC8274FEC}"/>
              </a:ext>
            </a:extLst>
          </p:cNvPr>
          <p:cNvSpPr>
            <a:spLocks noGrp="1"/>
          </p:cNvSpPr>
          <p:nvPr>
            <p:ph type="title"/>
          </p:nvPr>
        </p:nvSpPr>
        <p:spPr/>
        <p:txBody>
          <a:bodyPr/>
          <a:lstStyle/>
          <a:p>
            <a:r>
              <a:rPr lang="en-US" b="0" i="0" dirty="0">
                <a:solidFill>
                  <a:srgbClr val="2D3B45"/>
                </a:solidFill>
                <a:effectLst/>
              </a:rPr>
              <a:t>Statement</a:t>
            </a:r>
            <a:r>
              <a:rPr lang="en-US" b="0" i="0" dirty="0">
                <a:solidFill>
                  <a:srgbClr val="2D3B45"/>
                </a:solidFill>
                <a:effectLst/>
                <a:latin typeface="LatoWeb"/>
              </a:rPr>
              <a:t> of value</a:t>
            </a:r>
            <a:endParaRPr lang="en-US" dirty="0"/>
          </a:p>
        </p:txBody>
      </p:sp>
      <p:sp>
        <p:nvSpPr>
          <p:cNvPr id="3" name="Content Placeholder 2">
            <a:extLst>
              <a:ext uri="{FF2B5EF4-FFF2-40B4-BE49-F238E27FC236}">
                <a16:creationId xmlns:a16="http://schemas.microsoft.com/office/drawing/2014/main" id="{BBC6922C-1444-A4AA-AE0B-8331835BBB96}"/>
              </a:ext>
            </a:extLst>
          </p:cNvPr>
          <p:cNvSpPr>
            <a:spLocks noGrp="1"/>
          </p:cNvSpPr>
          <p:nvPr>
            <p:ph idx="1"/>
          </p:nvPr>
        </p:nvSpPr>
        <p:spPr/>
        <p:txBody>
          <a:bodyPr/>
          <a:lstStyle/>
          <a:p>
            <a:pPr algn="l">
              <a:buFont typeface="+mj-lt"/>
              <a:buAutoNum type="arabicPeriod"/>
            </a:pPr>
            <a:r>
              <a:rPr lang="en-US" b="1" i="0" dirty="0">
                <a:solidFill>
                  <a:schemeClr val="bg2">
                    <a:lumMod val="25000"/>
                  </a:schemeClr>
                </a:solidFill>
                <a:effectLst/>
                <a:latin typeface="+mj-lt"/>
              </a:rPr>
              <a:t>Restore and Modernize Historical and Old Images:</a:t>
            </a:r>
            <a:r>
              <a:rPr lang="en-US" b="0" i="0" dirty="0">
                <a:solidFill>
                  <a:schemeClr val="bg2">
                    <a:lumMod val="25000"/>
                  </a:schemeClr>
                </a:solidFill>
                <a:effectLst/>
                <a:latin typeface="+mj-lt"/>
              </a:rPr>
              <a:t> We bring old and historical images back to life using advanced deep learning techniques, preserving cultural heritage and making them visually appealing.</a:t>
            </a:r>
          </a:p>
          <a:p>
            <a:pPr algn="l">
              <a:buFont typeface="+mj-lt"/>
              <a:buAutoNum type="arabicPeriod"/>
            </a:pPr>
            <a:r>
              <a:rPr lang="en-US" b="1" i="0" dirty="0">
                <a:solidFill>
                  <a:schemeClr val="bg2">
                    <a:lumMod val="25000"/>
                  </a:schemeClr>
                </a:solidFill>
                <a:effectLst/>
                <a:latin typeface="+mj-lt"/>
              </a:rPr>
              <a:t>Offer a Tool for Filmmakers, Museums, and Individuals to Enhance Old Visuals:</a:t>
            </a:r>
            <a:r>
              <a:rPr lang="en-US" b="0" i="0" dirty="0">
                <a:solidFill>
                  <a:schemeClr val="bg2">
                    <a:lumMod val="25000"/>
                  </a:schemeClr>
                </a:solidFill>
                <a:effectLst/>
                <a:latin typeface="+mj-lt"/>
              </a:rPr>
              <a:t> Our technology provides a user-friendly tool for filmmakers, museums, and individuals to improve old visuals, facilitating their use in modern contexts, exhibits, and personal storytelling.</a:t>
            </a:r>
          </a:p>
          <a:p>
            <a:pPr algn="l">
              <a:buFont typeface="+mj-lt"/>
              <a:buAutoNum type="arabicPeriod"/>
            </a:pPr>
            <a:r>
              <a:rPr lang="en-US" b="1" i="0" dirty="0">
                <a:solidFill>
                  <a:schemeClr val="bg2">
                    <a:lumMod val="25000"/>
                  </a:schemeClr>
                </a:solidFill>
                <a:effectLst/>
                <a:latin typeface="+mj-lt"/>
              </a:rPr>
              <a:t>Contribute to Ongoing Research and Advancements in Image Processing Using Deep Learning:</a:t>
            </a:r>
            <a:r>
              <a:rPr lang="en-US" b="0" i="0" dirty="0">
                <a:solidFill>
                  <a:schemeClr val="bg2">
                    <a:lumMod val="25000"/>
                  </a:schemeClr>
                </a:solidFill>
                <a:effectLst/>
                <a:latin typeface="+mj-lt"/>
              </a:rPr>
              <a:t> We actively engage in research and innovation in image processing, pushing the boundaries of what deep learning can achieve, benefiting both our users and the broader scientific community.</a:t>
            </a:r>
          </a:p>
          <a:p>
            <a:pPr marL="0" indent="0">
              <a:buNone/>
            </a:pPr>
            <a:endParaRPr lang="en-US" dirty="0"/>
          </a:p>
        </p:txBody>
      </p:sp>
    </p:spTree>
    <p:extLst>
      <p:ext uri="{BB962C8B-B14F-4D97-AF65-F5344CB8AC3E}">
        <p14:creationId xmlns:p14="http://schemas.microsoft.com/office/powerpoint/2010/main" val="2336171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8D84C-2D52-7035-5335-1F57FC117B4A}"/>
              </a:ext>
            </a:extLst>
          </p:cNvPr>
          <p:cNvSpPr>
            <a:spLocks noGrp="1"/>
          </p:cNvSpPr>
          <p:nvPr>
            <p:ph type="title"/>
          </p:nvPr>
        </p:nvSpPr>
        <p:spPr>
          <a:xfrm>
            <a:off x="1727200" y="624110"/>
            <a:ext cx="9926319" cy="1280890"/>
          </a:xfrm>
        </p:spPr>
        <p:txBody>
          <a:bodyPr/>
          <a:lstStyle/>
          <a:p>
            <a:r>
              <a:rPr lang="en-US" b="0" i="0" dirty="0">
                <a:solidFill>
                  <a:srgbClr val="2D3B45"/>
                </a:solidFill>
                <a:effectLst/>
                <a:latin typeface="LatoWeb"/>
              </a:rPr>
              <a:t>Review of the State of the Art and Relevant works</a:t>
            </a:r>
            <a:endParaRPr lang="en-US" dirty="0"/>
          </a:p>
        </p:txBody>
      </p:sp>
      <p:sp>
        <p:nvSpPr>
          <p:cNvPr id="3" name="Content Placeholder 2">
            <a:extLst>
              <a:ext uri="{FF2B5EF4-FFF2-40B4-BE49-F238E27FC236}">
                <a16:creationId xmlns:a16="http://schemas.microsoft.com/office/drawing/2014/main" id="{A2A5F468-C20D-F13E-11B1-D1C4EB5C17A9}"/>
              </a:ext>
            </a:extLst>
          </p:cNvPr>
          <p:cNvSpPr>
            <a:spLocks noGrp="1"/>
          </p:cNvSpPr>
          <p:nvPr>
            <p:ph idx="1"/>
          </p:nvPr>
        </p:nvSpPr>
        <p:spPr/>
        <p:txBody>
          <a:bodyPr/>
          <a:lstStyle/>
          <a:p>
            <a:r>
              <a:rPr lang="en-US" dirty="0"/>
              <a:t>"Deep Colorization", Zhang et al., 2016</a:t>
            </a:r>
          </a:p>
          <a:p>
            <a:r>
              <a:rPr lang="en-US" dirty="0"/>
              <a:t>"Let there be Color!: Joint End-to-end Learning of Global and Local Image Priors for Automatic Image Colorization with Simultaneous Classification", Iizuka et al., 2016</a:t>
            </a:r>
          </a:p>
        </p:txBody>
      </p:sp>
    </p:spTree>
    <p:extLst>
      <p:ext uri="{BB962C8B-B14F-4D97-AF65-F5344CB8AC3E}">
        <p14:creationId xmlns:p14="http://schemas.microsoft.com/office/powerpoint/2010/main" val="3441883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300DC-13F2-AEE0-DD18-947F34A13879}"/>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D1A2EB1E-5131-43A8-4811-906F0F59B043}"/>
              </a:ext>
            </a:extLst>
          </p:cNvPr>
          <p:cNvSpPr>
            <a:spLocks noGrp="1"/>
          </p:cNvSpPr>
          <p:nvPr>
            <p:ph idx="1"/>
          </p:nvPr>
        </p:nvSpPr>
        <p:spPr/>
        <p:txBody>
          <a:bodyPr/>
          <a:lstStyle/>
          <a:p>
            <a:r>
              <a:rPr lang="en-US" b="1" dirty="0"/>
              <a:t>Algorithms</a:t>
            </a:r>
            <a:r>
              <a:rPr lang="en-US" dirty="0"/>
              <a:t>: </a:t>
            </a:r>
            <a:r>
              <a:rPr lang="en-US" dirty="0">
                <a:latin typeface="+mj-lt"/>
                <a:ea typeface="Calibri" panose="020F0502020204030204" pitchFamily="34" charset="0"/>
                <a:cs typeface="Times New Roman" panose="02020603050405020304" pitchFamily="18" charset="0"/>
              </a:rPr>
              <a:t>Convolutional Neural Networks (CNNs), Generative Adversarial Networks (GANs).</a:t>
            </a:r>
          </a:p>
          <a:p>
            <a:r>
              <a:rPr lang="en-US" b="1" dirty="0">
                <a:latin typeface="+mj-lt"/>
                <a:ea typeface="Calibri" panose="020F0502020204030204" pitchFamily="34" charset="0"/>
                <a:cs typeface="Times New Roman" panose="02020603050405020304" pitchFamily="18" charset="0"/>
              </a:rPr>
              <a:t>Datasets</a:t>
            </a:r>
            <a:r>
              <a:rPr lang="en-US" dirty="0">
                <a:latin typeface="+mj-lt"/>
                <a:ea typeface="Calibri" panose="020F0502020204030204" pitchFamily="34" charset="0"/>
                <a:cs typeface="Times New Roman" panose="02020603050405020304" pitchFamily="18" charset="0"/>
              </a:rPr>
              <a:t>: ImageNet, custom dataset of grayscale and colored image pairs.</a:t>
            </a:r>
          </a:p>
          <a:p>
            <a:r>
              <a:rPr lang="en-US" b="1" dirty="0">
                <a:latin typeface="+mj-lt"/>
                <a:ea typeface="Calibri" panose="020F0502020204030204" pitchFamily="34" charset="0"/>
                <a:cs typeface="Times New Roman" panose="02020603050405020304" pitchFamily="18" charset="0"/>
              </a:rPr>
              <a:t>Tools</a:t>
            </a:r>
            <a:r>
              <a:rPr lang="en-US" dirty="0">
                <a:latin typeface="+mj-lt"/>
                <a:ea typeface="Calibri" panose="020F0502020204030204" pitchFamily="34" charset="0"/>
                <a:cs typeface="Times New Roman" panose="02020603050405020304" pitchFamily="18" charset="0"/>
              </a:rPr>
              <a:t>: TensorFlow, and Keras.</a:t>
            </a:r>
          </a:p>
          <a:p>
            <a:r>
              <a:rPr lang="en-US" b="1" dirty="0">
                <a:latin typeface="+mj-lt"/>
                <a:ea typeface="Calibri" panose="020F0502020204030204" pitchFamily="34" charset="0"/>
                <a:cs typeface="Times New Roman" panose="02020603050405020304" pitchFamily="18" charset="0"/>
              </a:rPr>
              <a:t>Techniques</a:t>
            </a:r>
            <a:r>
              <a:rPr lang="en-US" dirty="0">
                <a:latin typeface="+mj-lt"/>
                <a:ea typeface="Calibri" panose="020F0502020204030204" pitchFamily="34" charset="0"/>
                <a:cs typeface="Times New Roman" panose="02020603050405020304" pitchFamily="18" charset="0"/>
              </a:rPr>
              <a:t>: Transfer learning, Image augmentation, and Batch normalization.</a:t>
            </a:r>
          </a:p>
        </p:txBody>
      </p:sp>
    </p:spTree>
    <p:extLst>
      <p:ext uri="{BB962C8B-B14F-4D97-AF65-F5344CB8AC3E}">
        <p14:creationId xmlns:p14="http://schemas.microsoft.com/office/powerpoint/2010/main" val="2746052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5B02A-73C1-4603-5873-41B2D3F98AF1}"/>
              </a:ext>
            </a:extLst>
          </p:cNvPr>
          <p:cNvSpPr>
            <a:spLocks noGrp="1"/>
          </p:cNvSpPr>
          <p:nvPr>
            <p:ph type="title"/>
          </p:nvPr>
        </p:nvSpPr>
        <p:spPr/>
        <p:txBody>
          <a:bodyPr/>
          <a:lstStyle/>
          <a:p>
            <a:r>
              <a:rPr lang="en-US" dirty="0">
                <a:solidFill>
                  <a:schemeClr val="tx2">
                    <a:lumMod val="75000"/>
                  </a:schemeClr>
                </a:solidFill>
              </a:rPr>
              <a:t>Deliverables</a:t>
            </a:r>
          </a:p>
        </p:txBody>
      </p:sp>
      <p:sp>
        <p:nvSpPr>
          <p:cNvPr id="3" name="Content Placeholder 2">
            <a:extLst>
              <a:ext uri="{FF2B5EF4-FFF2-40B4-BE49-F238E27FC236}">
                <a16:creationId xmlns:a16="http://schemas.microsoft.com/office/drawing/2014/main" id="{55DBE46B-294C-3E9D-3030-902273FC31E9}"/>
              </a:ext>
            </a:extLst>
          </p:cNvPr>
          <p:cNvSpPr>
            <a:spLocks noGrp="1"/>
          </p:cNvSpPr>
          <p:nvPr>
            <p:ph idx="1"/>
          </p:nvPr>
        </p:nvSpPr>
        <p:spPr/>
        <p:txBody>
          <a:bodyPr/>
          <a:lstStyle/>
          <a:p>
            <a:pPr marL="0" marR="0">
              <a:lnSpc>
                <a:spcPct val="107000"/>
              </a:lnSpc>
              <a:spcBef>
                <a:spcPts val="0"/>
              </a:spcBef>
              <a:spcAft>
                <a:spcPts val="800"/>
              </a:spcAft>
            </a:pPr>
            <a:r>
              <a:rPr lang="en-US" sz="1800" kern="100" dirty="0">
                <a:effectLst/>
                <a:latin typeface="+mj-lt"/>
                <a:ea typeface="Calibri" panose="020F0502020204030204" pitchFamily="34" charset="0"/>
                <a:cs typeface="Times New Roman" panose="02020603050405020304" pitchFamily="18" charset="0"/>
              </a:rPr>
              <a:t>A trained model for Image Colorization.</a:t>
            </a:r>
          </a:p>
          <a:p>
            <a:pPr marL="0" marR="0">
              <a:lnSpc>
                <a:spcPct val="107000"/>
              </a:lnSpc>
              <a:spcBef>
                <a:spcPts val="0"/>
              </a:spcBef>
              <a:spcAft>
                <a:spcPts val="800"/>
              </a:spcAft>
            </a:pPr>
            <a:r>
              <a:rPr lang="en-US" sz="1800" kern="100" dirty="0">
                <a:effectLst/>
                <a:latin typeface="+mj-lt"/>
                <a:ea typeface="Calibri" panose="020F0502020204030204" pitchFamily="34" charset="0"/>
                <a:cs typeface="Times New Roman" panose="02020603050405020304" pitchFamily="18" charset="0"/>
              </a:rPr>
              <a:t>Web based interface for users to </a:t>
            </a:r>
            <a:r>
              <a:rPr lang="en-US" kern="100" dirty="0">
                <a:latin typeface="+mj-lt"/>
                <a:ea typeface="Calibri" panose="020F0502020204030204" pitchFamily="34" charset="0"/>
                <a:cs typeface="Times New Roman" panose="02020603050405020304" pitchFamily="18" charset="0"/>
              </a:rPr>
              <a:t>upload and colorize their greyscale images</a:t>
            </a:r>
            <a:r>
              <a:rPr lang="en-US" sz="1800" kern="100" dirty="0">
                <a:effectLst/>
                <a:latin typeface="+mj-lt"/>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kern="100" dirty="0">
                <a:effectLst/>
                <a:latin typeface="+mj-lt"/>
                <a:ea typeface="Calibri" panose="020F0502020204030204" pitchFamily="34" charset="0"/>
                <a:cs typeface="Times New Roman" panose="02020603050405020304" pitchFamily="18" charset="0"/>
              </a:rPr>
              <a:t>Detailed documentation on model architecture, training procedure, and results.</a:t>
            </a:r>
          </a:p>
          <a:p>
            <a:endParaRPr lang="en-US" dirty="0"/>
          </a:p>
        </p:txBody>
      </p:sp>
    </p:spTree>
    <p:extLst>
      <p:ext uri="{BB962C8B-B14F-4D97-AF65-F5344CB8AC3E}">
        <p14:creationId xmlns:p14="http://schemas.microsoft.com/office/powerpoint/2010/main" val="659395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F51AF-3466-C441-E2D3-19852AA0E169}"/>
              </a:ext>
            </a:extLst>
          </p:cNvPr>
          <p:cNvSpPr>
            <a:spLocks noGrp="1"/>
          </p:cNvSpPr>
          <p:nvPr>
            <p:ph type="title"/>
          </p:nvPr>
        </p:nvSpPr>
        <p:spPr/>
        <p:txBody>
          <a:bodyPr/>
          <a:lstStyle/>
          <a:p>
            <a:r>
              <a:rPr lang="en-US" dirty="0">
                <a:solidFill>
                  <a:schemeClr val="accent4">
                    <a:lumMod val="50000"/>
                  </a:schemeClr>
                </a:solidFill>
              </a:rPr>
              <a:t>Evaluation</a:t>
            </a:r>
            <a:r>
              <a:rPr lang="en-US" b="0" i="0" dirty="0">
                <a:solidFill>
                  <a:schemeClr val="tx1">
                    <a:lumMod val="95000"/>
                    <a:lumOff val="5000"/>
                  </a:schemeClr>
                </a:solidFill>
                <a:effectLst/>
              </a:rPr>
              <a:t> methodology</a:t>
            </a:r>
            <a:endParaRPr lang="en-US"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5F216294-993A-A701-1852-FAA353ED0391}"/>
              </a:ext>
            </a:extLst>
          </p:cNvPr>
          <p:cNvSpPr>
            <a:spLocks noGrp="1"/>
          </p:cNvSpPr>
          <p:nvPr>
            <p:ph idx="1"/>
          </p:nvPr>
        </p:nvSpPr>
        <p:spPr/>
        <p:txBody>
          <a:bodyPr/>
          <a:lstStyle/>
          <a:p>
            <a:r>
              <a:rPr lang="en-US" kern="100" dirty="0">
                <a:latin typeface="+mj-lt"/>
                <a:ea typeface="Calibri" panose="020F0502020204030204" pitchFamily="34" charset="0"/>
                <a:cs typeface="Times New Roman" panose="02020603050405020304" pitchFamily="18" charset="0"/>
              </a:rPr>
              <a:t>Quantitative Metrics: Mean Squared Error (MSE) between the predicted and actual colors, Structural Similarity Index (SSI) for evaluating image quality.</a:t>
            </a:r>
          </a:p>
          <a:p>
            <a:endParaRPr lang="en-US" kern="100" dirty="0">
              <a:latin typeface="+mj-lt"/>
              <a:ea typeface="Calibri" panose="020F0502020204030204" pitchFamily="34" charset="0"/>
              <a:cs typeface="Times New Roman" panose="02020603050405020304" pitchFamily="18" charset="0"/>
            </a:endParaRPr>
          </a:p>
          <a:p>
            <a:r>
              <a:rPr lang="en-US" kern="100" dirty="0">
                <a:latin typeface="+mj-lt"/>
                <a:ea typeface="Calibri" panose="020F0502020204030204" pitchFamily="34" charset="0"/>
                <a:cs typeface="Times New Roman" panose="02020603050405020304" pitchFamily="18" charset="0"/>
              </a:rPr>
              <a:t>Qualitative Metrics: Visual comparison with ground truth, user surveys to evaluate colorization accuracy and aesthetics.</a:t>
            </a:r>
          </a:p>
          <a:p>
            <a:pPr marL="0" indent="0">
              <a:buNone/>
            </a:pPr>
            <a:endParaRPr lang="en-US" dirty="0"/>
          </a:p>
        </p:txBody>
      </p:sp>
    </p:spTree>
    <p:extLst>
      <p:ext uri="{BB962C8B-B14F-4D97-AF65-F5344CB8AC3E}">
        <p14:creationId xmlns:p14="http://schemas.microsoft.com/office/powerpoint/2010/main" val="1450661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D3841A-E5C1-B5C3-009C-98D0ECC851DE}"/>
              </a:ext>
            </a:extLst>
          </p:cNvPr>
          <p:cNvSpPr txBox="1"/>
          <p:nvPr/>
        </p:nvSpPr>
        <p:spPr>
          <a:xfrm>
            <a:off x="2250440" y="2549991"/>
            <a:ext cx="7691120" cy="1015663"/>
          </a:xfrm>
          <a:prstGeom prst="rect">
            <a:avLst/>
          </a:prstGeom>
          <a:noFill/>
        </p:spPr>
        <p:txBody>
          <a:bodyPr wrap="square" rtlCol="0">
            <a:spAutoFit/>
          </a:bodyPr>
          <a:lstStyle/>
          <a:p>
            <a:pPr algn="ctr"/>
            <a:r>
              <a:rPr lang="en-US" sz="6000" b="1" i="1" dirty="0">
                <a:solidFill>
                  <a:schemeClr val="tx2">
                    <a:lumMod val="75000"/>
                  </a:schemeClr>
                </a:solidFill>
              </a:rPr>
              <a:t>Thankyou</a:t>
            </a:r>
          </a:p>
        </p:txBody>
      </p:sp>
    </p:spTree>
    <p:extLst>
      <p:ext uri="{BB962C8B-B14F-4D97-AF65-F5344CB8AC3E}">
        <p14:creationId xmlns:p14="http://schemas.microsoft.com/office/powerpoint/2010/main" val="118779225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100</TotalTime>
  <Words>408</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LatoWeb</vt:lpstr>
      <vt:lpstr>Wingdings 3</vt:lpstr>
      <vt:lpstr>Wisp</vt:lpstr>
      <vt:lpstr>DSCI-6011-03</vt:lpstr>
      <vt:lpstr>Black and White Image Colorization using DL</vt:lpstr>
      <vt:lpstr>Statement of Project Objectives</vt:lpstr>
      <vt:lpstr>Statement of value</vt:lpstr>
      <vt:lpstr>Review of the State of the Art and Relevant works</vt:lpstr>
      <vt:lpstr>Approach</vt:lpstr>
      <vt:lpstr>Deliverables</vt:lpstr>
      <vt:lpstr>Evaluation methodology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DSCI-6011-03</dc:title>
  <dc:creator>Manchala, Ashish</dc:creator>
  <cp:lastModifiedBy>Manchala, Ashish</cp:lastModifiedBy>
  <cp:revision>6</cp:revision>
  <dcterms:created xsi:type="dcterms:W3CDTF">2023-10-30T01:22:36Z</dcterms:created>
  <dcterms:modified xsi:type="dcterms:W3CDTF">2023-10-30T03:11:17Z</dcterms:modified>
</cp:coreProperties>
</file>