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7" r:id="rId2"/>
    <p:sldId id="259" r:id="rId3"/>
    <p:sldId id="261"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1B4FC-0D96-4357-AF6B-9270B8E23D0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9F82BF-3376-4EED-B8FC-5E9108A393E8}">
      <dgm:prSet/>
      <dgm:spPr/>
      <dgm:t>
        <a:bodyPr/>
        <a:lstStyle/>
        <a:p>
          <a:r>
            <a:rPr lang="en-US"/>
            <a:t>The goal of this project is to develop an artificial intelligence (AI) model for the detection of pneumonia from chest radiography images. The project will involve the use of CNN (Convolution Neural Network) algorithms to train and test the model on a dataset of chest X-ray images. </a:t>
          </a:r>
        </a:p>
      </dgm:t>
    </dgm:pt>
    <dgm:pt modelId="{5D3D9534-8288-4AB8-9958-4D9063924F00}" type="parTrans" cxnId="{40362F0F-767B-4007-B201-A3A8DB1F2314}">
      <dgm:prSet/>
      <dgm:spPr/>
      <dgm:t>
        <a:bodyPr/>
        <a:lstStyle/>
        <a:p>
          <a:endParaRPr lang="en-US"/>
        </a:p>
      </dgm:t>
    </dgm:pt>
    <dgm:pt modelId="{3F81861C-A812-4288-8B88-E897BBB52DC5}" type="sibTrans" cxnId="{40362F0F-767B-4007-B201-A3A8DB1F2314}">
      <dgm:prSet/>
      <dgm:spPr/>
      <dgm:t>
        <a:bodyPr/>
        <a:lstStyle/>
        <a:p>
          <a:endParaRPr lang="en-US"/>
        </a:p>
      </dgm:t>
    </dgm:pt>
    <dgm:pt modelId="{39B5A780-378C-4DB1-83E3-69179FB2FF8B}">
      <dgm:prSet/>
      <dgm:spPr/>
      <dgm:t>
        <a:bodyPr/>
        <a:lstStyle/>
        <a:p>
          <a:r>
            <a:rPr lang="en-US"/>
            <a:t>The model will be evaluated using various metrics to assess its accuracy and efficiency in detecting pneumonia.</a:t>
          </a:r>
        </a:p>
      </dgm:t>
    </dgm:pt>
    <dgm:pt modelId="{4B747823-771A-4270-985D-ED7985A83F54}" type="parTrans" cxnId="{948A83E2-13B1-49F4-8881-B19177E1E333}">
      <dgm:prSet/>
      <dgm:spPr/>
      <dgm:t>
        <a:bodyPr/>
        <a:lstStyle/>
        <a:p>
          <a:endParaRPr lang="en-US"/>
        </a:p>
      </dgm:t>
    </dgm:pt>
    <dgm:pt modelId="{B801C207-63A6-42A2-B899-893A37D9A558}" type="sibTrans" cxnId="{948A83E2-13B1-49F4-8881-B19177E1E333}">
      <dgm:prSet/>
      <dgm:spPr/>
      <dgm:t>
        <a:bodyPr/>
        <a:lstStyle/>
        <a:p>
          <a:endParaRPr lang="en-US"/>
        </a:p>
      </dgm:t>
    </dgm:pt>
    <dgm:pt modelId="{872B0EB2-1B4E-4D17-9A5F-5B706C8E64CA}">
      <dgm:prSet/>
      <dgm:spPr/>
      <dgm:t>
        <a:bodyPr/>
        <a:lstStyle/>
        <a:p>
          <a:r>
            <a:rPr lang="en-US"/>
            <a:t>To achieve this goal, an AI model might help to diagnose Pneumonia disease from the chest x- rays more quickly and accurately.</a:t>
          </a:r>
        </a:p>
      </dgm:t>
    </dgm:pt>
    <dgm:pt modelId="{ACFE1A17-2FA2-406D-B4ED-98CD5EB607D4}" type="parTrans" cxnId="{07B41A5C-48CE-4736-BBEC-CCB3638DD10E}">
      <dgm:prSet/>
      <dgm:spPr/>
      <dgm:t>
        <a:bodyPr/>
        <a:lstStyle/>
        <a:p>
          <a:endParaRPr lang="en-US"/>
        </a:p>
      </dgm:t>
    </dgm:pt>
    <dgm:pt modelId="{6E009689-A3D6-445F-B49C-3DDB229CFB1E}" type="sibTrans" cxnId="{07B41A5C-48CE-4736-BBEC-CCB3638DD10E}">
      <dgm:prSet/>
      <dgm:spPr/>
      <dgm:t>
        <a:bodyPr/>
        <a:lstStyle/>
        <a:p>
          <a:endParaRPr lang="en-US"/>
        </a:p>
      </dgm:t>
    </dgm:pt>
    <dgm:pt modelId="{DB2D6345-945B-41CE-9E9B-25D0EE3A5946}">
      <dgm:prSet/>
      <dgm:spPr/>
      <dgm:t>
        <a:bodyPr/>
        <a:lstStyle/>
        <a:p>
          <a:r>
            <a:rPr lang="en-US"/>
            <a:t>The project will ultimately aim to develop a highly accurate and efficient AI model for pneumonia detection. This model has the potential to significantly improve patient outcomes and reduce the burden on healthcare systems worldwide.</a:t>
          </a:r>
        </a:p>
      </dgm:t>
    </dgm:pt>
    <dgm:pt modelId="{5F30BE8D-A382-4400-A36E-85390C32B75F}" type="parTrans" cxnId="{2EBD352D-ED55-43F7-ACDD-2199D0027CA9}">
      <dgm:prSet/>
      <dgm:spPr/>
      <dgm:t>
        <a:bodyPr/>
        <a:lstStyle/>
        <a:p>
          <a:endParaRPr lang="en-US"/>
        </a:p>
      </dgm:t>
    </dgm:pt>
    <dgm:pt modelId="{420F20BB-0C6B-44E6-9C66-8D7B573DBE3A}" type="sibTrans" cxnId="{2EBD352D-ED55-43F7-ACDD-2199D0027CA9}">
      <dgm:prSet/>
      <dgm:spPr/>
      <dgm:t>
        <a:bodyPr/>
        <a:lstStyle/>
        <a:p>
          <a:endParaRPr lang="en-US"/>
        </a:p>
      </dgm:t>
    </dgm:pt>
    <dgm:pt modelId="{4C70D025-1A86-4B70-9D86-4DF9CEFC023B}" type="pres">
      <dgm:prSet presAssocID="{4231B4FC-0D96-4357-AF6B-9270B8E23D03}" presName="outerComposite" presStyleCnt="0">
        <dgm:presLayoutVars>
          <dgm:chMax val="5"/>
          <dgm:dir/>
          <dgm:resizeHandles val="exact"/>
        </dgm:presLayoutVars>
      </dgm:prSet>
      <dgm:spPr/>
    </dgm:pt>
    <dgm:pt modelId="{516DD9BC-FD01-44E0-950A-32C95D946BFE}" type="pres">
      <dgm:prSet presAssocID="{4231B4FC-0D96-4357-AF6B-9270B8E23D03}" presName="dummyMaxCanvas" presStyleCnt="0">
        <dgm:presLayoutVars/>
      </dgm:prSet>
      <dgm:spPr/>
    </dgm:pt>
    <dgm:pt modelId="{405EB25D-26BC-40B1-B867-FC3C2CEE2E1F}" type="pres">
      <dgm:prSet presAssocID="{4231B4FC-0D96-4357-AF6B-9270B8E23D03}" presName="FourNodes_1" presStyleLbl="node1" presStyleIdx="0" presStyleCnt="4">
        <dgm:presLayoutVars>
          <dgm:bulletEnabled val="1"/>
        </dgm:presLayoutVars>
      </dgm:prSet>
      <dgm:spPr/>
    </dgm:pt>
    <dgm:pt modelId="{A4B5B50C-5530-49DD-9FA8-6E825500237B}" type="pres">
      <dgm:prSet presAssocID="{4231B4FC-0D96-4357-AF6B-9270B8E23D03}" presName="FourNodes_2" presStyleLbl="node1" presStyleIdx="1" presStyleCnt="4">
        <dgm:presLayoutVars>
          <dgm:bulletEnabled val="1"/>
        </dgm:presLayoutVars>
      </dgm:prSet>
      <dgm:spPr/>
    </dgm:pt>
    <dgm:pt modelId="{75329DE3-1DDF-42D0-8295-C65B59D86353}" type="pres">
      <dgm:prSet presAssocID="{4231B4FC-0D96-4357-AF6B-9270B8E23D03}" presName="FourNodes_3" presStyleLbl="node1" presStyleIdx="2" presStyleCnt="4">
        <dgm:presLayoutVars>
          <dgm:bulletEnabled val="1"/>
        </dgm:presLayoutVars>
      </dgm:prSet>
      <dgm:spPr/>
    </dgm:pt>
    <dgm:pt modelId="{34E19D3B-EDCD-432F-9F75-7D43E7C82F18}" type="pres">
      <dgm:prSet presAssocID="{4231B4FC-0D96-4357-AF6B-9270B8E23D03}" presName="FourNodes_4" presStyleLbl="node1" presStyleIdx="3" presStyleCnt="4">
        <dgm:presLayoutVars>
          <dgm:bulletEnabled val="1"/>
        </dgm:presLayoutVars>
      </dgm:prSet>
      <dgm:spPr/>
    </dgm:pt>
    <dgm:pt modelId="{02AD853B-D6D3-4A89-90AB-2A14DB211A0C}" type="pres">
      <dgm:prSet presAssocID="{4231B4FC-0D96-4357-AF6B-9270B8E23D03}" presName="FourConn_1-2" presStyleLbl="fgAccFollowNode1" presStyleIdx="0" presStyleCnt="3">
        <dgm:presLayoutVars>
          <dgm:bulletEnabled val="1"/>
        </dgm:presLayoutVars>
      </dgm:prSet>
      <dgm:spPr/>
    </dgm:pt>
    <dgm:pt modelId="{935B6AC1-4295-4C45-944F-4B4DC89B96DB}" type="pres">
      <dgm:prSet presAssocID="{4231B4FC-0D96-4357-AF6B-9270B8E23D03}" presName="FourConn_2-3" presStyleLbl="fgAccFollowNode1" presStyleIdx="1" presStyleCnt="3">
        <dgm:presLayoutVars>
          <dgm:bulletEnabled val="1"/>
        </dgm:presLayoutVars>
      </dgm:prSet>
      <dgm:spPr/>
    </dgm:pt>
    <dgm:pt modelId="{54FE5BE3-A960-43BE-B020-530DDB0E157E}" type="pres">
      <dgm:prSet presAssocID="{4231B4FC-0D96-4357-AF6B-9270B8E23D03}" presName="FourConn_3-4" presStyleLbl="fgAccFollowNode1" presStyleIdx="2" presStyleCnt="3">
        <dgm:presLayoutVars>
          <dgm:bulletEnabled val="1"/>
        </dgm:presLayoutVars>
      </dgm:prSet>
      <dgm:spPr/>
    </dgm:pt>
    <dgm:pt modelId="{C458E692-DDA5-41D6-9DD1-9755AE696291}" type="pres">
      <dgm:prSet presAssocID="{4231B4FC-0D96-4357-AF6B-9270B8E23D03}" presName="FourNodes_1_text" presStyleLbl="node1" presStyleIdx="3" presStyleCnt="4">
        <dgm:presLayoutVars>
          <dgm:bulletEnabled val="1"/>
        </dgm:presLayoutVars>
      </dgm:prSet>
      <dgm:spPr/>
    </dgm:pt>
    <dgm:pt modelId="{FABB4408-5899-4654-8DF0-13B1F7C58255}" type="pres">
      <dgm:prSet presAssocID="{4231B4FC-0D96-4357-AF6B-9270B8E23D03}" presName="FourNodes_2_text" presStyleLbl="node1" presStyleIdx="3" presStyleCnt="4">
        <dgm:presLayoutVars>
          <dgm:bulletEnabled val="1"/>
        </dgm:presLayoutVars>
      </dgm:prSet>
      <dgm:spPr/>
    </dgm:pt>
    <dgm:pt modelId="{C4617D3C-EED7-4F36-98C3-7DF59C1E940A}" type="pres">
      <dgm:prSet presAssocID="{4231B4FC-0D96-4357-AF6B-9270B8E23D03}" presName="FourNodes_3_text" presStyleLbl="node1" presStyleIdx="3" presStyleCnt="4">
        <dgm:presLayoutVars>
          <dgm:bulletEnabled val="1"/>
        </dgm:presLayoutVars>
      </dgm:prSet>
      <dgm:spPr/>
    </dgm:pt>
    <dgm:pt modelId="{CD11F133-3B17-4B5C-BB71-FBAFFC9D9C11}" type="pres">
      <dgm:prSet presAssocID="{4231B4FC-0D96-4357-AF6B-9270B8E23D03}" presName="FourNodes_4_text" presStyleLbl="node1" presStyleIdx="3" presStyleCnt="4">
        <dgm:presLayoutVars>
          <dgm:bulletEnabled val="1"/>
        </dgm:presLayoutVars>
      </dgm:prSet>
      <dgm:spPr/>
    </dgm:pt>
  </dgm:ptLst>
  <dgm:cxnLst>
    <dgm:cxn modelId="{D62DB70D-5930-4E58-A6CA-DA182CD7FE7E}" type="presOf" srcId="{469F82BF-3376-4EED-B8FC-5E9108A393E8}" destId="{C458E692-DDA5-41D6-9DD1-9755AE696291}" srcOrd="1" destOrd="0" presId="urn:microsoft.com/office/officeart/2005/8/layout/vProcess5"/>
    <dgm:cxn modelId="{40362F0F-767B-4007-B201-A3A8DB1F2314}" srcId="{4231B4FC-0D96-4357-AF6B-9270B8E23D03}" destId="{469F82BF-3376-4EED-B8FC-5E9108A393E8}" srcOrd="0" destOrd="0" parTransId="{5D3D9534-8288-4AB8-9958-4D9063924F00}" sibTransId="{3F81861C-A812-4288-8B88-E897BBB52DC5}"/>
    <dgm:cxn modelId="{A41E621A-DDE2-4375-BF8B-B183C6D8908D}" type="presOf" srcId="{39B5A780-378C-4DB1-83E3-69179FB2FF8B}" destId="{A4B5B50C-5530-49DD-9FA8-6E825500237B}" srcOrd="0" destOrd="0" presId="urn:microsoft.com/office/officeart/2005/8/layout/vProcess5"/>
    <dgm:cxn modelId="{3D785328-6CFE-4C36-BA76-57416300561C}" type="presOf" srcId="{6E009689-A3D6-445F-B49C-3DDB229CFB1E}" destId="{54FE5BE3-A960-43BE-B020-530DDB0E157E}" srcOrd="0" destOrd="0" presId="urn:microsoft.com/office/officeart/2005/8/layout/vProcess5"/>
    <dgm:cxn modelId="{2D536F2A-0846-4BC2-AAE5-4071D6AE8EDB}" type="presOf" srcId="{B801C207-63A6-42A2-B899-893A37D9A558}" destId="{935B6AC1-4295-4C45-944F-4B4DC89B96DB}" srcOrd="0" destOrd="0" presId="urn:microsoft.com/office/officeart/2005/8/layout/vProcess5"/>
    <dgm:cxn modelId="{2EBD352D-ED55-43F7-ACDD-2199D0027CA9}" srcId="{4231B4FC-0D96-4357-AF6B-9270B8E23D03}" destId="{DB2D6345-945B-41CE-9E9B-25D0EE3A5946}" srcOrd="3" destOrd="0" parTransId="{5F30BE8D-A382-4400-A36E-85390C32B75F}" sibTransId="{420F20BB-0C6B-44E6-9C66-8D7B573DBE3A}"/>
    <dgm:cxn modelId="{A667FB37-9DDB-4F49-8A1C-BEDE95BAF8E4}" type="presOf" srcId="{469F82BF-3376-4EED-B8FC-5E9108A393E8}" destId="{405EB25D-26BC-40B1-B867-FC3C2CEE2E1F}" srcOrd="0" destOrd="0" presId="urn:microsoft.com/office/officeart/2005/8/layout/vProcess5"/>
    <dgm:cxn modelId="{07B41A5C-48CE-4736-BBEC-CCB3638DD10E}" srcId="{4231B4FC-0D96-4357-AF6B-9270B8E23D03}" destId="{872B0EB2-1B4E-4D17-9A5F-5B706C8E64CA}" srcOrd="2" destOrd="0" parTransId="{ACFE1A17-2FA2-406D-B4ED-98CD5EB607D4}" sibTransId="{6E009689-A3D6-445F-B49C-3DDB229CFB1E}"/>
    <dgm:cxn modelId="{CF6F6174-1B07-4119-9580-0699A2504583}" type="presOf" srcId="{872B0EB2-1B4E-4D17-9A5F-5B706C8E64CA}" destId="{75329DE3-1DDF-42D0-8295-C65B59D86353}" srcOrd="0" destOrd="0" presId="urn:microsoft.com/office/officeart/2005/8/layout/vProcess5"/>
    <dgm:cxn modelId="{A01C3257-22AB-4253-BF62-4CAB599EAC92}" type="presOf" srcId="{DB2D6345-945B-41CE-9E9B-25D0EE3A5946}" destId="{CD11F133-3B17-4B5C-BB71-FBAFFC9D9C11}" srcOrd="1" destOrd="0" presId="urn:microsoft.com/office/officeart/2005/8/layout/vProcess5"/>
    <dgm:cxn modelId="{A678889B-1168-4AB3-8B51-580C6AB93B48}" type="presOf" srcId="{DB2D6345-945B-41CE-9E9B-25D0EE3A5946}" destId="{34E19D3B-EDCD-432F-9F75-7D43E7C82F18}" srcOrd="0" destOrd="0" presId="urn:microsoft.com/office/officeart/2005/8/layout/vProcess5"/>
    <dgm:cxn modelId="{0244689E-9DEB-47BF-99EB-AFB24084B7AA}" type="presOf" srcId="{3F81861C-A812-4288-8B88-E897BBB52DC5}" destId="{02AD853B-D6D3-4A89-90AB-2A14DB211A0C}" srcOrd="0" destOrd="0" presId="urn:microsoft.com/office/officeart/2005/8/layout/vProcess5"/>
    <dgm:cxn modelId="{944787A8-2B73-4BAC-9129-2E33BFF228C4}" type="presOf" srcId="{872B0EB2-1B4E-4D17-9A5F-5B706C8E64CA}" destId="{C4617D3C-EED7-4F36-98C3-7DF59C1E940A}" srcOrd="1" destOrd="0" presId="urn:microsoft.com/office/officeart/2005/8/layout/vProcess5"/>
    <dgm:cxn modelId="{7396F8C4-7EAC-464B-9B05-78FE7F3E9718}" type="presOf" srcId="{39B5A780-378C-4DB1-83E3-69179FB2FF8B}" destId="{FABB4408-5899-4654-8DF0-13B1F7C58255}" srcOrd="1" destOrd="0" presId="urn:microsoft.com/office/officeart/2005/8/layout/vProcess5"/>
    <dgm:cxn modelId="{948A83E2-13B1-49F4-8881-B19177E1E333}" srcId="{4231B4FC-0D96-4357-AF6B-9270B8E23D03}" destId="{39B5A780-378C-4DB1-83E3-69179FB2FF8B}" srcOrd="1" destOrd="0" parTransId="{4B747823-771A-4270-985D-ED7985A83F54}" sibTransId="{B801C207-63A6-42A2-B899-893A37D9A558}"/>
    <dgm:cxn modelId="{974E69F3-6D1A-491B-A1A3-A5FB998B28A3}" type="presOf" srcId="{4231B4FC-0D96-4357-AF6B-9270B8E23D03}" destId="{4C70D025-1A86-4B70-9D86-4DF9CEFC023B}" srcOrd="0" destOrd="0" presId="urn:microsoft.com/office/officeart/2005/8/layout/vProcess5"/>
    <dgm:cxn modelId="{E18D262D-DC43-4E41-A66A-7BDD0C4A1F43}" type="presParOf" srcId="{4C70D025-1A86-4B70-9D86-4DF9CEFC023B}" destId="{516DD9BC-FD01-44E0-950A-32C95D946BFE}" srcOrd="0" destOrd="0" presId="urn:microsoft.com/office/officeart/2005/8/layout/vProcess5"/>
    <dgm:cxn modelId="{DB7E9143-93C4-466F-8326-BB2454120C8F}" type="presParOf" srcId="{4C70D025-1A86-4B70-9D86-4DF9CEFC023B}" destId="{405EB25D-26BC-40B1-B867-FC3C2CEE2E1F}" srcOrd="1" destOrd="0" presId="urn:microsoft.com/office/officeart/2005/8/layout/vProcess5"/>
    <dgm:cxn modelId="{C692781D-39DB-4B14-9BB8-702F0B8E24A1}" type="presParOf" srcId="{4C70D025-1A86-4B70-9D86-4DF9CEFC023B}" destId="{A4B5B50C-5530-49DD-9FA8-6E825500237B}" srcOrd="2" destOrd="0" presId="urn:microsoft.com/office/officeart/2005/8/layout/vProcess5"/>
    <dgm:cxn modelId="{F4D0572F-CFBB-49B7-9FF8-8F54B5159465}" type="presParOf" srcId="{4C70D025-1A86-4B70-9D86-4DF9CEFC023B}" destId="{75329DE3-1DDF-42D0-8295-C65B59D86353}" srcOrd="3" destOrd="0" presId="urn:microsoft.com/office/officeart/2005/8/layout/vProcess5"/>
    <dgm:cxn modelId="{01AE1711-79DB-40FD-8D43-9E6CDAE0BC4A}" type="presParOf" srcId="{4C70D025-1A86-4B70-9D86-4DF9CEFC023B}" destId="{34E19D3B-EDCD-432F-9F75-7D43E7C82F18}" srcOrd="4" destOrd="0" presId="urn:microsoft.com/office/officeart/2005/8/layout/vProcess5"/>
    <dgm:cxn modelId="{7719BB03-8CB7-4F40-8B68-AE78B0F69C3D}" type="presParOf" srcId="{4C70D025-1A86-4B70-9D86-4DF9CEFC023B}" destId="{02AD853B-D6D3-4A89-90AB-2A14DB211A0C}" srcOrd="5" destOrd="0" presId="urn:microsoft.com/office/officeart/2005/8/layout/vProcess5"/>
    <dgm:cxn modelId="{C9F6F642-DEF7-47C4-A5ED-882DFCB44910}" type="presParOf" srcId="{4C70D025-1A86-4B70-9D86-4DF9CEFC023B}" destId="{935B6AC1-4295-4C45-944F-4B4DC89B96DB}" srcOrd="6" destOrd="0" presId="urn:microsoft.com/office/officeart/2005/8/layout/vProcess5"/>
    <dgm:cxn modelId="{A0ECB26E-01F8-4629-91BC-05C72B5538E0}" type="presParOf" srcId="{4C70D025-1A86-4B70-9D86-4DF9CEFC023B}" destId="{54FE5BE3-A960-43BE-B020-530DDB0E157E}" srcOrd="7" destOrd="0" presId="urn:microsoft.com/office/officeart/2005/8/layout/vProcess5"/>
    <dgm:cxn modelId="{CEEC45B9-A29A-4E6F-86F9-436860B22584}" type="presParOf" srcId="{4C70D025-1A86-4B70-9D86-4DF9CEFC023B}" destId="{C458E692-DDA5-41D6-9DD1-9755AE696291}" srcOrd="8" destOrd="0" presId="urn:microsoft.com/office/officeart/2005/8/layout/vProcess5"/>
    <dgm:cxn modelId="{87169797-CEBC-48E2-9696-DF1BD542587B}" type="presParOf" srcId="{4C70D025-1A86-4B70-9D86-4DF9CEFC023B}" destId="{FABB4408-5899-4654-8DF0-13B1F7C58255}" srcOrd="9" destOrd="0" presId="urn:microsoft.com/office/officeart/2005/8/layout/vProcess5"/>
    <dgm:cxn modelId="{09410A36-B4FF-44DD-909C-2B333D58D9EA}" type="presParOf" srcId="{4C70D025-1A86-4B70-9D86-4DF9CEFC023B}" destId="{C4617D3C-EED7-4F36-98C3-7DF59C1E940A}" srcOrd="10" destOrd="0" presId="urn:microsoft.com/office/officeart/2005/8/layout/vProcess5"/>
    <dgm:cxn modelId="{B7837E59-6C9C-4D2B-9015-6778818954B4}" type="presParOf" srcId="{4C70D025-1A86-4B70-9D86-4DF9CEFC023B}" destId="{CD11F133-3B17-4B5C-BB71-FBAFFC9D9C11}"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EB25D-26BC-40B1-B867-FC3C2CEE2E1F}">
      <dsp:nvSpPr>
        <dsp:cNvPr id="0" name=""/>
        <dsp:cNvSpPr/>
      </dsp:nvSpPr>
      <dsp:spPr>
        <a:xfrm>
          <a:off x="0" y="0"/>
          <a:ext cx="7523481" cy="89241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goal of this project is to develop an artificial intelligence (AI) model for the detection of pneumonia from chest radiography images. The project will involve the use of CNN (Convolution Neural Network) algorithms to train and test the model on a dataset of chest X-ray images. </a:t>
          </a:r>
        </a:p>
      </dsp:txBody>
      <dsp:txXfrm>
        <a:off x="26138" y="26138"/>
        <a:ext cx="6485086" cy="840139"/>
      </dsp:txXfrm>
    </dsp:sp>
    <dsp:sp modelId="{A4B5B50C-5530-49DD-9FA8-6E825500237B}">
      <dsp:nvSpPr>
        <dsp:cNvPr id="0" name=""/>
        <dsp:cNvSpPr/>
      </dsp:nvSpPr>
      <dsp:spPr>
        <a:xfrm>
          <a:off x="630091" y="1054672"/>
          <a:ext cx="7523481" cy="892415"/>
        </a:xfrm>
        <a:prstGeom prst="roundRect">
          <a:avLst>
            <a:gd name="adj" fmla="val 10000"/>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model will be evaluated using various metrics to assess its accuracy and efficiency in detecting pneumonia.</a:t>
          </a:r>
        </a:p>
      </dsp:txBody>
      <dsp:txXfrm>
        <a:off x="656229" y="1080810"/>
        <a:ext cx="6261043" cy="840139"/>
      </dsp:txXfrm>
    </dsp:sp>
    <dsp:sp modelId="{75329DE3-1DDF-42D0-8295-C65B59D86353}">
      <dsp:nvSpPr>
        <dsp:cNvPr id="0" name=""/>
        <dsp:cNvSpPr/>
      </dsp:nvSpPr>
      <dsp:spPr>
        <a:xfrm>
          <a:off x="1250778" y="2109345"/>
          <a:ext cx="7523481" cy="892415"/>
        </a:xfrm>
        <a:prstGeom prst="roundRect">
          <a:avLst>
            <a:gd name="adj" fmla="val 10000"/>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To achieve this goal, an AI model might help to diagnose Pneumonia disease from the chest x- rays more quickly and accurately.</a:t>
          </a:r>
        </a:p>
      </dsp:txBody>
      <dsp:txXfrm>
        <a:off x="1276916" y="2135483"/>
        <a:ext cx="6270448" cy="840139"/>
      </dsp:txXfrm>
    </dsp:sp>
    <dsp:sp modelId="{34E19D3B-EDCD-432F-9F75-7D43E7C82F18}">
      <dsp:nvSpPr>
        <dsp:cNvPr id="0" name=""/>
        <dsp:cNvSpPr/>
      </dsp:nvSpPr>
      <dsp:spPr>
        <a:xfrm>
          <a:off x="1880870" y="3164018"/>
          <a:ext cx="7523481" cy="892415"/>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project will ultimately aim to develop a highly accurate and efficient AI model for pneumonia detection. This model has the potential to significantly improve patient outcomes and reduce the burden on healthcare systems worldwide.</a:t>
          </a:r>
        </a:p>
      </dsp:txBody>
      <dsp:txXfrm>
        <a:off x="1907008" y="3190156"/>
        <a:ext cx="6261043" cy="840139"/>
      </dsp:txXfrm>
    </dsp:sp>
    <dsp:sp modelId="{02AD853B-D6D3-4A89-90AB-2A14DB211A0C}">
      <dsp:nvSpPr>
        <dsp:cNvPr id="0" name=""/>
        <dsp:cNvSpPr/>
      </dsp:nvSpPr>
      <dsp:spPr>
        <a:xfrm>
          <a:off x="6943411" y="683509"/>
          <a:ext cx="580070" cy="58007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73927" y="683509"/>
        <a:ext cx="319038" cy="436503"/>
      </dsp:txXfrm>
    </dsp:sp>
    <dsp:sp modelId="{935B6AC1-4295-4C45-944F-4B4DC89B96DB}">
      <dsp:nvSpPr>
        <dsp:cNvPr id="0" name=""/>
        <dsp:cNvSpPr/>
      </dsp:nvSpPr>
      <dsp:spPr>
        <a:xfrm>
          <a:off x="7573503" y="1738181"/>
          <a:ext cx="580070" cy="580070"/>
        </a:xfrm>
        <a:prstGeom prst="downArrow">
          <a:avLst>
            <a:gd name="adj1" fmla="val 55000"/>
            <a:gd name="adj2" fmla="val 45000"/>
          </a:avLst>
        </a:prstGeom>
        <a:solidFill>
          <a:schemeClr val="accent2">
            <a:tint val="40000"/>
            <a:alpha val="90000"/>
            <a:hueOff val="-10302092"/>
            <a:satOff val="530"/>
            <a:lumOff val="28"/>
            <a:alphaOff val="0"/>
          </a:schemeClr>
        </a:solidFill>
        <a:ln w="19050" cap="rnd" cmpd="sng" algn="ctr">
          <a:solidFill>
            <a:schemeClr val="accent2">
              <a:tint val="40000"/>
              <a:alpha val="90000"/>
              <a:hueOff val="-10302092"/>
              <a:satOff val="530"/>
              <a:lumOff val="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704019" y="1738181"/>
        <a:ext cx="319038" cy="436503"/>
      </dsp:txXfrm>
    </dsp:sp>
    <dsp:sp modelId="{54FE5BE3-A960-43BE-B020-530DDB0E157E}">
      <dsp:nvSpPr>
        <dsp:cNvPr id="0" name=""/>
        <dsp:cNvSpPr/>
      </dsp:nvSpPr>
      <dsp:spPr>
        <a:xfrm>
          <a:off x="8194190" y="2792854"/>
          <a:ext cx="580070" cy="580070"/>
        </a:xfrm>
        <a:prstGeom prst="downArrow">
          <a:avLst>
            <a:gd name="adj1" fmla="val 55000"/>
            <a:gd name="adj2" fmla="val 45000"/>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24706" y="2792854"/>
        <a:ext cx="319038" cy="4365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21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03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057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3541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60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798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16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886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99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48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06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2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65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73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29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98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11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91"/>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The radiologic figure of a skeleton">
            <a:extLst>
              <a:ext uri="{FF2B5EF4-FFF2-40B4-BE49-F238E27FC236}">
                <a16:creationId xmlns:a16="http://schemas.microsoft.com/office/drawing/2014/main" id="{B160105E-12F7-EE80-AD8C-2B3D7D5BE065}"/>
              </a:ext>
            </a:extLst>
          </p:cNvPr>
          <p:cNvPicPr>
            <a:picLocks noChangeAspect="1"/>
          </p:cNvPicPr>
          <p:nvPr/>
        </p:nvPicPr>
        <p:blipFill rotWithShape="1">
          <a:blip r:embed="rId7">
            <a:duotone>
              <a:prstClr val="black"/>
              <a:schemeClr val="accent5">
                <a:tint val="45000"/>
                <a:satMod val="400000"/>
              </a:schemeClr>
            </a:duotone>
            <a:alphaModFix amt="25000"/>
          </a:blip>
          <a:srcRect l="9091" t="22813"/>
          <a:stretch/>
        </p:blipFill>
        <p:spPr>
          <a:xfrm>
            <a:off x="20" y="10"/>
            <a:ext cx="12191980" cy="6857990"/>
          </a:xfrm>
          <a:prstGeom prst="rect">
            <a:avLst/>
          </a:prstGeom>
        </p:spPr>
      </p:pic>
      <p:sp>
        <p:nvSpPr>
          <p:cNvPr id="2" name="Title 1">
            <a:extLst>
              <a:ext uri="{FF2B5EF4-FFF2-40B4-BE49-F238E27FC236}">
                <a16:creationId xmlns:a16="http://schemas.microsoft.com/office/drawing/2014/main" id="{899D501F-510C-81C5-BB3E-43F704F7ED62}"/>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5600" dirty="0">
                <a:effectLst>
                  <a:glow rad="38100">
                    <a:schemeClr val="bg1">
                      <a:lumMod val="65000"/>
                      <a:lumOff val="35000"/>
                      <a:alpha val="50000"/>
                    </a:schemeClr>
                  </a:glow>
                  <a:outerShdw blurRad="28575" dist="31750" dir="13200000" algn="tl" rotWithShape="0">
                    <a:srgbClr val="000000">
                      <a:alpha val="25000"/>
                    </a:srgbClr>
                  </a:outerShdw>
                </a:effectLst>
              </a:rPr>
              <a:t>Diagnostic performance of Artificial Intelligence model for Pneumonia from CXR (chest x-ray) </a:t>
            </a:r>
          </a:p>
        </p:txBody>
      </p:sp>
      <p:sp>
        <p:nvSpPr>
          <p:cNvPr id="3" name="Text Placeholder 2">
            <a:extLst>
              <a:ext uri="{FF2B5EF4-FFF2-40B4-BE49-F238E27FC236}">
                <a16:creationId xmlns:a16="http://schemas.microsoft.com/office/drawing/2014/main" id="{C548BA09-4AAA-A195-369C-C26A37915DE5}"/>
              </a:ext>
            </a:extLst>
          </p:cNvPr>
          <p:cNvSpPr>
            <a:spLocks noGrp="1"/>
          </p:cNvSpPr>
          <p:nvPr>
            <p:ph type="body" idx="1"/>
          </p:nvPr>
        </p:nvSpPr>
        <p:spPr>
          <a:xfrm>
            <a:off x="3034555" y="5363751"/>
            <a:ext cx="8825658" cy="861420"/>
          </a:xfrm>
        </p:spPr>
        <p:txBody>
          <a:bodyPr vert="horz" lIns="91440" tIns="45720" rIns="91440" bIns="45720" rtlCol="0" anchor="t">
            <a:normAutofit fontScale="92500" lnSpcReduction="20000"/>
          </a:bodyPr>
          <a:lstStyle/>
          <a:p>
            <a:pPr>
              <a:lnSpc>
                <a:spcPct val="90000"/>
              </a:lnSpc>
              <a:buClr>
                <a:schemeClr val="bg2">
                  <a:lumMod val="40000"/>
                  <a:lumOff val="60000"/>
                </a:schemeClr>
              </a:buClr>
            </a:pPr>
            <a:r>
              <a:rPr lang="en-US" sz="1600" dirty="0">
                <a:solidFill>
                  <a:schemeClr val="bg2">
                    <a:lumMod val="40000"/>
                    <a:lumOff val="60000"/>
                  </a:schemeClr>
                </a:solidFill>
              </a:rPr>
              <a:t>                                                                              </a:t>
            </a:r>
            <a:r>
              <a:rPr lang="en-US" sz="1600" dirty="0">
                <a:solidFill>
                  <a:schemeClr val="tx1"/>
                </a:solidFill>
              </a:rPr>
              <a:t>    - Ashish Manchala         </a:t>
            </a:r>
          </a:p>
          <a:p>
            <a:pPr>
              <a:lnSpc>
                <a:spcPct val="90000"/>
              </a:lnSpc>
              <a:buClr>
                <a:schemeClr val="bg2">
                  <a:lumMod val="40000"/>
                  <a:lumOff val="60000"/>
                </a:schemeClr>
              </a:buCl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sz="16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Nehanvitha</a:t>
            </a: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Adapa</a:t>
            </a:r>
            <a:endPar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chemeClr val="bg2">
                  <a:lumMod val="40000"/>
                  <a:lumOff val="60000"/>
                </a:schemeClr>
              </a:buCl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sz="16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Gangai</a:t>
            </a: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Kali Prasad</a:t>
            </a:r>
          </a:p>
          <a:p>
            <a:pPr>
              <a:lnSpc>
                <a:spcPct val="90000"/>
              </a:lnSpc>
              <a:buClr>
                <a:schemeClr val="bg2">
                  <a:lumMod val="40000"/>
                  <a:lumOff val="60000"/>
                </a:schemeClr>
              </a:buClr>
            </a:pPr>
            <a:endParaRPr lang="en-US" sz="1100" dirty="0">
              <a:solidFill>
                <a:schemeClr val="bg2">
                  <a:lumMod val="40000"/>
                  <a:lumOff val="60000"/>
                </a:schemeClr>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chemeClr val="bg2">
                  <a:lumMod val="40000"/>
                  <a:lumOff val="60000"/>
                </a:schemeClr>
              </a:buClr>
            </a:pPr>
            <a:endParaRPr lang="en-US" sz="1100" dirty="0">
              <a:solidFill>
                <a:schemeClr val="bg2">
                  <a:lumMod val="40000"/>
                  <a:lumOff val="60000"/>
                </a:schemeClr>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3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047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3EC10-E246-709C-B6B4-EA16906B3C98}"/>
              </a:ext>
            </a:extLst>
          </p:cNvPr>
          <p:cNvSpPr txBox="1"/>
          <p:nvPr/>
        </p:nvSpPr>
        <p:spPr>
          <a:xfrm>
            <a:off x="938283" y="409432"/>
            <a:ext cx="100822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8" algn="l"/>
            <a:r>
              <a:rPr lang="en-US" sz="3200" dirty="0">
                <a:latin typeface="Times New Roman"/>
                <a:cs typeface="Calibri"/>
              </a:rPr>
              <a:t>INTRODUCTION</a:t>
            </a:r>
            <a:endParaRPr lang="en-US" sz="3200" dirty="0">
              <a:latin typeface="Times New Roman"/>
              <a:cs typeface="Times New Roman"/>
            </a:endParaRPr>
          </a:p>
        </p:txBody>
      </p:sp>
      <p:sp>
        <p:nvSpPr>
          <p:cNvPr id="3" name="TextBox 2">
            <a:extLst>
              <a:ext uri="{FF2B5EF4-FFF2-40B4-BE49-F238E27FC236}">
                <a16:creationId xmlns:a16="http://schemas.microsoft.com/office/drawing/2014/main" id="{9AAADC65-389F-FDD5-6DC5-A95A89719EA4}"/>
              </a:ext>
            </a:extLst>
          </p:cNvPr>
          <p:cNvSpPr txBox="1"/>
          <p:nvPr/>
        </p:nvSpPr>
        <p:spPr>
          <a:xfrm>
            <a:off x="1108215" y="1581161"/>
            <a:ext cx="10628194" cy="369331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latin typeface="Times New Roman"/>
                <a:ea typeface="+mn-lt"/>
                <a:cs typeface="+mn-lt"/>
              </a:rPr>
              <a:t>Pneumonia is a serious respiratory illness that affects millions of people worldwide, causing severe </a:t>
            </a:r>
            <a:endParaRPr lang="en-US" dirty="0">
              <a:latin typeface="Times New Roman"/>
              <a:ea typeface="+mn-lt"/>
              <a:cs typeface="Times New Roman"/>
            </a:endParaRPr>
          </a:p>
          <a:p>
            <a:pPr algn="just"/>
            <a:r>
              <a:rPr lang="en-US" dirty="0">
                <a:latin typeface="Times New Roman"/>
                <a:ea typeface="+mn-lt"/>
                <a:cs typeface="+mn-lt"/>
              </a:rPr>
              <a:t>morbidity and mortality. Early detection and accurate diagnosis of pneumonia can significantly improve</a:t>
            </a:r>
            <a:endParaRPr lang="en-US" dirty="0">
              <a:latin typeface="Times New Roman"/>
              <a:ea typeface="+mn-lt"/>
              <a:cs typeface="Times New Roman"/>
            </a:endParaRPr>
          </a:p>
          <a:p>
            <a:pPr algn="just"/>
            <a:r>
              <a:rPr lang="en-US" dirty="0">
                <a:latin typeface="Times New Roman"/>
                <a:ea typeface="+mn-lt"/>
                <a:cs typeface="+mn-lt"/>
              </a:rPr>
              <a:t> patient outcomes, making it a critical area of research in medical imaging. The use of artificial</a:t>
            </a:r>
            <a:endParaRPr lang="en-US" dirty="0">
              <a:latin typeface="Times New Roman"/>
              <a:cs typeface="Times New Roman"/>
            </a:endParaRPr>
          </a:p>
          <a:p>
            <a:pPr algn="just"/>
            <a:r>
              <a:rPr lang="en-US" dirty="0">
                <a:latin typeface="Times New Roman"/>
                <a:ea typeface="+mn-lt"/>
                <a:cs typeface="+mn-lt"/>
              </a:rPr>
              <a:t>intelligence (AI) and machine learning (ML) algorithms in medical image analysis has shown promising </a:t>
            </a:r>
            <a:endParaRPr lang="en-US" dirty="0">
              <a:latin typeface="Times New Roman"/>
              <a:cs typeface="Times New Roman"/>
            </a:endParaRPr>
          </a:p>
          <a:p>
            <a:pPr algn="just"/>
            <a:r>
              <a:rPr lang="en-US" dirty="0">
                <a:latin typeface="Times New Roman"/>
                <a:ea typeface="+mn-lt"/>
                <a:cs typeface="+mn-lt"/>
              </a:rPr>
              <a:t>results in improving the accuracy and efficiency of diagnosis.</a:t>
            </a:r>
            <a:endParaRPr lang="en-US" dirty="0">
              <a:latin typeface="Times New Roman"/>
              <a:cs typeface="Times New Roman"/>
            </a:endParaRPr>
          </a:p>
          <a:p>
            <a:pPr algn="just"/>
            <a:endParaRPr lang="en-US" dirty="0">
              <a:latin typeface="Times New Roman"/>
              <a:cs typeface="Times New Roman"/>
            </a:endParaRPr>
          </a:p>
          <a:p>
            <a:pPr algn="just"/>
            <a:r>
              <a:rPr lang="en-US" dirty="0">
                <a:latin typeface="Times New Roman"/>
                <a:ea typeface="+mn-lt"/>
                <a:cs typeface="+mn-lt"/>
              </a:rPr>
              <a:t>In this project, we aim to develop an AI model that can detect pneumonia from chest radiography images. </a:t>
            </a:r>
            <a:endParaRPr lang="en-US" dirty="0">
              <a:latin typeface="Times New Roman"/>
              <a:cs typeface="Times New Roman"/>
            </a:endParaRPr>
          </a:p>
          <a:p>
            <a:pPr algn="just"/>
            <a:r>
              <a:rPr lang="en-US" dirty="0">
                <a:latin typeface="Times New Roman"/>
                <a:ea typeface="+mn-lt"/>
                <a:cs typeface="+mn-lt"/>
              </a:rPr>
              <a:t>We will use a dataset of chest X-ray images to train and test our model, and evaluate its performance </a:t>
            </a:r>
            <a:endParaRPr lang="en-US" dirty="0">
              <a:latin typeface="Times New Roman"/>
              <a:cs typeface="Times New Roman"/>
            </a:endParaRPr>
          </a:p>
          <a:p>
            <a:pPr algn="just"/>
            <a:r>
              <a:rPr lang="en-US" dirty="0">
                <a:latin typeface="Times New Roman"/>
                <a:ea typeface="+mn-lt"/>
                <a:cs typeface="+mn-lt"/>
              </a:rPr>
              <a:t>using various metrics. The project will involve data preprocessing, feature extraction, and selection, </a:t>
            </a:r>
            <a:endParaRPr lang="en-US" dirty="0">
              <a:latin typeface="Times New Roman"/>
              <a:cs typeface="Times New Roman"/>
            </a:endParaRPr>
          </a:p>
          <a:p>
            <a:pPr algn="just"/>
            <a:r>
              <a:rPr lang="en-US" dirty="0">
                <a:latin typeface="Times New Roman"/>
                <a:ea typeface="+mn-lt"/>
                <a:cs typeface="+mn-lt"/>
              </a:rPr>
              <a:t>as well as the implementation and evaluation of different ML algorithms. The ultimate goal of this project </a:t>
            </a:r>
            <a:endParaRPr lang="en-US" dirty="0">
              <a:latin typeface="Times New Roman"/>
              <a:cs typeface="Times New Roman"/>
            </a:endParaRPr>
          </a:p>
          <a:p>
            <a:pPr algn="just"/>
            <a:r>
              <a:rPr lang="en-US" dirty="0">
                <a:latin typeface="Times New Roman"/>
                <a:ea typeface="+mn-lt"/>
                <a:cs typeface="+mn-lt"/>
              </a:rPr>
              <a:t>is to develop an accurate and efficient pneumonia detection model that can assist medical professionals in </a:t>
            </a:r>
            <a:endParaRPr lang="en-US" dirty="0">
              <a:latin typeface="Times New Roman"/>
              <a:cs typeface="Times New Roman"/>
            </a:endParaRPr>
          </a:p>
          <a:p>
            <a:pPr algn="just"/>
            <a:r>
              <a:rPr lang="en-US" dirty="0">
                <a:latin typeface="Times New Roman"/>
                <a:ea typeface="+mn-lt"/>
                <a:cs typeface="+mn-lt"/>
              </a:rPr>
              <a:t>diagnosing and treating patients.</a:t>
            </a:r>
            <a:endParaRPr lang="en-US" dirty="0">
              <a:latin typeface="Times New Roman"/>
              <a:cs typeface="Times New Roman"/>
            </a:endParaRPr>
          </a:p>
          <a:p>
            <a:pPr algn="just"/>
            <a:endParaRPr lang="en-US" dirty="0">
              <a:latin typeface="Times New Roman"/>
              <a:cs typeface="Calibri"/>
            </a:endParaRPr>
          </a:p>
        </p:txBody>
      </p:sp>
    </p:spTree>
    <p:extLst>
      <p:ext uri="{BB962C8B-B14F-4D97-AF65-F5344CB8AC3E}">
        <p14:creationId xmlns:p14="http://schemas.microsoft.com/office/powerpoint/2010/main" val="406717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B6041-AE41-6F1C-ABB1-AAB59F1D4D14}"/>
              </a:ext>
            </a:extLst>
          </p:cNvPr>
          <p:cNvSpPr txBox="1"/>
          <p:nvPr/>
        </p:nvSpPr>
        <p:spPr>
          <a:xfrm>
            <a:off x="643191" y="609600"/>
            <a:ext cx="6573685" cy="19050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lvl="2" defTabSz="457200">
              <a:spcBef>
                <a:spcPct val="0"/>
              </a:spcBef>
              <a:spcAft>
                <a:spcPts val="600"/>
              </a:spcAft>
            </a:pPr>
            <a:r>
              <a:rPr lang="en-US" sz="3200" dirty="0">
                <a:latin typeface="Times New Roman"/>
                <a:cs typeface="Calibri"/>
              </a:rPr>
              <a:t>WHAT'S PNEUMONIA?</a:t>
            </a:r>
          </a:p>
        </p:txBody>
      </p:sp>
      <p:sp>
        <p:nvSpPr>
          <p:cNvPr id="3" name="TextBox 2">
            <a:extLst>
              <a:ext uri="{FF2B5EF4-FFF2-40B4-BE49-F238E27FC236}">
                <a16:creationId xmlns:a16="http://schemas.microsoft.com/office/drawing/2014/main" id="{542E9D7C-EE45-5A49-AC9B-79F2C2E6B4A0}"/>
              </a:ext>
            </a:extLst>
          </p:cNvPr>
          <p:cNvSpPr txBox="1"/>
          <p:nvPr/>
        </p:nvSpPr>
        <p:spPr>
          <a:xfrm>
            <a:off x="643192" y="2666999"/>
            <a:ext cx="6573684" cy="321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tx1"/>
              </a:buClr>
              <a:buSzPct val="100000"/>
            </a:pPr>
            <a:r>
              <a:rPr lang="en-US" dirty="0">
                <a:latin typeface="Times New Roman"/>
                <a:ea typeface="+mn-lt"/>
                <a:cs typeface="+mn-lt"/>
              </a:rPr>
              <a:t>Pneumonia is a type of lung infection that can affect one or both lungs. It occurs when the air sacs in the lungs become filled with fluid or pus, leading to inflammation and difficulty breathing. Pneumonia can be caused by a variety of microorganisms, such as bacteria, viruses, and fungi, and can range in severity from mild to life-threatening. Some common symptoms of pneumonia include coughing, fever, shortness of breath, chest pain, and fatigue. It is important to seek medical attention if you experience any of these symptoms, as early detection and treatment can improve outcomes.</a:t>
            </a:r>
          </a:p>
        </p:txBody>
      </p:sp>
      <p:pic>
        <p:nvPicPr>
          <p:cNvPr id="5" name="Picture 41" descr="Diagram&#10;&#10;Description automatically generated">
            <a:extLst>
              <a:ext uri="{FF2B5EF4-FFF2-40B4-BE49-F238E27FC236}">
                <a16:creationId xmlns:a16="http://schemas.microsoft.com/office/drawing/2014/main" id="{941CA8E3-2C48-00BB-0D45-296ACD66F249}"/>
              </a:ext>
            </a:extLst>
          </p:cNvPr>
          <p:cNvPicPr>
            <a:picLocks noChangeAspect="1"/>
          </p:cNvPicPr>
          <p:nvPr/>
        </p:nvPicPr>
        <p:blipFill rotWithShape="1">
          <a:blip r:embed="rId2"/>
          <a:srcRect l="10909" r="4" b="4"/>
          <a:stretch/>
        </p:blipFill>
        <p:spPr>
          <a:xfrm>
            <a:off x="8054715" y="1115267"/>
            <a:ext cx="3033562" cy="4283039"/>
          </a:xfrm>
          <a:prstGeom prst="rect">
            <a:avLst/>
          </a:prstGeom>
        </p:spPr>
      </p:pic>
    </p:spTree>
    <p:extLst>
      <p:ext uri="{BB962C8B-B14F-4D97-AF65-F5344CB8AC3E}">
        <p14:creationId xmlns:p14="http://schemas.microsoft.com/office/powerpoint/2010/main" val="26543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1" name="Picture 11">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5" name="Rectangle 19">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871FCE14-90B9-48D8-A2B1-091BE24710D5}"/>
              </a:ext>
            </a:extLst>
          </p:cNvPr>
          <p:cNvSpPr txBox="1"/>
          <p:nvPr/>
        </p:nvSpPr>
        <p:spPr>
          <a:xfrm>
            <a:off x="646111" y="452718"/>
            <a:ext cx="9404723"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200">
                <a:solidFill>
                  <a:schemeClr val="tx2"/>
                </a:solidFill>
                <a:latin typeface="+mj-lt"/>
                <a:ea typeface="+mj-ea"/>
                <a:cs typeface="+mj-cs"/>
              </a:rPr>
              <a:t>PROJECT STATEMENT</a:t>
            </a:r>
          </a:p>
        </p:txBody>
      </p:sp>
      <p:graphicFrame>
        <p:nvGraphicFramePr>
          <p:cNvPr id="5" name="TextBox 2">
            <a:extLst>
              <a:ext uri="{FF2B5EF4-FFF2-40B4-BE49-F238E27FC236}">
                <a16:creationId xmlns:a16="http://schemas.microsoft.com/office/drawing/2014/main" id="{83B34289-0140-D516-0F71-7B289F077B84}"/>
              </a:ext>
            </a:extLst>
          </p:cNvPr>
          <p:cNvGraphicFramePr/>
          <p:nvPr>
            <p:extLst>
              <p:ext uri="{D42A27DB-BD31-4B8C-83A1-F6EECF244321}">
                <p14:modId xmlns:p14="http://schemas.microsoft.com/office/powerpoint/2010/main" val="309801578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7533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4531-FBFC-B606-327C-A594AB943163}"/>
              </a:ext>
            </a:extLst>
          </p:cNvPr>
          <p:cNvSpPr txBox="1"/>
          <p:nvPr/>
        </p:nvSpPr>
        <p:spPr>
          <a:xfrm>
            <a:off x="1143000" y="609599"/>
            <a:ext cx="6132446" cy="20097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3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Packages used in the project</a:t>
            </a:r>
          </a:p>
        </p:txBody>
      </p:sp>
      <p:pic>
        <p:nvPicPr>
          <p:cNvPr id="4" name="Picture 4" descr="A picture containing text, clipart&#10;&#10;Description automatically generated">
            <a:extLst>
              <a:ext uri="{FF2B5EF4-FFF2-40B4-BE49-F238E27FC236}">
                <a16:creationId xmlns:a16="http://schemas.microsoft.com/office/drawing/2014/main" id="{D448D33E-CE1B-B194-F2AB-8D33CBFC97D6}"/>
              </a:ext>
            </a:extLst>
          </p:cNvPr>
          <p:cNvPicPr>
            <a:picLocks noChangeAspect="1"/>
          </p:cNvPicPr>
          <p:nvPr/>
        </p:nvPicPr>
        <p:blipFill>
          <a:blip r:embed="rId2"/>
          <a:stretch>
            <a:fillRect/>
          </a:stretch>
        </p:blipFill>
        <p:spPr>
          <a:xfrm>
            <a:off x="7552042" y="1398398"/>
            <a:ext cx="3416888" cy="126860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251B503C-B3A6-811D-25DA-07E8E2E6303A}"/>
              </a:ext>
            </a:extLst>
          </p:cNvPr>
          <p:cNvSpPr txBox="1"/>
          <p:nvPr/>
        </p:nvSpPr>
        <p:spPr>
          <a:xfrm>
            <a:off x="1143000" y="2774425"/>
            <a:ext cx="6132446" cy="328844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100000"/>
              <a:buFont typeface="Arial"/>
              <a:buChar char="•"/>
            </a:pPr>
            <a:r>
              <a:rPr lang="en-US" dirty="0">
                <a:latin typeface="Times New Roman"/>
                <a:ea typeface="+mn-lt"/>
                <a:cs typeface="+mn-lt"/>
              </a:rPr>
              <a:t> Python libraries such as NumPy, Pandas, Matplotlib</a:t>
            </a:r>
          </a:p>
          <a:p>
            <a:pPr defTabSz="457200">
              <a:spcBef>
                <a:spcPct val="20000"/>
              </a:spcBef>
              <a:spcAft>
                <a:spcPts val="600"/>
              </a:spcAft>
              <a:buClr>
                <a:schemeClr val="tx1"/>
              </a:buClr>
              <a:buSzPct val="100000"/>
              <a:buFont typeface="Arial"/>
              <a:buChar char="•"/>
            </a:pPr>
            <a:r>
              <a:rPr lang="en-US">
                <a:latin typeface="Times New Roman"/>
                <a:ea typeface="+mn-lt"/>
                <a:cs typeface="+mn-lt"/>
              </a:rPr>
              <a:t> TensorFlow </a:t>
            </a:r>
            <a:r>
              <a:rPr lang="en-US" dirty="0">
                <a:latin typeface="Times New Roman"/>
                <a:ea typeface="+mn-lt"/>
                <a:cs typeface="+mn-lt"/>
              </a:rPr>
              <a:t>and </a:t>
            </a:r>
            <a:r>
              <a:rPr lang="en-US" dirty="0" err="1">
                <a:latin typeface="Times New Roman"/>
                <a:ea typeface="+mn-lt"/>
                <a:cs typeface="+mn-lt"/>
              </a:rPr>
              <a:t>Keras</a:t>
            </a:r>
            <a:r>
              <a:rPr lang="en-US" dirty="0">
                <a:latin typeface="Times New Roman"/>
                <a:ea typeface="+mn-lt"/>
                <a:cs typeface="+mn-lt"/>
              </a:rPr>
              <a:t> for building and training deep learning models, particularly Convolutional Neural Networks (CNNs).</a:t>
            </a:r>
          </a:p>
          <a:p>
            <a:pPr defTabSz="45720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7" name="Picture 7" descr="Icon&#10;&#10;Description automatically generated">
            <a:extLst>
              <a:ext uri="{FF2B5EF4-FFF2-40B4-BE49-F238E27FC236}">
                <a16:creationId xmlns:a16="http://schemas.microsoft.com/office/drawing/2014/main" id="{D547417F-AE7C-FAD8-BF9F-39358ED11D6C}"/>
              </a:ext>
            </a:extLst>
          </p:cNvPr>
          <p:cNvPicPr>
            <a:picLocks noChangeAspect="1"/>
          </p:cNvPicPr>
          <p:nvPr/>
        </p:nvPicPr>
        <p:blipFill>
          <a:blip r:embed="rId3"/>
          <a:stretch>
            <a:fillRect/>
          </a:stretch>
        </p:blipFill>
        <p:spPr>
          <a:xfrm>
            <a:off x="7876408" y="2918297"/>
            <a:ext cx="2768155"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79038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95</TotalTime>
  <Words>482</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vt:lpstr>
      <vt:lpstr>Diagnostic performance of Artificial Intelligence model for Pneumonia from CXR (chest x-ray)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Manchala, Ashish</cp:lastModifiedBy>
  <cp:revision>262</cp:revision>
  <dcterms:created xsi:type="dcterms:W3CDTF">2023-04-29T18:34:55Z</dcterms:created>
  <dcterms:modified xsi:type="dcterms:W3CDTF">2023-05-01T02:58:45Z</dcterms:modified>
</cp:coreProperties>
</file>