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2" r:id="rId9"/>
    <p:sldId id="263" r:id="rId10"/>
    <p:sldId id="265" r:id="rId1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592" y="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DAB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DAB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DAB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rgbClr val="3DAB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694747" y="4789713"/>
            <a:ext cx="2497252" cy="2068285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126" y="1191931"/>
            <a:ext cx="10515600" cy="0"/>
          </a:xfrm>
          <a:custGeom>
            <a:avLst/>
            <a:gdLst/>
            <a:ahLst/>
            <a:cxnLst/>
            <a:rect l="l" t="t" r="r" b="b"/>
            <a:pathLst>
              <a:path w="10515600">
                <a:moveTo>
                  <a:pt x="0" y="0"/>
                </a:moveTo>
                <a:lnTo>
                  <a:pt x="10515600" y="0"/>
                </a:lnTo>
              </a:path>
            </a:pathLst>
          </a:custGeom>
          <a:ln w="9524">
            <a:solidFill>
              <a:srgbClr val="3DA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636827" y="555008"/>
            <a:ext cx="695324" cy="4476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8151" y="522309"/>
            <a:ext cx="6336665" cy="4826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rgbClr val="3DABA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8674" y="1397430"/>
            <a:ext cx="9359265" cy="2508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ishMishra2001/AI_Assignment_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3EADA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5500" y="4749800"/>
            <a:ext cx="2476499" cy="210819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14400" y="3089628"/>
            <a:ext cx="10363200" cy="0"/>
          </a:xfrm>
          <a:custGeom>
            <a:avLst/>
            <a:gdLst/>
            <a:ahLst/>
            <a:cxnLst/>
            <a:rect l="l" t="t" r="r" b="b"/>
            <a:pathLst>
              <a:path w="10363200">
                <a:moveTo>
                  <a:pt x="0" y="0"/>
                </a:moveTo>
                <a:lnTo>
                  <a:pt x="10363199" y="0"/>
                </a:lnTo>
              </a:path>
            </a:pathLst>
          </a:custGeom>
          <a:ln w="952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4534784"/>
            <a:ext cx="3014163" cy="165885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86211" y="1400447"/>
            <a:ext cx="80124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FFFFFF"/>
                </a:solidFill>
              </a:rPr>
              <a:t>Container</a:t>
            </a:r>
            <a:r>
              <a:rPr sz="4800" spc="-250" dirty="0">
                <a:solidFill>
                  <a:srgbClr val="FFFFFF"/>
                </a:solidFill>
              </a:rPr>
              <a:t> </a:t>
            </a:r>
            <a:r>
              <a:rPr sz="4800" dirty="0">
                <a:solidFill>
                  <a:srgbClr val="FFFFFF"/>
                </a:solidFill>
              </a:rPr>
              <a:t>Loading</a:t>
            </a:r>
            <a:r>
              <a:rPr sz="4800" spc="-250" dirty="0">
                <a:solidFill>
                  <a:srgbClr val="FFFFFF"/>
                </a:solidFill>
              </a:rPr>
              <a:t> </a:t>
            </a:r>
            <a:r>
              <a:rPr sz="4800" spc="-10" dirty="0">
                <a:solidFill>
                  <a:srgbClr val="FFFFFF"/>
                </a:solidFill>
              </a:rPr>
              <a:t>Problem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5734075" y="2320943"/>
            <a:ext cx="546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3600" b="1" spc="-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Search-</a:t>
            </a:r>
            <a:r>
              <a:rPr sz="3600" b="1" dirty="0">
                <a:solidFill>
                  <a:srgbClr val="FFFFFF"/>
                </a:solidFill>
                <a:latin typeface="Arial"/>
                <a:cs typeface="Arial"/>
              </a:rPr>
              <a:t>Based</a:t>
            </a:r>
            <a:r>
              <a:rPr sz="3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FFFFFF"/>
                </a:solidFill>
                <a:latin typeface="Arial"/>
                <a:cs typeface="Arial"/>
              </a:rPr>
              <a:t>Solution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644631" y="4033558"/>
            <a:ext cx="4554855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AI</a:t>
            </a:r>
            <a:r>
              <a:rPr sz="2400" spc="-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Assignment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endParaRPr lang="en-US" sz="2400" spc="-35" dirty="0">
              <a:solidFill>
                <a:srgbClr val="FFFFFF"/>
              </a:solidFill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spc="-35" dirty="0">
                <a:solidFill>
                  <a:srgbClr val="FFFFFF"/>
                </a:solidFill>
                <a:latin typeface="Arial MT"/>
                <a:cs typeface="Arial MT"/>
              </a:rPr>
              <a:t>Ashish Mishra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lang="en-US" sz="2400" spc="-30" dirty="0">
                <a:solidFill>
                  <a:srgbClr val="FFFFFF"/>
                </a:solidFill>
                <a:latin typeface="Arial MT"/>
                <a:cs typeface="Arial MT"/>
              </a:rPr>
              <a:t>|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Roll</a:t>
            </a:r>
            <a:r>
              <a:rPr sz="2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FFFFFF"/>
                </a:solidFill>
                <a:latin typeface="Arial MT"/>
                <a:cs typeface="Arial MT"/>
              </a:rPr>
              <a:t>-</a:t>
            </a:r>
            <a:r>
              <a:rPr sz="2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MT"/>
                <a:cs typeface="Arial MT"/>
              </a:rPr>
              <a:t>MT240</a:t>
            </a:r>
            <a:r>
              <a:rPr lang="en-US" sz="2400" spc="-10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endParaRPr sz="2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A62BD-15DD-C5BC-68DA-680CE23C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FCCEC7-D3B6-978C-320D-749DF370BE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9152A20-0E9E-AA64-1160-5E2B09953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8674" y="1397430"/>
            <a:ext cx="935926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 Comprehensive Model is Essential:</a:t>
            </a:r>
            <a:r>
              <a:rPr lang="en-US" dirty="0"/>
              <a:t> Modeling the problem in 3D with a full lifecycle cost function and clear mathematical formulas is key to finding meaningful, real-world 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A* is a Benchmark, Not a Practical Tool:</a:t>
            </a:r>
            <a:r>
              <a:rPr lang="en-US" dirty="0"/>
              <a:t> While vital for proving optimality, its exponential complexity makes it impractical for problems of this scale.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Heuristic-Driven Search is the Winner:</a:t>
            </a:r>
            <a:r>
              <a:rPr lang="en-US" dirty="0"/>
              <a:t> </a:t>
            </a:r>
            <a:r>
              <a:rPr lang="en-US" b="1" dirty="0"/>
              <a:t>Beam Search</a:t>
            </a:r>
            <a:r>
              <a:rPr lang="en-US" dirty="0"/>
              <a:t>, guided by a powerful, mathematically defined placement score, offers the best of both worlds: the </a:t>
            </a:r>
            <a:r>
              <a:rPr lang="en-US" b="1" dirty="0"/>
              <a:t>efficiency</a:t>
            </a:r>
            <a:r>
              <a:rPr lang="en-US" dirty="0"/>
              <a:t> to solve large problems and the </a:t>
            </a:r>
            <a:r>
              <a:rPr lang="en-US" b="1" dirty="0"/>
              <a:t>intelligence</a:t>
            </a:r>
            <a:r>
              <a:rPr lang="en-US" dirty="0"/>
              <a:t> to find high-quality solutions.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603452F-F5F7-6844-C493-8FC25BAF3BD1}"/>
              </a:ext>
            </a:extLst>
          </p:cNvPr>
          <p:cNvSpPr txBox="1"/>
          <p:nvPr/>
        </p:nvSpPr>
        <p:spPr>
          <a:xfrm>
            <a:off x="1011751" y="4507542"/>
            <a:ext cx="10135235" cy="9866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10" dirty="0">
                <a:solidFill>
                  <a:srgbClr val="3DABA7"/>
                </a:solidFill>
                <a:latin typeface="Arial"/>
                <a:cs typeface="Arial"/>
              </a:rPr>
              <a:t>Links</a:t>
            </a:r>
            <a:endParaRPr sz="3000" dirty="0">
              <a:latin typeface="Arial"/>
              <a:cs typeface="Arial"/>
            </a:endParaRPr>
          </a:p>
          <a:p>
            <a:pPr marL="106680" marR="5080">
              <a:lnSpc>
                <a:spcPct val="125000"/>
              </a:lnSpc>
              <a:spcBef>
                <a:spcPts val="2140"/>
              </a:spcBef>
            </a:pPr>
            <a:r>
              <a:rPr sz="1400" b="1" dirty="0">
                <a:latin typeface="Arial"/>
                <a:cs typeface="Arial"/>
              </a:rPr>
              <a:t>Github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Repo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for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Code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,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Reports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&amp;</a:t>
            </a:r>
            <a:r>
              <a:rPr sz="1400" b="1" spc="-2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PPT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-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lang="en-US" sz="1400" b="1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https://github.com/AshishMishra2001/AI_Assignment_1#</a:t>
            </a:r>
            <a:endParaRPr lang="en-US" sz="1400" b="1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0533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Overview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76" y="1397437"/>
            <a:ext cx="10268924" cy="39728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Goal: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lang="en-US" dirty="0"/>
              <a:t>Optimize the </a:t>
            </a:r>
            <a:r>
              <a:rPr lang="en-US" b="1" dirty="0"/>
              <a:t>3D placement</a:t>
            </a:r>
            <a:r>
              <a:rPr lang="en-US" dirty="0"/>
              <a:t> of containers on a ship.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Minimize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while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respecting: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40"/>
              </a:spcBef>
              <a:buFont typeface="Arial MT"/>
              <a:buChar char="●"/>
            </a:pPr>
            <a:endParaRPr sz="1800" dirty="0">
              <a:latin typeface="Arial MT"/>
              <a:cs typeface="Arial MT"/>
            </a:endParaRPr>
          </a:p>
          <a:p>
            <a:pPr marL="836294" lvl="1" indent="-366395">
              <a:buFontTx/>
              <a:buChar char="○"/>
              <a:tabLst>
                <a:tab pos="836294" algn="l"/>
              </a:tabLst>
            </a:pPr>
            <a:r>
              <a:rPr lang="en-US" b="1" dirty="0"/>
              <a:t>Dynamic 3D Balance:</a:t>
            </a:r>
            <a:r>
              <a:rPr lang="en-US" dirty="0"/>
              <a:t> Using Center of Mass (</a:t>
            </a:r>
            <a:r>
              <a:rPr lang="en-US" dirty="0" err="1"/>
              <a:t>CoM</a:t>
            </a:r>
            <a:r>
              <a:rPr lang="en-US" dirty="0"/>
              <a:t>).</a:t>
            </a:r>
          </a:p>
          <a:p>
            <a:pPr lvl="1"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 MT"/>
              <a:cs typeface="Arial MT"/>
            </a:endParaRPr>
          </a:p>
          <a:p>
            <a:pPr marL="836294" lvl="1" indent="-366395">
              <a:spcBef>
                <a:spcPts val="5"/>
              </a:spcBef>
              <a:buFontTx/>
              <a:buChar char="○"/>
              <a:tabLst>
                <a:tab pos="836294" algn="l"/>
              </a:tabLst>
            </a:pPr>
            <a:r>
              <a:rPr lang="en-US" b="1" dirty="0"/>
              <a:t>Destination Stacking Order:</a:t>
            </a:r>
            <a:r>
              <a:rPr lang="en-US" dirty="0"/>
              <a:t> To prevent unloading conflicts.</a:t>
            </a:r>
          </a:p>
          <a:p>
            <a:pPr lvl="1">
              <a:lnSpc>
                <a:spcPct val="100000"/>
              </a:lnSpc>
              <a:spcBef>
                <a:spcPts val="735"/>
              </a:spcBef>
            </a:pPr>
            <a:endParaRPr sz="1800" dirty="0">
              <a:latin typeface="Arial MT"/>
              <a:cs typeface="Arial MT"/>
            </a:endParaRPr>
          </a:p>
          <a:p>
            <a:pPr marL="836294" lvl="1" indent="-366395">
              <a:buFontTx/>
              <a:buChar char="○"/>
              <a:tabLst>
                <a:tab pos="836294" algn="l"/>
              </a:tabLst>
            </a:pPr>
            <a:r>
              <a:rPr lang="en-US" b="1" dirty="0"/>
              <a:t>Placement Efficiency:</a:t>
            </a:r>
            <a:r>
              <a:rPr lang="en-US" dirty="0"/>
              <a:t> Placing containers logically for easy access.</a:t>
            </a:r>
          </a:p>
          <a:p>
            <a:pPr marL="836294" lvl="1" indent="-366395">
              <a:lnSpc>
                <a:spcPct val="100000"/>
              </a:lnSpc>
              <a:buChar char="○"/>
              <a:tabLst>
                <a:tab pos="836294" algn="l"/>
              </a:tabLst>
            </a:pPr>
            <a:endParaRPr sz="18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740"/>
              </a:spcBef>
              <a:buFont typeface="Arial MT"/>
              <a:buChar char="○"/>
            </a:pP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spc="-10" dirty="0">
                <a:latin typeface="Arial MT"/>
                <a:cs typeface="Arial MT"/>
              </a:rPr>
              <a:t>Implemented</a:t>
            </a:r>
            <a:r>
              <a:rPr sz="1800" spc="-11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Algorithms: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lang="en-US" b="1" dirty="0"/>
              <a:t>A* Search</a:t>
            </a:r>
            <a:r>
              <a:rPr lang="en-US" dirty="0"/>
              <a:t> and </a:t>
            </a:r>
            <a:r>
              <a:rPr lang="en-US" b="1" dirty="0"/>
              <a:t>Beam Search</a:t>
            </a:r>
            <a:r>
              <a:rPr lang="en-US" dirty="0"/>
              <a:t>.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5"/>
              </a:spcBef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Input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lang="en-US" dirty="0"/>
              <a:t>Structured Config File (</a:t>
            </a:r>
            <a:r>
              <a:rPr lang="en-US" b="1" dirty="0" err="1"/>
              <a:t>input.json</a:t>
            </a:r>
            <a:r>
              <a:rPr lang="en-US" dirty="0"/>
              <a:t>)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sz="1800" dirty="0">
                <a:latin typeface="Arial MT"/>
                <a:cs typeface="Arial MT"/>
              </a:rPr>
              <a:t>Output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→</a:t>
            </a:r>
            <a:r>
              <a:rPr lang="en-US" dirty="0"/>
              <a:t>Optimal loading plan + total lifecycle cost analysis.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35" dirty="0"/>
              <a:t> </a:t>
            </a:r>
            <a:r>
              <a:rPr spc="-10" dirty="0"/>
              <a:t>Formulation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9774" y="1397430"/>
            <a:ext cx="9443426" cy="49680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79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467995" algn="l"/>
              </a:tabLst>
            </a:pPr>
            <a:r>
              <a:rPr sz="1800" b="1" dirty="0">
                <a:latin typeface="Arial"/>
                <a:cs typeface="Arial"/>
              </a:rPr>
              <a:t>State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(S):</a:t>
            </a:r>
            <a:br>
              <a:rPr lang="en-US" dirty="0"/>
            </a:br>
            <a:r>
              <a:rPr lang="en-US" dirty="0"/>
              <a:t>s = (</a:t>
            </a:r>
            <a:r>
              <a:rPr lang="en-US" dirty="0" err="1"/>
              <a:t>ship_grid</a:t>
            </a:r>
            <a:r>
              <a:rPr lang="en-US" dirty="0"/>
              <a:t>, </a:t>
            </a:r>
            <a:r>
              <a:rPr lang="en-US" dirty="0" err="1"/>
              <a:t>yard_containers</a:t>
            </a:r>
            <a:r>
              <a:rPr lang="en-US" dirty="0"/>
              <a:t>, </a:t>
            </a:r>
            <a:r>
              <a:rPr lang="en-US" dirty="0" err="1"/>
              <a:t>balance_metrics</a:t>
            </a:r>
            <a:r>
              <a:rPr lang="en-US" dirty="0"/>
              <a:t>, cost, path)</a:t>
            </a:r>
            <a:endParaRPr sz="1800" dirty="0">
              <a:latin typeface="Cambria"/>
              <a:cs typeface="Cambria"/>
            </a:endParaRPr>
          </a:p>
          <a:p>
            <a:pPr marL="467995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(3D grid layout, remaining containers, ship's </a:t>
            </a:r>
            <a:r>
              <a:rPr lang="en-US" dirty="0" err="1"/>
              <a:t>CoM</a:t>
            </a:r>
            <a:r>
              <a:rPr lang="en-US" dirty="0"/>
              <a:t>, cost so far, action sequence).</a:t>
            </a:r>
            <a:endParaRPr sz="1800" dirty="0">
              <a:latin typeface="Arial MT"/>
              <a:cs typeface="Arial MT"/>
            </a:endParaRPr>
          </a:p>
          <a:p>
            <a:pPr marL="467995" indent="-366395">
              <a:lnSpc>
                <a:spcPct val="100000"/>
              </a:lnSpc>
              <a:spcBef>
                <a:spcPts val="1310"/>
              </a:spcBef>
              <a:buFont typeface="Arial MT"/>
              <a:buChar char="●"/>
              <a:tabLst>
                <a:tab pos="467995" algn="l"/>
              </a:tabLst>
            </a:pPr>
            <a:r>
              <a:rPr sz="1800" b="1" dirty="0">
                <a:latin typeface="Arial"/>
                <a:cs typeface="Arial"/>
              </a:rPr>
              <a:t>Initial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State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(s</a:t>
            </a:r>
            <a:r>
              <a:rPr sz="1800" spc="-20" dirty="0">
                <a:latin typeface="MS PGothic"/>
                <a:cs typeface="MS PGothic"/>
              </a:rPr>
              <a:t>₀</a:t>
            </a:r>
            <a:r>
              <a:rPr sz="1800" b="1" spc="-20" dirty="0">
                <a:latin typeface="Arial"/>
                <a:cs typeface="Arial"/>
              </a:rPr>
              <a:t>):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05"/>
              </a:spcBef>
            </a:pPr>
            <a:r>
              <a:rPr sz="1800" dirty="0">
                <a:latin typeface="Arial MT"/>
                <a:cs typeface="Arial MT"/>
              </a:rPr>
              <a:t>All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stacks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empty,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lang="en-US" dirty="0"/>
              <a:t>all containers in the yard.</a:t>
            </a:r>
            <a:endParaRPr sz="1800" dirty="0">
              <a:latin typeface="Arial MT"/>
              <a:cs typeface="Arial MT"/>
            </a:endParaRPr>
          </a:p>
          <a:p>
            <a:pPr marL="467995" indent="-366395">
              <a:lnSpc>
                <a:spcPct val="100000"/>
              </a:lnSpc>
              <a:spcBef>
                <a:spcPts val="1310"/>
              </a:spcBef>
              <a:buFont typeface="Arial MT"/>
              <a:buChar char="●"/>
              <a:tabLst>
                <a:tab pos="467995" algn="l"/>
              </a:tabLst>
            </a:pPr>
            <a:r>
              <a:rPr sz="1800" b="1" dirty="0">
                <a:latin typeface="Arial"/>
                <a:cs typeface="Arial"/>
              </a:rPr>
              <a:t>Actions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(A):</a:t>
            </a:r>
            <a:endParaRPr sz="1800" dirty="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  <a:spcBef>
                <a:spcPts val="105"/>
              </a:spcBef>
            </a:pPr>
            <a:r>
              <a:rPr lang="en-US" dirty="0"/>
              <a:t>Place an unloaded container cᵢ into a valid 3D position (tier, bay, row).</a:t>
            </a:r>
          </a:p>
          <a:p>
            <a:pPr marL="531495">
              <a:spcBef>
                <a:spcPts val="105"/>
              </a:spcBef>
            </a:pPr>
            <a:r>
              <a:rPr lang="en-US" dirty="0"/>
              <a:t>a = Load(cᵢ, pos(tier, bay, row))</a:t>
            </a:r>
            <a:endParaRPr sz="1800" dirty="0">
              <a:latin typeface="Arial MT"/>
              <a:cs typeface="Arial MT"/>
            </a:endParaRPr>
          </a:p>
          <a:p>
            <a:pPr marL="467995" indent="-366395">
              <a:lnSpc>
                <a:spcPct val="100000"/>
              </a:lnSpc>
              <a:spcBef>
                <a:spcPts val="1310"/>
              </a:spcBef>
              <a:buFont typeface="Arial MT"/>
              <a:buChar char="●"/>
              <a:tabLst>
                <a:tab pos="467995" algn="l"/>
              </a:tabLst>
            </a:pPr>
            <a:r>
              <a:rPr sz="1800" b="1" spc="-10" dirty="0">
                <a:latin typeface="Arial"/>
                <a:cs typeface="Arial"/>
              </a:rPr>
              <a:t>Transition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Model</a:t>
            </a:r>
            <a:r>
              <a:rPr sz="1800" b="1" spc="-7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(T):</a:t>
            </a:r>
            <a:endParaRPr sz="1800" dirty="0">
              <a:latin typeface="Arial"/>
              <a:cs typeface="Arial"/>
            </a:endParaRPr>
          </a:p>
          <a:p>
            <a:pPr marL="531495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Update the </a:t>
            </a:r>
            <a:r>
              <a:rPr lang="en-US" dirty="0" err="1"/>
              <a:t>ship_grid</a:t>
            </a:r>
            <a:r>
              <a:rPr lang="en-US" dirty="0"/>
              <a:t>, </a:t>
            </a:r>
            <a:r>
              <a:rPr lang="en-US" dirty="0" err="1"/>
              <a:t>balance_metrics</a:t>
            </a:r>
            <a:r>
              <a:rPr lang="en-US" dirty="0"/>
              <a:t>, and cost after each action.</a:t>
            </a:r>
            <a:endParaRPr sz="1800" dirty="0">
              <a:latin typeface="Arial MT"/>
              <a:cs typeface="Arial MT"/>
            </a:endParaRPr>
          </a:p>
          <a:p>
            <a:pPr marL="467995" indent="-366395">
              <a:lnSpc>
                <a:spcPct val="100000"/>
              </a:lnSpc>
              <a:spcBef>
                <a:spcPts val="1305"/>
              </a:spcBef>
              <a:buFont typeface="Arial MT"/>
              <a:buChar char="●"/>
              <a:tabLst>
                <a:tab pos="467995" algn="l"/>
              </a:tabLst>
            </a:pPr>
            <a:r>
              <a:rPr sz="1800" b="1" dirty="0">
                <a:latin typeface="Arial"/>
                <a:cs typeface="Arial"/>
              </a:rPr>
              <a:t>Goal</a:t>
            </a:r>
            <a:r>
              <a:rPr sz="1800" b="1" spc="-7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Test</a:t>
            </a:r>
            <a:r>
              <a:rPr sz="1800" b="1" spc="-6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(G):</a:t>
            </a:r>
            <a:endParaRPr sz="1800" dirty="0">
              <a:latin typeface="Arial"/>
              <a:cs typeface="Arial"/>
            </a:endParaRPr>
          </a:p>
          <a:p>
            <a:pPr marL="518795">
              <a:lnSpc>
                <a:spcPct val="100000"/>
              </a:lnSpc>
              <a:spcBef>
                <a:spcPts val="110"/>
              </a:spcBef>
            </a:pPr>
            <a:r>
              <a:rPr lang="en-US" dirty="0"/>
              <a:t>All containers are loaded, and the </a:t>
            </a:r>
            <a:r>
              <a:rPr lang="en-US" b="1" dirty="0"/>
              <a:t>hard constraints</a:t>
            </a:r>
            <a:r>
              <a:rPr lang="en-US" dirty="0"/>
              <a:t> were satisfied at every step.</a:t>
            </a:r>
            <a:endParaRPr sz="1800" dirty="0">
              <a:latin typeface="Arial MT"/>
              <a:cs typeface="Arial MT"/>
            </a:endParaRPr>
          </a:p>
          <a:p>
            <a:pPr marL="925194" lvl="1" indent="-366395">
              <a:spcBef>
                <a:spcPts val="1305"/>
              </a:spcBef>
              <a:buFontTx/>
              <a:buChar char="○"/>
              <a:tabLst>
                <a:tab pos="925194" algn="l"/>
              </a:tabLst>
            </a:pPr>
            <a:r>
              <a:rPr lang="en-US" dirty="0"/>
              <a:t>Continuous ship balance was maintained.</a:t>
            </a:r>
            <a:endParaRPr sz="1800" dirty="0">
              <a:latin typeface="Arial MT"/>
              <a:cs typeface="Arial MT"/>
            </a:endParaRPr>
          </a:p>
          <a:p>
            <a:pPr marL="925194" lvl="1" indent="-366395">
              <a:spcBef>
                <a:spcPts val="1310"/>
              </a:spcBef>
              <a:buFontTx/>
              <a:buChar char="○"/>
              <a:tabLst>
                <a:tab pos="925194" algn="l"/>
              </a:tabLst>
            </a:pPr>
            <a:r>
              <a:rPr lang="en-US" dirty="0"/>
              <a:t>Final stacking order is valid.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Constraints</a:t>
            </a:r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008674" y="1397430"/>
            <a:ext cx="9735526" cy="57477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sz="1800" b="1" dirty="0">
                <a:latin typeface="Arial"/>
                <a:cs typeface="Arial"/>
              </a:rPr>
              <a:t>Goal</a:t>
            </a:r>
            <a:r>
              <a:rPr sz="1800" dirty="0">
                <a:latin typeface="Arial MT"/>
                <a:cs typeface="Arial MT"/>
              </a:rPr>
              <a:t>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lang="en-US" dirty="0"/>
              <a:t>Load containers into the 3D grid while respecting all rules.</a:t>
            </a:r>
            <a:r>
              <a:rPr sz="1800" spc="-10" dirty="0">
                <a:latin typeface="Arial MT"/>
                <a:cs typeface="Arial MT"/>
              </a:rPr>
              <a:t>.</a:t>
            </a:r>
            <a:endParaRPr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spcBef>
                <a:spcPts val="1630"/>
              </a:spcBef>
              <a:buChar char="●"/>
              <a:tabLst>
                <a:tab pos="379095" algn="l"/>
              </a:tabLst>
            </a:pPr>
            <a:r>
              <a:rPr lang="en-US" b="1" dirty="0"/>
              <a:t>Hard Constraints (Must be satisfied):</a:t>
            </a:r>
            <a:endParaRPr sz="1800" dirty="0">
              <a:latin typeface="Arial MT"/>
              <a:cs typeface="Arial MT"/>
            </a:endParaRPr>
          </a:p>
          <a:p>
            <a:pPr marL="836294" lvl="1" indent="-366395">
              <a:spcBef>
                <a:spcPts val="1630"/>
              </a:spcBef>
              <a:buFontTx/>
              <a:buChar char="○"/>
              <a:tabLst>
                <a:tab pos="836294" algn="l"/>
              </a:tabLst>
            </a:pPr>
            <a:r>
              <a:rPr lang="en-US" b="1" dirty="0"/>
              <a:t>Continuous Balance:</a:t>
            </a:r>
            <a:r>
              <a:rPr lang="en-US" dirty="0"/>
              <a:t> The ship's Center of Mass (</a:t>
            </a:r>
            <a:r>
              <a:rPr lang="en-US" dirty="0" err="1"/>
              <a:t>CoM</a:t>
            </a:r>
            <a:r>
              <a:rPr lang="en-US" dirty="0"/>
              <a:t>) must remain within a predefined safety radius of the ship's geometric center </a:t>
            </a:r>
            <a:r>
              <a:rPr lang="en-US" i="1" dirty="0"/>
              <a:t>at all times</a:t>
            </a:r>
            <a:r>
              <a:rPr lang="en-US" dirty="0"/>
              <a:t>. Any move that violates this is illegal.</a:t>
            </a:r>
          </a:p>
          <a:p>
            <a:pPr marL="469899" lvl="1">
              <a:spcBef>
                <a:spcPts val="1630"/>
              </a:spcBef>
              <a:tabLst>
                <a:tab pos="836294" algn="l"/>
              </a:tabLst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	First, calculate the Center of Mass: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CoM_x</a:t>
            </a:r>
            <a:r>
              <a:rPr lang="en-US" dirty="0"/>
              <a:t> = (</a:t>
            </a:r>
            <a:r>
              <a:rPr lang="el-GR" dirty="0"/>
              <a:t>Σ </a:t>
            </a:r>
            <a:r>
              <a:rPr lang="en-US" dirty="0"/>
              <a:t>wᵢ * xᵢ) / </a:t>
            </a:r>
            <a:r>
              <a:rPr lang="el-GR" dirty="0"/>
              <a:t>Σ </a:t>
            </a:r>
            <a:r>
              <a:rPr lang="en-US" dirty="0"/>
              <a:t>wᵢ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/>
              <a:t>CoM_y</a:t>
            </a:r>
            <a:r>
              <a:rPr lang="en-US" dirty="0"/>
              <a:t> = (</a:t>
            </a:r>
            <a:r>
              <a:rPr lang="el-GR" dirty="0"/>
              <a:t>Σ </a:t>
            </a:r>
            <a:r>
              <a:rPr lang="en-US" dirty="0"/>
              <a:t>wᵢ * yᵢ) / </a:t>
            </a:r>
            <a:r>
              <a:rPr lang="el-GR" dirty="0"/>
              <a:t>Σ </a:t>
            </a:r>
            <a:r>
              <a:rPr lang="en-US" dirty="0"/>
              <a:t>wᵢ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2.	Then, enforce the constraint:</a:t>
            </a:r>
            <a:br>
              <a:rPr lang="en-US" dirty="0"/>
            </a:br>
            <a:r>
              <a:rPr lang="en-US" dirty="0"/>
              <a:t>	sqrt((</a:t>
            </a:r>
            <a:r>
              <a:rPr lang="en-US" dirty="0" err="1"/>
              <a:t>CoM_x</a:t>
            </a:r>
            <a:r>
              <a:rPr lang="en-US" dirty="0"/>
              <a:t> - </a:t>
            </a:r>
            <a:r>
              <a:rPr lang="en-US" dirty="0" err="1"/>
              <a:t>Center_x</a:t>
            </a:r>
            <a:r>
              <a:rPr lang="en-US" dirty="0"/>
              <a:t>)² + (</a:t>
            </a:r>
            <a:r>
              <a:rPr lang="en-US" dirty="0" err="1"/>
              <a:t>CoM_y</a:t>
            </a:r>
            <a:r>
              <a:rPr lang="en-US" dirty="0"/>
              <a:t> - </a:t>
            </a:r>
            <a:r>
              <a:rPr lang="en-US" dirty="0" err="1"/>
              <a:t>Center_y</a:t>
            </a:r>
            <a:r>
              <a:rPr lang="en-US" dirty="0"/>
              <a:t>)²) &lt;= </a:t>
            </a:r>
            <a:r>
              <a:rPr lang="en-US" dirty="0" err="1"/>
              <a:t>R_max</a:t>
            </a:r>
            <a:endParaRPr lang="en-US" dirty="0"/>
          </a:p>
          <a:p>
            <a:pPr marL="469899" lvl="1">
              <a:spcBef>
                <a:spcPts val="1630"/>
              </a:spcBef>
              <a:tabLst>
                <a:tab pos="836294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836294" lvl="1" indent="-366395">
              <a:spcBef>
                <a:spcPts val="1635"/>
              </a:spcBef>
              <a:buFontTx/>
              <a:buChar char="○"/>
              <a:tabLst>
                <a:tab pos="836294" algn="l"/>
              </a:tabLst>
            </a:pPr>
            <a:r>
              <a:rPr lang="en-US" b="1" dirty="0"/>
              <a:t>Destination Stacking:</a:t>
            </a:r>
            <a:r>
              <a:rPr lang="en-US" dirty="0"/>
              <a:t> For any two containers in the same vertical stack where </a:t>
            </a:r>
            <a:r>
              <a:rPr lang="en-US" dirty="0" err="1"/>
              <a:t>C_upper</a:t>
            </a:r>
            <a:r>
              <a:rPr lang="en-US" dirty="0"/>
              <a:t> is on top of </a:t>
            </a:r>
            <a:r>
              <a:rPr lang="en-US" dirty="0" err="1"/>
              <a:t>C_lower</a:t>
            </a:r>
            <a:r>
              <a:rPr lang="en-US" dirty="0"/>
              <a:t>, it must be that </a:t>
            </a:r>
            <a:r>
              <a:rPr lang="en-US" dirty="0" err="1"/>
              <a:t>C_upper.destination</a:t>
            </a:r>
            <a:r>
              <a:rPr lang="en-US" dirty="0"/>
              <a:t> &lt;= </a:t>
            </a:r>
            <a:r>
              <a:rPr lang="en-US" dirty="0" err="1"/>
              <a:t>C_lower.destination</a:t>
            </a:r>
            <a:r>
              <a:rPr lang="en-US" dirty="0"/>
              <a:t>. This prevents direct physical blocking.</a:t>
            </a:r>
            <a:endParaRPr lang="en-US" b="1" dirty="0"/>
          </a:p>
          <a:p>
            <a:pPr marL="12700" lvl="4">
              <a:tabLst>
                <a:tab pos="379095" algn="l"/>
              </a:tabLst>
            </a:pPr>
            <a:endParaRPr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2EB86-B105-E4E0-C1D5-2202866A9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193D43-4F64-E4DC-5B16-23622DEAF0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Constraints</a:t>
            </a:r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4710425-5595-FEEF-AC7D-10283794458B}"/>
              </a:ext>
            </a:extLst>
          </p:cNvPr>
          <p:cNvSpPr txBox="1"/>
          <p:nvPr/>
        </p:nvSpPr>
        <p:spPr>
          <a:xfrm>
            <a:off x="1008674" y="1397430"/>
            <a:ext cx="8011795" cy="4229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899" lvl="1">
              <a:spcBef>
                <a:spcPts val="1630"/>
              </a:spcBef>
              <a:tabLst>
                <a:tab pos="836294" algn="l"/>
              </a:tabLst>
            </a:pPr>
            <a:endParaRPr sz="1800" dirty="0">
              <a:latin typeface="Arial MT"/>
              <a:cs typeface="Arial MT"/>
            </a:endParaRPr>
          </a:p>
          <a:p>
            <a:pPr marL="836294" lvl="1" indent="-366395">
              <a:spcBef>
                <a:spcPts val="1635"/>
              </a:spcBef>
              <a:buFontTx/>
              <a:buChar char="○"/>
              <a:tabLst>
                <a:tab pos="836294" algn="l"/>
              </a:tabLst>
            </a:pPr>
            <a:r>
              <a:rPr lang="en-US" b="1" dirty="0"/>
              <a:t>Destination Stacking:</a:t>
            </a:r>
            <a:r>
              <a:rPr lang="en-US" dirty="0"/>
              <a:t> For any two containers in the same vertical stack where </a:t>
            </a:r>
            <a:r>
              <a:rPr lang="en-US" dirty="0" err="1"/>
              <a:t>C_upper</a:t>
            </a:r>
            <a:r>
              <a:rPr lang="en-US" dirty="0"/>
              <a:t> is on top of </a:t>
            </a:r>
            <a:r>
              <a:rPr lang="en-US" dirty="0" err="1"/>
              <a:t>C_lower</a:t>
            </a:r>
            <a:r>
              <a:rPr lang="en-US" dirty="0"/>
              <a:t>, it must be that </a:t>
            </a:r>
            <a:r>
              <a:rPr lang="en-US" dirty="0" err="1"/>
              <a:t>C_upper.destination</a:t>
            </a:r>
            <a:r>
              <a:rPr lang="en-US" dirty="0"/>
              <a:t> &lt;= </a:t>
            </a:r>
            <a:r>
              <a:rPr lang="en-US" dirty="0" err="1"/>
              <a:t>C_lower.destination</a:t>
            </a:r>
            <a:r>
              <a:rPr lang="en-US" dirty="0"/>
              <a:t>. </a:t>
            </a:r>
          </a:p>
          <a:p>
            <a:pPr marL="836294" lvl="1" indent="-366395">
              <a:spcBef>
                <a:spcPts val="1635"/>
              </a:spcBef>
              <a:buFontTx/>
              <a:buChar char="○"/>
              <a:tabLst>
                <a:tab pos="836294" algn="l"/>
              </a:tabLst>
            </a:pPr>
            <a:r>
              <a:rPr lang="en-US" dirty="0"/>
              <a:t>This prevents direct physical blocking.</a:t>
            </a:r>
          </a:p>
          <a:p>
            <a:pPr marL="836294" lvl="1" indent="-366395">
              <a:spcBef>
                <a:spcPts val="1635"/>
              </a:spcBef>
              <a:buFontTx/>
              <a:buChar char="○"/>
              <a:tabLst>
                <a:tab pos="836294" algn="l"/>
              </a:tabLst>
            </a:pPr>
            <a:endParaRPr lang="en-US" sz="1800" dirty="0">
              <a:latin typeface="Arial MT"/>
              <a:cs typeface="Arial MT"/>
            </a:endParaRPr>
          </a:p>
          <a:p>
            <a:pPr marL="379095" indent="-366395">
              <a:lnSpc>
                <a:spcPct val="100000"/>
              </a:lnSpc>
              <a:buFont typeface="Arial MT"/>
              <a:buChar char="●"/>
              <a:tabLst>
                <a:tab pos="379095" algn="l"/>
              </a:tabLst>
            </a:pPr>
            <a:r>
              <a:rPr lang="en-US" b="1" dirty="0"/>
              <a:t>Soft Constraints (Guided by the Heuristic):</a:t>
            </a:r>
          </a:p>
          <a:p>
            <a:pPr marL="298450" lvl="8" indent="-285750">
              <a:buFont typeface="Courier New" panose="02070309020205020404" pitchFamily="49" charset="0"/>
              <a:buChar char="o"/>
              <a:tabLst>
                <a:tab pos="379095" algn="l"/>
              </a:tabLst>
            </a:pPr>
            <a:r>
              <a:rPr lang="en-US" b="1" dirty="0"/>
              <a:t>        Placement Efficiency:</a:t>
            </a:r>
            <a:r>
              <a:rPr lang="en-US" dirty="0"/>
              <a:t> Containers for earlier ports should, "as far as     possible," be placed closer to the ship's access point and in higher tiers. This is a strategic goal that our heuristic aims to optimize.</a:t>
            </a:r>
          </a:p>
          <a:p>
            <a:pPr marL="379095" lvl="8" indent="-366395">
              <a:buFont typeface="Arial MT"/>
              <a:buChar char="●"/>
              <a:tabLst>
                <a:tab pos="379095" algn="l"/>
              </a:tabLst>
            </a:pPr>
            <a:endParaRPr lang="en-US" b="1" dirty="0"/>
          </a:p>
          <a:p>
            <a:pPr marL="12700" lvl="4">
              <a:tabLst>
                <a:tab pos="379095" algn="l"/>
              </a:tabLst>
            </a:pPr>
            <a:endParaRPr lang="en-US" b="1" dirty="0"/>
          </a:p>
          <a:p>
            <a:pPr marL="12700" lvl="4">
              <a:tabLst>
                <a:tab pos="379095" algn="l"/>
              </a:tabLst>
            </a:pPr>
            <a:endParaRPr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778901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spc="-80" dirty="0"/>
              <a:t> </a:t>
            </a:r>
            <a:r>
              <a:rPr dirty="0"/>
              <a:t>Function</a:t>
            </a:r>
            <a:r>
              <a:rPr spc="-75" dirty="0"/>
              <a:t> </a:t>
            </a:r>
            <a:r>
              <a:rPr dirty="0"/>
              <a:t>&amp;</a:t>
            </a:r>
            <a:r>
              <a:rPr spc="-175" dirty="0"/>
              <a:t> </a:t>
            </a:r>
            <a:r>
              <a:rPr spc="-10" dirty="0"/>
              <a:t>Assumptions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80050" y="1406514"/>
            <a:ext cx="9254550" cy="4765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Objective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Function:</a:t>
            </a:r>
            <a:r>
              <a:rPr lang="en-US" sz="1800" b="1" spc="-10" dirty="0">
                <a:latin typeface="Arial"/>
                <a:cs typeface="Arial"/>
              </a:rPr>
              <a:t> </a:t>
            </a:r>
            <a:r>
              <a:rPr lang="en-US" b="1" dirty="0"/>
              <a:t>Minimize Total Lifecycle Cost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80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single metric captures the full journey's efficiency:</a:t>
            </a:r>
          </a:p>
          <a:p>
            <a:r>
              <a:rPr lang="en-US" dirty="0"/>
              <a:t>	</a:t>
            </a:r>
            <a:r>
              <a:rPr lang="en-US" dirty="0" err="1"/>
              <a:t>TotalLifecycleCost</a:t>
            </a:r>
            <a:r>
              <a:rPr lang="en-US" dirty="0"/>
              <a:t> = </a:t>
            </a:r>
            <a:r>
              <a:rPr lang="en-US" dirty="0" err="1"/>
              <a:t>LoadingCost</a:t>
            </a:r>
            <a:r>
              <a:rPr lang="en-US" dirty="0"/>
              <a:t> + </a:t>
            </a:r>
            <a:r>
              <a:rPr lang="en-US" dirty="0" err="1"/>
              <a:t>UnloadingCost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Loading Cost (g(n)):</a:t>
            </a:r>
            <a:r>
              <a:rPr lang="en-US" dirty="0"/>
              <a:t> Time cost based on crane travel distance and container weight.</a:t>
            </a:r>
          </a:p>
          <a:p>
            <a:r>
              <a:rPr lang="en-US" dirty="0"/>
              <a:t>	</a:t>
            </a:r>
            <a:r>
              <a:rPr lang="en-US" dirty="0" err="1"/>
              <a:t>ActionCost</a:t>
            </a:r>
            <a:r>
              <a:rPr lang="en-US" dirty="0"/>
              <a:t> = (distance * </a:t>
            </a:r>
            <a:r>
              <a:rPr lang="en-US" dirty="0" err="1"/>
              <a:t>C_travel</a:t>
            </a:r>
            <a:r>
              <a:rPr lang="en-US" dirty="0"/>
              <a:t>) + (weight * </a:t>
            </a:r>
            <a:r>
              <a:rPr lang="en-US" dirty="0" err="1"/>
              <a:t>C_lift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Unloading Cost:</a:t>
            </a:r>
            <a:r>
              <a:rPr lang="en-US" dirty="0"/>
              <a:t> A simulated cost of the entire unloading process.</a:t>
            </a:r>
          </a:p>
          <a:p>
            <a:r>
              <a:rPr lang="en-US" b="1" dirty="0"/>
              <a:t>	Logic for inefficient moves: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ShiftingPenalty</a:t>
            </a:r>
            <a:r>
              <a:rPr lang="en-US" dirty="0"/>
              <a:t> = (</a:t>
            </a:r>
            <a:r>
              <a:rPr lang="en-US" dirty="0" err="1"/>
              <a:t>ShiftCost</a:t>
            </a:r>
            <a:r>
              <a:rPr lang="en-US" dirty="0"/>
              <a:t> * </a:t>
            </a:r>
            <a:r>
              <a:rPr lang="en-US" dirty="0" err="1"/>
              <a:t>M_penalty</a:t>
            </a:r>
            <a:r>
              <a:rPr lang="en-US" dirty="0"/>
              <a:t>)</a:t>
            </a:r>
          </a:p>
          <a:p>
            <a:endParaRPr lang="en-US" dirty="0"/>
          </a:p>
          <a:p>
            <a:pPr marL="285750" indent="-285750">
              <a:lnSpc>
                <a:spcPct val="100000"/>
              </a:lnSpc>
              <a:spcBef>
                <a:spcPts val="254"/>
              </a:spcBef>
              <a:buFont typeface="Arial" panose="020B0604020202020204" pitchFamily="34" charset="0"/>
              <a:buChar char="•"/>
            </a:pPr>
            <a:endParaRPr sz="1500" dirty="0">
              <a:latin typeface="Calibri"/>
              <a:cs typeface="Calibri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800" b="1" spc="-10" dirty="0">
                <a:latin typeface="Arial"/>
                <a:cs typeface="Arial"/>
              </a:rPr>
              <a:t>Assumptions:</a:t>
            </a:r>
            <a:endParaRPr lang="en-US" sz="1800" b="1" spc="-10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Yard Accessibility:</a:t>
            </a:r>
            <a:r>
              <a:rPr lang="en-US" dirty="0"/>
              <a:t> All containers in the yard are immediately available.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Standardized Containers:</a:t>
            </a:r>
            <a:r>
              <a:rPr lang="en-US" dirty="0"/>
              <a:t> All containers have a uniform size.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Static Environment:</a:t>
            </a:r>
            <a:r>
              <a:rPr lang="en-US" dirty="0"/>
              <a:t> The model is deterministic.</a:t>
            </a: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Algorithm</a:t>
            </a:r>
            <a:r>
              <a:rPr spc="-10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lang="en-US" spc="-10" dirty="0"/>
              <a:t>Heuristics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918150" y="1397430"/>
            <a:ext cx="9445050" cy="3613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r>
              <a:rPr lang="en-US" b="1" dirty="0"/>
              <a:t>1. A* Search: The Optimality Benchmark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Guarantees the absolute best solution by exploring paths based on its evaluation function:</a:t>
            </a:r>
          </a:p>
          <a:p>
            <a:pPr lvl="3"/>
            <a:r>
              <a:rPr lang="en-US" dirty="0"/>
              <a:t>	f(n) = g(n) + h(n)</a:t>
            </a:r>
          </a:p>
          <a:p>
            <a:pPr lvl="1"/>
            <a:r>
              <a:rPr lang="en-US" dirty="0"/>
              <a:t>	g(n) = Known cost so far (</a:t>
            </a:r>
            <a:r>
              <a:rPr lang="en-US" dirty="0" err="1"/>
              <a:t>LoadingCost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	h(n) = Estimated cost to goal (future loading + potential unloading penalties).</a:t>
            </a:r>
          </a:p>
          <a:p>
            <a:r>
              <a:rPr lang="en-US" b="1" dirty="0"/>
              <a:t>2. Beam Search: The Practical Solution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 and memory-efficient. At each step, it prunes the search space using a powerful placement heuristic to score the best moves.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Beam Search's Placement Heuristic Score(s):</a:t>
            </a:r>
            <a:endParaRPr lang="en-US" dirty="0"/>
          </a:p>
          <a:p>
            <a:pPr lvl="1"/>
            <a:r>
              <a:rPr lang="en-US" dirty="0"/>
              <a:t>	Score(s) = (</a:t>
            </a:r>
            <a:r>
              <a:rPr lang="en-US" dirty="0" err="1"/>
              <a:t>w_z</a:t>
            </a:r>
            <a:r>
              <a:rPr lang="en-US" dirty="0"/>
              <a:t> * </a:t>
            </a:r>
            <a:r>
              <a:rPr lang="en-US" dirty="0" err="1"/>
              <a:t>Z_score</a:t>
            </a:r>
            <a:r>
              <a:rPr lang="en-US" dirty="0"/>
              <a:t>) + (</a:t>
            </a:r>
            <a:r>
              <a:rPr lang="en-US" dirty="0" err="1"/>
              <a:t>w_match</a:t>
            </a:r>
            <a:r>
              <a:rPr lang="en-US" dirty="0"/>
              <a:t> * </a:t>
            </a:r>
            <a:r>
              <a:rPr lang="en-US" dirty="0" err="1"/>
              <a:t>Match_score</a:t>
            </a:r>
            <a:r>
              <a:rPr lang="en-US" dirty="0"/>
              <a:t>)</a:t>
            </a:r>
          </a:p>
          <a:p>
            <a:pPr lvl="1"/>
            <a:r>
              <a:rPr lang="en-US" b="1" dirty="0"/>
              <a:t>	Vertical Position Logic:</a:t>
            </a:r>
            <a:r>
              <a:rPr lang="en-US" dirty="0"/>
              <a:t> </a:t>
            </a:r>
            <a:r>
              <a:rPr lang="en-US" dirty="0" err="1"/>
              <a:t>Z_score</a:t>
            </a:r>
            <a:r>
              <a:rPr lang="en-US" dirty="0"/>
              <a:t> = </a:t>
            </a:r>
            <a:r>
              <a:rPr lang="en-US" dirty="0" err="1"/>
              <a:t>MaxTiers</a:t>
            </a:r>
            <a:r>
              <a:rPr lang="en-US" dirty="0"/>
              <a:t> - z (Favors lower tiers).</a:t>
            </a:r>
          </a:p>
          <a:p>
            <a:pPr lvl="1"/>
            <a:r>
              <a:rPr lang="en-US" b="1" dirty="0"/>
              <a:t>	Horizontal Position Logic:</a:t>
            </a:r>
            <a:r>
              <a:rPr lang="en-US" dirty="0"/>
              <a:t> </a:t>
            </a:r>
            <a:r>
              <a:rPr lang="en-US" dirty="0" err="1"/>
              <a:t>Match_score</a:t>
            </a:r>
            <a:r>
              <a:rPr lang="en-US" dirty="0"/>
              <a:t> = 1 - |</a:t>
            </a:r>
            <a:r>
              <a:rPr lang="en-US" dirty="0" err="1"/>
              <a:t>norm_dest</a:t>
            </a:r>
            <a:r>
              <a:rPr lang="en-US" dirty="0"/>
              <a:t> - </a:t>
            </a:r>
            <a:r>
              <a:rPr lang="en-US" dirty="0" err="1"/>
              <a:t>norm_dist</a:t>
            </a:r>
            <a:r>
              <a:rPr lang="en-US" dirty="0"/>
              <a:t>| (Aligns 	destination with distance 	from gate).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Input</a:t>
            </a:r>
            <a:r>
              <a:rPr spc="-45" dirty="0"/>
              <a:t> </a:t>
            </a:r>
            <a:r>
              <a:rPr dirty="0"/>
              <a:t>&amp;</a:t>
            </a:r>
            <a:r>
              <a:rPr spc="-40" dirty="0"/>
              <a:t> </a:t>
            </a:r>
            <a:r>
              <a:rPr spc="-10" dirty="0"/>
              <a:t>Output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0C99E2-7778-41BE-31DB-00FF56F0274B}"/>
              </a:ext>
            </a:extLst>
          </p:cNvPr>
          <p:cNvSpPr txBox="1"/>
          <p:nvPr/>
        </p:nvSpPr>
        <p:spPr>
          <a:xfrm>
            <a:off x="685800" y="129540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1A1C1E"/>
                </a:solidFill>
                <a:effectLst/>
                <a:latin typeface="Inter"/>
              </a:rPr>
              <a:t>Input (</a:t>
            </a:r>
            <a:r>
              <a:rPr lang="en-US" b="1" i="0" dirty="0" err="1">
                <a:solidFill>
                  <a:srgbClr val="1A1C1E"/>
                </a:solidFill>
                <a:effectLst/>
                <a:latin typeface="DM Mono" panose="020B0509040201040103" pitchFamily="49" charset="0"/>
              </a:rPr>
              <a:t>input.json</a:t>
            </a:r>
            <a:r>
              <a:rPr lang="en-US" b="1" i="0" dirty="0">
                <a:solidFill>
                  <a:srgbClr val="1A1C1E"/>
                </a:solidFill>
                <a:effectLst/>
                <a:latin typeface="Inter"/>
              </a:rPr>
              <a:t>)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5CE71FD-2EB5-3659-9387-2D45807D7B41}"/>
              </a:ext>
            </a:extLst>
          </p:cNvPr>
          <p:cNvSpPr txBox="1"/>
          <p:nvPr/>
        </p:nvSpPr>
        <p:spPr>
          <a:xfrm>
            <a:off x="457200" y="1472210"/>
            <a:ext cx="5179243" cy="438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containers_manifest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"C001", "weight": 15, "destination": 3,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[1, 10]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"C002", "weight": 10, "destination": 1,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[2, 11]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"C003", "weight": 20, "destination": 4,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[3, 9]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"C004", "weight": 12, "destination": 2,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[4, 12]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"C005", "weight": 18, "destination": 3,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[1, 8]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"C006", "weight": 22, "destination": 4,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[2, 7]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"C007", "weight": 8,  "destination": 1,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[3, 13]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{ "id": "C008", "weight": 14, "destination": 2,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yard_coords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[4, 6] 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],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ship_specification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"bays": 4, "rows": 4, "tiers": 3,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geometric_center_coords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[1.5, 1.5],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max_com_deviation_radius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1.2,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unloading_access_point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[3, 1]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},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operational_costs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{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loading_time_per_meter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0.05,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loading_time_per_ton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0.2,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unloading_time_per_ton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0.25,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    "</a:t>
            </a:r>
            <a:r>
              <a:rPr lang="en-US" sz="800" b="0" dirty="0" err="1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shifting_penalty_multiplier</a:t>
            </a: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": 2.0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sz="800" b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E883480-EBC6-A8B1-42C2-ED15ADE85370}"/>
              </a:ext>
            </a:extLst>
          </p:cNvPr>
          <p:cNvSpPr txBox="1"/>
          <p:nvPr/>
        </p:nvSpPr>
        <p:spPr>
          <a:xfrm>
            <a:off x="6858000" y="1287544"/>
            <a:ext cx="25122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4AAD2D5-3E39-F382-87C5-9B2EF43CF1CA}"/>
              </a:ext>
            </a:extLst>
          </p:cNvPr>
          <p:cNvSpPr txBox="1"/>
          <p:nvPr/>
        </p:nvSpPr>
        <p:spPr>
          <a:xfrm>
            <a:off x="6858000" y="1752600"/>
            <a:ext cx="3960043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0" i="0" dirty="0"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Running A* Search... (this may take a significant amount of time) Running Beam Search with k=20... [Beam Search] Step 1: Evaluated 1 states, beam size is now 1. [Beam Search] Step 2: Evaluated 9 states, beam size is now 9. [Beam Search] Step 3: Evaluated 76 states, beam size is now 20. [Beam Search] Step 4: Evaluated 173 states, beam size is now 20. [Beam Search] Step 5: Evaluated 155 states, beam size is now 20. ################## FINAL COMPARISON ################## ==================== A* Search Report ==================== Solution Found: YES Total Lifecycle Cost: 45.98 minutes - Loading Cost: 16.98 minutes - Unloading Cost: 29.00 minutes Time to Solve: 0.1629 seconds Nodes/States Metric: 278 (nodes expanded) ======================================================== ==================== Beam Search (k=20) Report ==================== Solution Found: YES Total Lifecycle Cost: 45.98 minutes - Loading Cost: 16.98 minutes - Unloading Cost: 29.00 minutes Time to Solve: 0.0296 seconds Nodes/States Metric: 414 (states evaluated) ======================================================== --- Summary --- A* found a solution with cost 45.98. Beam Search found a solution with cost 45.98.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Results &amp; Analysis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08674" y="1397430"/>
            <a:ext cx="9359265" cy="1146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r>
              <a:rPr lang="en-US" b="1" dirty="0"/>
              <a:t>Experiment:</a:t>
            </a:r>
            <a:r>
              <a:rPr lang="en-US" dirty="0"/>
              <a:t> Both algorithms were run on a simplified 5-container instance to ensure A* could complete.</a:t>
            </a:r>
          </a:p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endParaRPr lang="en-US" dirty="0"/>
          </a:p>
          <a:p>
            <a:pPr marL="379095" indent="-366395">
              <a:lnSpc>
                <a:spcPct val="100000"/>
              </a:lnSpc>
              <a:spcBef>
                <a:spcPts val="100"/>
              </a:spcBef>
              <a:buFont typeface="Arial MT"/>
              <a:buChar char="●"/>
              <a:tabLst>
                <a:tab pos="379095" algn="l"/>
              </a:tabLst>
            </a:pPr>
            <a:endParaRPr spc="-1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D13E93-5DC7-0884-3E99-65E2A4438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786851"/>
              </p:ext>
            </p:extLst>
          </p:nvPr>
        </p:nvGraphicFramePr>
        <p:xfrm>
          <a:off x="1008063" y="2350458"/>
          <a:ext cx="9359900" cy="1413574"/>
        </p:xfrm>
        <a:graphic>
          <a:graphicData uri="http://schemas.openxmlformats.org/drawingml/2006/table">
            <a:tbl>
              <a:tblPr/>
              <a:tblGrid>
                <a:gridCol w="1871980">
                  <a:extLst>
                    <a:ext uri="{9D8B030D-6E8A-4147-A177-3AD203B41FA5}">
                      <a16:colId xmlns:a16="http://schemas.microsoft.com/office/drawing/2014/main" val="3509299763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771383330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1080016326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1467592367"/>
                    </a:ext>
                  </a:extLst>
                </a:gridCol>
                <a:gridCol w="1871980">
                  <a:extLst>
                    <a:ext uri="{9D8B030D-6E8A-4147-A177-3AD203B41FA5}">
                      <a16:colId xmlns:a16="http://schemas.microsoft.com/office/drawing/2014/main" val="1635257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Algorithm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Solution Found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Total Cost (minutes)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Nodes/States Metric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Time (s)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096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A* Search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>
                          <a:effectLst/>
                          <a:latin typeface="Inter"/>
                        </a:rPr>
                        <a:t>Yes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45.98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278</a:t>
                      </a:r>
                      <a:r>
                        <a:rPr lang="en-US" b="0">
                          <a:effectLst/>
                          <a:latin typeface="Inter"/>
                        </a:rPr>
                        <a:t> (nodes expanded)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0.1490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40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Beam Search</a:t>
                      </a:r>
                      <a:r>
                        <a:rPr lang="en-US" b="0" dirty="0">
                          <a:effectLst/>
                          <a:latin typeface="Inter"/>
                        </a:rPr>
                        <a:t> (</a:t>
                      </a:r>
                      <a:r>
                        <a:rPr lang="en-US" b="0" dirty="0">
                          <a:effectLst/>
                          <a:latin typeface="DM Mono" panose="020B0509040201040103" pitchFamily="49" charset="0"/>
                        </a:rPr>
                        <a:t>k=20</a:t>
                      </a:r>
                      <a:r>
                        <a:rPr lang="en-US" b="0" dirty="0">
                          <a:effectLst/>
                          <a:latin typeface="Inter"/>
                        </a:rPr>
                        <a:t>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0" dirty="0">
                          <a:effectLst/>
                          <a:latin typeface="Inter"/>
                        </a:rPr>
                        <a:t>Yes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45.98</a:t>
                      </a:r>
                      <a:endParaRPr lang="en-US" b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>
                          <a:effectLst/>
                          <a:latin typeface="Inter"/>
                        </a:rPr>
                        <a:t>414</a:t>
                      </a:r>
                      <a:r>
                        <a:rPr lang="en-US" b="0">
                          <a:effectLst/>
                          <a:latin typeface="Inter"/>
                        </a:rPr>
                        <a:t> (states evaluated)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  <a:buNone/>
                      </a:pPr>
                      <a:r>
                        <a:rPr lang="en-US" b="1" dirty="0">
                          <a:effectLst/>
                          <a:latin typeface="Inter"/>
                        </a:rPr>
                        <a:t>0.0249</a:t>
                      </a:r>
                      <a:endParaRPr lang="en-US" b="0" dirty="0">
                        <a:effectLst/>
                        <a:latin typeface="Inter"/>
                      </a:endParaRP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97913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2D530D2-832F-737F-5114-77BF8E7F4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063" y="1742402"/>
            <a:ext cx="246093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  <a:latin typeface="Inter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Inter"/>
              </a:rPr>
              <a:t>Final Comparison Table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D6C256-96E2-2E8C-316D-CBC77EC7392F}"/>
              </a:ext>
            </a:extLst>
          </p:cNvPr>
          <p:cNvSpPr txBox="1"/>
          <p:nvPr/>
        </p:nvSpPr>
        <p:spPr>
          <a:xfrm>
            <a:off x="1019847" y="3962400"/>
            <a:ext cx="7743153" cy="2533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endParaRPr lang="en-US" b="1" i="0" dirty="0">
              <a:solidFill>
                <a:schemeClr val="tx1"/>
              </a:solidFill>
              <a:effectLst/>
              <a:latin typeface="Inter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</a:pPr>
            <a:r>
              <a:rPr lang="en-US" b="1" dirty="0">
                <a:solidFill>
                  <a:schemeClr val="tx1"/>
                </a:solidFill>
                <a:latin typeface="Arial MT"/>
              </a:rPr>
              <a:t>Analysis:</a:t>
            </a:r>
          </a:p>
          <a:p>
            <a:pPr algn="l">
              <a:lnSpc>
                <a:spcPts val="1500"/>
              </a:lnSpc>
              <a:spcAft>
                <a:spcPts val="225"/>
              </a:spcAft>
            </a:pPr>
            <a:endParaRPr lang="en-US" b="1" dirty="0">
              <a:solidFill>
                <a:schemeClr val="tx1"/>
              </a:solidFill>
              <a:latin typeface="Airmt"/>
            </a:endParaRP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 MT"/>
              </a:rPr>
              <a:t>Solution Quality:</a:t>
            </a:r>
            <a:r>
              <a:rPr lang="en-US" b="0" i="0" dirty="0">
                <a:solidFill>
                  <a:schemeClr val="tx1"/>
                </a:solidFill>
                <a:effectLst/>
                <a:latin typeface="Arial MT"/>
              </a:rPr>
              <a:t> Both algorithms found the exact same optimal solution. This highlights the exceptional quality of the heuristics used to guide Beam Search.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 MT"/>
              </a:rPr>
              <a:t>Performance:</a:t>
            </a:r>
            <a:r>
              <a:rPr lang="en-US" b="0" i="0" dirty="0">
                <a:solidFill>
                  <a:schemeClr val="tx1"/>
                </a:solidFill>
                <a:effectLst/>
                <a:latin typeface="Arial MT"/>
              </a:rPr>
              <a:t> Beam Search was </a:t>
            </a:r>
            <a:r>
              <a:rPr lang="en-US" b="1" i="0" dirty="0">
                <a:solidFill>
                  <a:schemeClr val="tx1"/>
                </a:solidFill>
                <a:effectLst/>
                <a:latin typeface="Arial MT"/>
              </a:rPr>
              <a:t>6 times faster</a:t>
            </a:r>
            <a:r>
              <a:rPr lang="en-US" b="0" i="0" dirty="0">
                <a:solidFill>
                  <a:schemeClr val="tx1"/>
                </a:solidFill>
                <a:effectLst/>
                <a:latin typeface="Arial MT"/>
              </a:rPr>
              <a:t>, even on this small problem, because its intelligent heuristics allowed it to focus only on high-quality paths.</a:t>
            </a:r>
          </a:p>
          <a:p>
            <a:pPr algn="l">
              <a:lnSpc>
                <a:spcPts val="1500"/>
              </a:lnSpc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1"/>
                </a:solidFill>
                <a:effectLst/>
                <a:latin typeface="Arial MT"/>
              </a:rPr>
              <a:t>The Scalability Problem:</a:t>
            </a:r>
            <a:r>
              <a:rPr lang="en-US" b="0" i="0" dirty="0">
                <a:solidFill>
                  <a:schemeClr val="tx1"/>
                </a:solidFill>
                <a:effectLst/>
                <a:latin typeface="Arial MT"/>
              </a:rPr>
              <a:t> On larger problems (8+ containers), A* failed completely due to memory exhaustion, proving its practical limitations. Beam Search, however, continued to produce solutions efficiently.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1709</Words>
  <Application>Microsoft Office PowerPoint</Application>
  <PresentationFormat>Widescreen</PresentationFormat>
  <Paragraphs>136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MS PGothic</vt:lpstr>
      <vt:lpstr>Airmt</vt:lpstr>
      <vt:lpstr>Arial</vt:lpstr>
      <vt:lpstr>Arial MT</vt:lpstr>
      <vt:lpstr>Calibri</vt:lpstr>
      <vt:lpstr>Cambria</vt:lpstr>
      <vt:lpstr>Courier New</vt:lpstr>
      <vt:lpstr>DM Mono</vt:lpstr>
      <vt:lpstr>Inter</vt:lpstr>
      <vt:lpstr>Office Theme</vt:lpstr>
      <vt:lpstr>Container Loading Problem</vt:lpstr>
      <vt:lpstr>Overview</vt:lpstr>
      <vt:lpstr>Problem Formulation</vt:lpstr>
      <vt:lpstr>Constraints</vt:lpstr>
      <vt:lpstr>Constraints</vt:lpstr>
      <vt:lpstr>Objective Function &amp; Assumptions</vt:lpstr>
      <vt:lpstr>Algorithm &amp; Heuristics</vt:lpstr>
      <vt:lpstr>Input &amp; Output</vt:lpstr>
      <vt:lpstr>Results &amp; 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AI_Assignment1_PPT</dc:title>
  <cp:lastModifiedBy>Ashish Mishra</cp:lastModifiedBy>
  <cp:revision>3</cp:revision>
  <dcterms:created xsi:type="dcterms:W3CDTF">2025-09-09T11:52:27Z</dcterms:created>
  <dcterms:modified xsi:type="dcterms:W3CDTF">2025-09-09T14:32:16Z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Google</vt:lpwstr>
  </property>
  <property fmtid="{D5CDD505-2E9C-101B-9397-08002B2CF9AE}" pid="4" name="LastSaved">
    <vt:filetime>2025-09-09T00:00:00Z</vt:filetime>
  </property>
</Properties>
</file>