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edc64a9b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edc64a9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edc64a9bc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edc64a9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edc64a9b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8edc64a9b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edc64a9bc_0_9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8edc64a9bc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edc64a9bc_0_9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8edc64a9bc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8ee7f6a387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8ee7f6a38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edc64a9bc_0_9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8edc64a9bc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edc64a9bc_0_9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edc64a9bc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800"/>
            <a:ext cx="2476498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063671"/>
            <a:ext cx="97536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86400" y="3240578"/>
            <a:ext cx="57912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4864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703377" y="-1477068"/>
            <a:ext cx="47991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00" y="1951862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00" y="-600838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914399" y="1381181"/>
            <a:ext cx="51123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6244770" y="1381181"/>
            <a:ext cx="51054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914399" y="1262291"/>
            <a:ext cx="5086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914399" y="2154891"/>
            <a:ext cx="5086800" cy="4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6230257" y="1262288"/>
            <a:ext cx="5105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6230257" y="2154891"/>
            <a:ext cx="5105400" cy="4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841248" y="2191660"/>
            <a:ext cx="39318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841248" y="457200"/>
            <a:ext cx="39318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8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41248" y="2191660"/>
            <a:ext cx="39318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841248" y="457200"/>
            <a:ext cx="39318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8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3715827" y="-1496419"/>
            <a:ext cx="4767300" cy="10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12423"/>
            <a:ext cx="105156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5263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381182"/>
            <a:ext cx="5181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381182"/>
            <a:ext cx="5181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45127" y="1381181"/>
            <a:ext cx="51561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45127" y="2206880"/>
            <a:ext cx="51561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0" y="1381182"/>
            <a:ext cx="5181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0" y="2206880"/>
            <a:ext cx="51816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841248" y="457200"/>
            <a:ext cx="3931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41248" y="2057399"/>
            <a:ext cx="3931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8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841248" y="457200"/>
            <a:ext cx="3931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41248" y="2057400"/>
            <a:ext cx="3931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8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5127" y="18288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gkdey17cse/AI_Assignment_2025/tree/main/Assignment_2" TargetMode="External"/><Relationship Id="rId4" Type="http://schemas.openxmlformats.org/officeDocument/2006/relationships/hyperlink" Target="https://github.com/AshishMishra2001/AI_Assignment_2" TargetMode="External"/><Relationship Id="rId5" Type="http://schemas.openxmlformats.org/officeDocument/2006/relationships/hyperlink" Target="https://drive.google.com/drive/u/0/folders/1BcZOZ_CILh2-h756Sk1J3HYpdW4VmWoN" TargetMode="External"/><Relationship Id="rId6" Type="http://schemas.openxmlformats.org/officeDocument/2006/relationships/hyperlink" Target="https://drive.google.com/drive/folders/1933parkl-8qKCNMnQFOUx0iLTVY1gT_N?usp=sharing" TargetMode="External"/><Relationship Id="rId7" Type="http://schemas.openxmlformats.org/officeDocument/2006/relationships/hyperlink" Target="https://drive.google.com/drive/folders/1933parkl-8qKCNMnQFOUx0iLTVY1gT_N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1524000" y="1063671"/>
            <a:ext cx="97536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Kabaddi Game  </a:t>
            </a:r>
            <a:br>
              <a:rPr b="1" lang="en-US" sz="4800"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Comparison of AI Agents: Random, Greedy, Alpha-Beta, MCTS</a:t>
            </a:r>
            <a:endParaRPr sz="2800"/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5538825" y="4236451"/>
            <a:ext cx="579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Ashish Mishra | Roll - MT24020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3000">
                <a:solidFill>
                  <a:srgbClr val="3DACA7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Goal: To design and test AI agents in a custom grid-based Kabaddi game.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Objective: Analyze how different AI strategies perform in predictable vs. uncertain environments.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Agents Implemented: Random, Greedy, Alpha-Beta Search, Monte Carlo Tree Search (MCTS).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Environments: Turn-Based (predictable) vs. Simultaneous-Move (uncertain).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7293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3000">
                <a:solidFill>
                  <a:srgbClr val="3DACA7"/>
                </a:solidFill>
                <a:latin typeface="Arial"/>
                <a:ea typeface="Arial"/>
                <a:cs typeface="Arial"/>
                <a:sym typeface="Arial"/>
              </a:rPr>
              <a:t>The Game: Rules &amp; Formulation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38202" y="1029457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Visual: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Show your </a:t>
            </a: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Game Board Layout diagram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(Image Placeholder 1) prominently on the slide.</a:t>
            </a:r>
            <a:endParaRPr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 Rules :</a:t>
            </a:r>
            <a:endParaRPr b="1"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Grid: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8x5 grid, 2 players per team.</a:t>
            </a:r>
            <a:endParaRPr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Steal the opponent's gold and return to your home territory.</a:t>
            </a:r>
            <a:endParaRPr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Win: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Successfully return with the gold.</a:t>
            </a:r>
            <a:endParaRPr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Capture: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 opponent is captured if you move onto their square while they are in your territory.</a:t>
            </a:r>
            <a:endParaRPr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Draw: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Turn limit exceeded.</a:t>
            </a:r>
            <a:endParaRPr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3000">
                <a:solidFill>
                  <a:srgbClr val="3DACA7"/>
                </a:solidFill>
                <a:latin typeface="Arial"/>
                <a:ea typeface="Arial"/>
                <a:cs typeface="Arial"/>
                <a:sym typeface="Arial"/>
              </a:rPr>
              <a:t>The Agents: A Spectrum of Intelligence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45125" y="1381175"/>
            <a:ext cx="10467000" cy="230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Four AI Agents</a:t>
            </a:r>
            <a:endParaRPr sz="155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1A1C1E"/>
              </a:buClr>
              <a:buSzPts val="1550"/>
              <a:buFont typeface="Arial"/>
              <a:buChar char="●"/>
            </a:pPr>
            <a:r>
              <a:rPr b="1"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a four-quadrant layout or four columns.</a:t>
            </a:r>
            <a:endParaRPr b="1" sz="155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550"/>
              <a:buFont typeface="Arial"/>
              <a:buChar char="●"/>
            </a:pPr>
            <a:r>
              <a:rPr b="1"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Random:</a:t>
            </a:r>
            <a:r>
              <a:rPr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Baseline.</a:t>
            </a:r>
            <a:r>
              <a:rPr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Makes random moves.</a:t>
            </a:r>
            <a:endParaRPr sz="155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550"/>
              <a:buFont typeface="Arial"/>
              <a:buChar char="●"/>
            </a:pPr>
            <a:r>
              <a:rPr b="1"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Greedy:</a:t>
            </a:r>
            <a:r>
              <a:rPr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Heuristic-based.</a:t>
            </a:r>
            <a:r>
              <a:rPr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Chooses the move with the best </a:t>
            </a:r>
            <a:r>
              <a:rPr i="1"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immediate</a:t>
            </a:r>
            <a:r>
              <a:rPr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score. Short-sighted.</a:t>
            </a:r>
            <a:endParaRPr sz="155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550"/>
              <a:buFont typeface="Arial"/>
              <a:buChar char="●"/>
            </a:pPr>
            <a:r>
              <a:rPr b="1"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Alpha-Beta:</a:t>
            </a:r>
            <a:r>
              <a:rPr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Search-based.</a:t>
            </a:r>
            <a:r>
              <a:rPr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Plans ahead, assuming an optimal opponent. Aims for the "perfect" move.</a:t>
            </a:r>
            <a:endParaRPr sz="155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550"/>
              <a:buFont typeface="Arial"/>
              <a:buChar char="●"/>
            </a:pPr>
            <a:r>
              <a:rPr b="1"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MCTS:</a:t>
            </a:r>
            <a:r>
              <a:rPr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Simulation-based.</a:t>
            </a:r>
            <a:r>
              <a:rPr lang="en-US" sz="155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Runs hundreds of random games to statistically find the best move. </a:t>
            </a:r>
            <a:endParaRPr sz="155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00" y="3893300"/>
            <a:ext cx="2318595" cy="26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300" y="3893300"/>
            <a:ext cx="2697501" cy="26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200" y="3856475"/>
            <a:ext cx="2578125" cy="267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98725" y="3856475"/>
            <a:ext cx="2832304" cy="26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3000">
                <a:solidFill>
                  <a:srgbClr val="3DACA7"/>
                </a:solidFill>
                <a:latin typeface="Arial"/>
                <a:ea typeface="Arial"/>
                <a:cs typeface="Arial"/>
                <a:sym typeface="Arial"/>
              </a:rPr>
              <a:t>Heuristic Evaluation Function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45125" y="1381175"/>
            <a:ext cx="10515600" cy="413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Heuristic Function (for Greedy &amp; Alpha-Beta)</a:t>
            </a:r>
            <a:endParaRPr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Equation (center of the slide):</a:t>
            </a:r>
            <a:b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h(s) = (Player Advantage Score) + (Objective Score)</a:t>
            </a:r>
            <a:endParaRPr sz="2000">
              <a:solidFill>
                <a:srgbClr val="1A1C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Explanation:</a:t>
            </a:r>
            <a:endParaRPr b="1"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Player Advantage: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More points for having more active players. 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(500 * Player_Difference)</a:t>
            </a:r>
            <a:endParaRPr sz="2000">
              <a:solidFill>
                <a:srgbClr val="1A1C1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Objective Score:</a:t>
            </a:r>
            <a:endParaRPr b="1"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Offense:</a:t>
            </a:r>
            <a:r>
              <a:rPr lang="en-US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Penalty for being far from the enemy gold.</a:t>
            </a:r>
            <a:endParaRPr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Defense:</a:t>
            </a:r>
            <a:r>
              <a:rPr lang="en-US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Huge bonus for returning with the gold.</a:t>
            </a:r>
            <a:endParaRPr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 Takeaway: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function is the "strategic brain" that guides our planning agents.</a:t>
            </a:r>
            <a:endParaRPr b="1" sz="2000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3000">
                <a:solidFill>
                  <a:srgbClr val="3DACA7"/>
                </a:solidFill>
                <a:latin typeface="Arial"/>
                <a:ea typeface="Arial"/>
                <a:cs typeface="Arial"/>
                <a:sym typeface="Arial"/>
              </a:rPr>
              <a:t>Results: Turn-Based Tournament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45125" y="1381175"/>
            <a:ext cx="62211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 Finding :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Alpha-Beta Dominates (100% Win Rate)</a:t>
            </a:r>
            <a:endParaRPr b="1"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Analysis Bullets (concise):</a:t>
            </a:r>
            <a:endParaRPr b="1"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Alpha-Beta's look-ahead strategy is unbeatable in a predictable game.</a:t>
            </a:r>
            <a:endParaRPr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low-iteration MCTS agent played too passively, resulting in many draws.</a:t>
            </a:r>
            <a:endParaRPr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Heuristics (Greedy) are clearly better than chance (Random).</a:t>
            </a:r>
            <a:endParaRPr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950" y="1458475"/>
            <a:ext cx="5226500" cy="43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3000">
                <a:solidFill>
                  <a:srgbClr val="3DACA7"/>
                </a:solidFill>
                <a:latin typeface="Arial"/>
                <a:ea typeface="Arial"/>
                <a:cs typeface="Arial"/>
                <a:sym typeface="Arial"/>
              </a:rPr>
              <a:t>Results: Simultaneous-Move Tournament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45125" y="1381175"/>
            <a:ext cx="65169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Visual: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Show your </a:t>
            </a: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Simultaneous-Move Results Bar Chart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(Image Placeholder 5) as the main content.</a:t>
            </a:r>
            <a:endParaRPr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 Finding (in a large, bold font):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Performance Collapses, Draws Dominate</a:t>
            </a:r>
            <a:endParaRPr b="1"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Analysis Bullets (concise):</a:t>
            </a:r>
            <a:endParaRPr b="1"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○"/>
            </a:pP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Alpha-Beta's planning fails when the opponent's move is unknown.</a:t>
            </a:r>
            <a:endParaRPr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○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100% Draw Rate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(Greedy vs. Alpha-Beta) shows strategic paralysis.</a:t>
            </a:r>
            <a:endParaRPr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Font typeface="Arial"/>
              <a:buChar char="○"/>
            </a:pP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Uncertainty forces all intelligent agents into safe, defensive strategies.</a:t>
            </a:r>
            <a:endParaRPr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2000">
              <a:solidFill>
                <a:srgbClr val="1A1C1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375" y="1522800"/>
            <a:ext cx="4777250" cy="50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/>
        </p:nvSpPr>
        <p:spPr>
          <a:xfrm>
            <a:off x="845126" y="365750"/>
            <a:ext cx="39390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3000">
                <a:solidFill>
                  <a:srgbClr val="3DACA7"/>
                </a:solidFill>
              </a:rPr>
              <a:t>Insights &amp; Conclusion</a:t>
            </a:r>
            <a:endParaRPr sz="3000">
              <a:solidFill>
                <a:srgbClr val="3DACA7"/>
              </a:solidFill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845125" y="1381175"/>
            <a:ext cx="11230500" cy="27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1A1C1E"/>
              </a:buClr>
              <a:buSzPts val="2000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</a:rPr>
              <a:t>Environment is Everything: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</a:rPr>
              <a:t> An agent's effectiveness is not intrinsic; it depends entirely on the environment.</a:t>
            </a:r>
            <a:endParaRPr sz="20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</a:rPr>
              <a:t>The Fragility of Deterministic Search: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</a:rPr>
              <a:t> Alpha-Beta is dominant in predictable settings but brittle and ineffective under uncertainty.</a:t>
            </a:r>
            <a:endParaRPr sz="20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</a:rPr>
              <a:t>Tuning is Critical: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</a:rPr>
              <a:t> The MCTS agent's poor performance was due to a low iteration count, not a fundamental flaw in the algorithm.</a:t>
            </a:r>
            <a:endParaRPr sz="20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2000"/>
              <a:buChar char="●"/>
            </a:pPr>
            <a:r>
              <a:rPr b="1" lang="en-US" sz="2000">
                <a:solidFill>
                  <a:srgbClr val="1A1C1E"/>
                </a:solidFill>
                <a:highlight>
                  <a:srgbClr val="FFFFFF"/>
                </a:highlight>
              </a:rPr>
              <a:t>The "Best" Agent:</a:t>
            </a: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</a:rPr>
              <a:t> For turn-based, it's Alpha-Beta. For simultaneous, no agent was truly effective, proving the difficulty of the problem.</a:t>
            </a:r>
            <a:endParaRPr sz="20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000">
                <a:solidFill>
                  <a:srgbClr val="1A1C1E"/>
                </a:solidFill>
                <a:highlight>
                  <a:srgbClr val="FFFFFF"/>
                </a:highlight>
              </a:rPr>
              <a:t>Result demonstrated the trade-offs between different AI search techniques. While deterministic planning excels in structured environments, handling uncertainty is critical for more realistic scenarios.</a:t>
            </a:r>
            <a:endParaRPr sz="2000">
              <a:solidFill>
                <a:srgbClr val="1A1C1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4294967295" type="title"/>
          </p:nvPr>
        </p:nvSpPr>
        <p:spPr>
          <a:xfrm>
            <a:off x="1373242" y="518610"/>
            <a:ext cx="9445500" cy="206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! Thank You !</a:t>
            </a:r>
            <a:endParaRPr b="1" sz="7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039626" y="2330882"/>
            <a:ext cx="39390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3000">
                <a:solidFill>
                  <a:srgbClr val="3DACA7"/>
                </a:solidFill>
              </a:rPr>
              <a:t>Links</a:t>
            </a:r>
            <a:endParaRPr sz="3000">
              <a:solidFill>
                <a:srgbClr val="3DACA7"/>
              </a:solidFill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733400" y="3429000"/>
            <a:ext cx="109905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/>
            </a:br>
            <a:r>
              <a:rPr b="1" lang="en-US">
                <a:solidFill>
                  <a:schemeClr val="dk1"/>
                </a:solidFill>
              </a:rPr>
              <a:t> Github Repo for Code , Reports &amp; PPT -</a:t>
            </a:r>
            <a:r>
              <a:rPr b="1" lang="en-US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-US" u="sng">
                <a:solidFill>
                  <a:schemeClr val="hlink"/>
                </a:solidFill>
                <a:hlinkClick r:id="rId4"/>
              </a:rPr>
              <a:t>https://github.com/AshishMishra2001/AI_Assignment_2</a:t>
            </a:r>
            <a:r>
              <a:rPr b="1" lang="en-US">
                <a:solidFill>
                  <a:schemeClr val="dk1"/>
                </a:solidFill>
              </a:rPr>
              <a:t> </a:t>
            </a:r>
            <a:r>
              <a:rPr b="1" lang="en-US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Submission Drive Link -</a:t>
            </a:r>
            <a:r>
              <a:rPr b="1" lang="en-US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-US" u="sng">
                <a:solidFill>
                  <a:schemeClr val="hlink"/>
                </a:solidFill>
                <a:hlinkClick r:id="rId6"/>
              </a:rPr>
              <a:t>https://drive.google.com/drive/folders/1933parkl-8qKCNMnQFOUx0iLTVY1gT_N?usp=sharing</a:t>
            </a:r>
            <a:r>
              <a:rPr b="1" lang="en-US" u="sng">
                <a:solidFill>
                  <a:schemeClr val="hlink"/>
                </a:solidFill>
                <a:hlinkClick r:id="rId7"/>
              </a:rPr>
              <a:t> </a:t>
            </a:r>
            <a:r>
              <a:rPr b="1" lang="en-US">
                <a:solidFill>
                  <a:schemeClr val="dk1"/>
                </a:solidFill>
              </a:rPr>
              <a:t> 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