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5" r:id="rId9"/>
    <p:sldId id="267" r:id="rId10"/>
    <p:sldId id="268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3399-17D5-4EDA-911F-BEFAC50C4185}" type="datetimeFigureOut">
              <a:rPr lang="en-US" smtClean="0"/>
              <a:t>1/28/2016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BED7-9B3C-48AB-8907-B73E2A8484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3399-17D5-4EDA-911F-BEFAC50C4185}" type="datetimeFigureOut">
              <a:rPr lang="en-US" smtClean="0"/>
              <a:t>1/28/2016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BED7-9B3C-48AB-8907-B73E2A8484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3399-17D5-4EDA-911F-BEFAC50C4185}" type="datetimeFigureOut">
              <a:rPr lang="en-US" smtClean="0"/>
              <a:t>1/28/2016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BED7-9B3C-48AB-8907-B73E2A8484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3399-17D5-4EDA-911F-BEFAC50C4185}" type="datetimeFigureOut">
              <a:rPr lang="en-US" smtClean="0"/>
              <a:t>1/28/2016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BED7-9B3C-48AB-8907-B73E2A8484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3399-17D5-4EDA-911F-BEFAC50C4185}" type="datetimeFigureOut">
              <a:rPr lang="en-US" smtClean="0"/>
              <a:t>1/28/2016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BED7-9B3C-48AB-8907-B73E2A8484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3399-17D5-4EDA-911F-BEFAC50C4185}" type="datetimeFigureOut">
              <a:rPr lang="en-US" smtClean="0"/>
              <a:t>1/28/2016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BED7-9B3C-48AB-8907-B73E2A8484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3399-17D5-4EDA-911F-BEFAC50C4185}" type="datetimeFigureOut">
              <a:rPr lang="en-US" smtClean="0"/>
              <a:t>1/28/2016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BED7-9B3C-48AB-8907-B73E2A8484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3399-17D5-4EDA-911F-BEFAC50C4185}" type="datetimeFigureOut">
              <a:rPr lang="en-US" smtClean="0"/>
              <a:t>1/28/2016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BED7-9B3C-48AB-8907-B73E2A8484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3399-17D5-4EDA-911F-BEFAC50C4185}" type="datetimeFigureOut">
              <a:rPr lang="en-US" smtClean="0"/>
              <a:t>1/28/2016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BED7-9B3C-48AB-8907-B73E2A8484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3399-17D5-4EDA-911F-BEFAC50C4185}" type="datetimeFigureOut">
              <a:rPr lang="en-US" smtClean="0"/>
              <a:t>1/28/2016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BED7-9B3C-48AB-8907-B73E2A8484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3399-17D5-4EDA-911F-BEFAC50C4185}" type="datetimeFigureOut">
              <a:rPr lang="en-US" smtClean="0"/>
              <a:t>1/28/2016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BED7-9B3C-48AB-8907-B73E2A8484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F3399-17D5-4EDA-911F-BEFAC50C4185}" type="datetimeFigureOut">
              <a:rPr lang="en-US" smtClean="0"/>
              <a:t>1/28/2016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CBED7-9B3C-48AB-8907-B73E2A84843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Management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Roles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Anonymous User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Authenticated Users </a:t>
            </a:r>
          </a:p>
          <a:p>
            <a:pPr lvl="2"/>
            <a:r>
              <a:rPr lang="en-US" sz="2000" dirty="0" smtClean="0"/>
              <a:t>PGP Students</a:t>
            </a:r>
          </a:p>
          <a:p>
            <a:pPr lvl="2"/>
            <a:r>
              <a:rPr lang="en-US" sz="2000" dirty="0" smtClean="0"/>
              <a:t>IPM Students</a:t>
            </a:r>
          </a:p>
          <a:p>
            <a:pPr lvl="2"/>
            <a:r>
              <a:rPr lang="en-US" sz="2000" dirty="0" smtClean="0"/>
              <a:t>FPM</a:t>
            </a:r>
          </a:p>
          <a:p>
            <a:pPr lvl="2"/>
            <a:r>
              <a:rPr lang="en-US" sz="2000" dirty="0" smtClean="0"/>
              <a:t>Faculties</a:t>
            </a:r>
          </a:p>
          <a:p>
            <a:pPr lvl="2"/>
            <a:r>
              <a:rPr lang="en-US" sz="2000" dirty="0" smtClean="0"/>
              <a:t>Executive Programs</a:t>
            </a:r>
          </a:p>
          <a:p>
            <a:pPr lvl="2"/>
            <a:r>
              <a:rPr lang="en-US" sz="2000" dirty="0" smtClean="0"/>
              <a:t>Others (Having IIMIDR ids)</a:t>
            </a:r>
          </a:p>
          <a:p>
            <a:pPr lvl="1"/>
            <a:r>
              <a:rPr lang="en-US" sz="2400" dirty="0" err="1" smtClean="0"/>
              <a:t>Admins</a:t>
            </a:r>
            <a:endParaRPr lang="en-US" sz="2400" dirty="0" smtClean="0"/>
          </a:p>
          <a:p>
            <a:pPr lvl="2"/>
            <a:r>
              <a:rPr lang="en-US" sz="2000" dirty="0"/>
              <a:t> </a:t>
            </a:r>
            <a:r>
              <a:rPr lang="en-US" sz="2000" dirty="0" smtClean="0"/>
              <a:t>PGP </a:t>
            </a:r>
            <a:r>
              <a:rPr lang="en-US" sz="2000" dirty="0" err="1" smtClean="0"/>
              <a:t>WebAdmin</a:t>
            </a:r>
            <a:r>
              <a:rPr lang="en-US" sz="2000" dirty="0" smtClean="0"/>
              <a:t> (PGP Super Admin)</a:t>
            </a:r>
          </a:p>
          <a:p>
            <a:pPr lvl="2"/>
            <a:r>
              <a:rPr lang="en-US" sz="2000" dirty="0" smtClean="0"/>
              <a:t> IPM </a:t>
            </a:r>
            <a:r>
              <a:rPr lang="en-US" sz="2000" dirty="0" err="1" smtClean="0"/>
              <a:t>WebAdmin</a:t>
            </a:r>
            <a:r>
              <a:rPr lang="en-US" sz="2000" dirty="0" smtClean="0"/>
              <a:t> (IPM Super Admin)</a:t>
            </a:r>
          </a:p>
          <a:p>
            <a:pPr lvl="2"/>
            <a:r>
              <a:rPr lang="en-US" sz="2000" dirty="0" smtClean="0"/>
              <a:t> Admin for each club.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 Events </a:t>
            </a:r>
            <a:r>
              <a:rPr lang="en-US" sz="3200" dirty="0" smtClean="0"/>
              <a:t>(FESTS)</a:t>
            </a:r>
            <a:endParaRPr lang="en-I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About the Group (1 Para Info) + Logo</a:t>
            </a:r>
          </a:p>
          <a:p>
            <a:r>
              <a:rPr lang="en-US" dirty="0" smtClean="0"/>
              <a:t>Events</a:t>
            </a:r>
          </a:p>
          <a:p>
            <a:r>
              <a:rPr lang="en-US" dirty="0" smtClean="0"/>
              <a:t>Snap Shots (About Past Events + Detail Info of Event + PDF Attachment)</a:t>
            </a:r>
          </a:p>
          <a:p>
            <a:r>
              <a:rPr lang="en-US" dirty="0" smtClean="0"/>
              <a:t>Meet the Team</a:t>
            </a:r>
          </a:p>
          <a:p>
            <a:r>
              <a:rPr lang="en-US" dirty="0" smtClean="0"/>
              <a:t>Photo Gallery (Special Upload)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Lost &amp; Found Form + Report</a:t>
            </a:r>
          </a:p>
          <a:p>
            <a:r>
              <a:rPr lang="en-US" dirty="0" smtClean="0"/>
              <a:t>Contact Us Form -&gt; </a:t>
            </a:r>
            <a:r>
              <a:rPr lang="en-US" smtClean="0"/>
              <a:t>Email to Admin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3200" dirty="0" smtClean="0"/>
              <a:t>Registration Form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Email ID (will be user id)</a:t>
            </a:r>
          </a:p>
          <a:p>
            <a:r>
              <a:rPr lang="en-US" dirty="0" smtClean="0"/>
              <a:t>Password (And Confirm Password)</a:t>
            </a:r>
          </a:p>
          <a:p>
            <a:r>
              <a:rPr lang="en-US" dirty="0" smtClean="0"/>
              <a:t>First Name</a:t>
            </a:r>
            <a:endParaRPr lang="en-US" dirty="0"/>
          </a:p>
          <a:p>
            <a:r>
              <a:rPr lang="en-US" dirty="0" smtClean="0"/>
              <a:t>Last Name</a:t>
            </a:r>
          </a:p>
          <a:p>
            <a:r>
              <a:rPr lang="en-US" dirty="0" smtClean="0"/>
              <a:t>Program Name (Dropdown)</a:t>
            </a:r>
          </a:p>
          <a:p>
            <a:r>
              <a:rPr lang="en-US" dirty="0" smtClean="0"/>
              <a:t>Roll Number (Optional)</a:t>
            </a:r>
          </a:p>
          <a:p>
            <a:r>
              <a:rPr lang="en-US" dirty="0" smtClean="0"/>
              <a:t>Gender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Generic Notice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Title</a:t>
            </a:r>
          </a:p>
          <a:p>
            <a:r>
              <a:rPr lang="en-US" dirty="0" smtClean="0"/>
              <a:t>Message (Body) </a:t>
            </a:r>
          </a:p>
          <a:p>
            <a:r>
              <a:rPr lang="en-US" dirty="0" smtClean="0"/>
              <a:t>Document Attachment</a:t>
            </a:r>
          </a:p>
          <a:p>
            <a:r>
              <a:rPr lang="en-US" dirty="0" smtClean="0"/>
              <a:t>Where to Publish </a:t>
            </a:r>
            <a:r>
              <a:rPr lang="en-US" sz="2000" dirty="0" smtClean="0"/>
              <a:t>(Dropdown -&gt; IPM, PGP, Both)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Articles &amp; Blogs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Title</a:t>
            </a:r>
          </a:p>
          <a:p>
            <a:r>
              <a:rPr lang="en-US" dirty="0" smtClean="0"/>
              <a:t>Message (Body) (With Images)</a:t>
            </a:r>
          </a:p>
          <a:p>
            <a:r>
              <a:rPr lang="en-US" dirty="0" smtClean="0"/>
              <a:t>Document Attachment (3) – All formats (PDF, Word, </a:t>
            </a:r>
            <a:r>
              <a:rPr lang="en-US" dirty="0" err="1" smtClean="0"/>
              <a:t>XlS</a:t>
            </a:r>
            <a:r>
              <a:rPr lang="en-US" dirty="0" smtClean="0"/>
              <a:t>, PPT)</a:t>
            </a:r>
          </a:p>
          <a:p>
            <a:r>
              <a:rPr lang="en-US" dirty="0" smtClean="0"/>
              <a:t>Upload Image</a:t>
            </a:r>
          </a:p>
          <a:p>
            <a:r>
              <a:rPr lang="en-US" dirty="0" smtClean="0"/>
              <a:t>Upload </a:t>
            </a:r>
            <a:r>
              <a:rPr lang="en-US" dirty="0" smtClean="0"/>
              <a:t>Video (Only YouTube Link)</a:t>
            </a:r>
          </a:p>
          <a:p>
            <a:r>
              <a:rPr lang="en-US" dirty="0" smtClean="0"/>
              <a:t>Generic </a:t>
            </a:r>
            <a:r>
              <a:rPr lang="en-US" dirty="0" err="1" smtClean="0"/>
              <a:t>WebLink</a:t>
            </a:r>
            <a:endParaRPr lang="en-US" dirty="0" smtClean="0"/>
          </a:p>
          <a:p>
            <a:r>
              <a:rPr lang="en-US" dirty="0" smtClean="0"/>
              <a:t>Where to Publish </a:t>
            </a:r>
            <a:r>
              <a:rPr lang="en-US" sz="2000" dirty="0" smtClean="0"/>
              <a:t>(Dropdown -&gt; IPM, PGP, Both)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114983" y="3244334"/>
            <a:ext cx="91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Upload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Notices</a:t>
            </a:r>
          </a:p>
          <a:p>
            <a:r>
              <a:rPr lang="en-US" dirty="0" smtClean="0"/>
              <a:t>Articles &amp; Blogs</a:t>
            </a:r>
          </a:p>
          <a:p>
            <a:r>
              <a:rPr lang="en-US" dirty="0" smtClean="0"/>
              <a:t>News  &amp; Events</a:t>
            </a:r>
          </a:p>
          <a:p>
            <a:r>
              <a:rPr lang="en-US" dirty="0" smtClean="0"/>
              <a:t>Event Calendar</a:t>
            </a:r>
          </a:p>
          <a:p>
            <a:r>
              <a:rPr lang="en-US" dirty="0" smtClean="0"/>
              <a:t>Discussion Forum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PGP SAC Clubs</a:t>
            </a:r>
            <a:br>
              <a:rPr lang="en-US" dirty="0" smtClean="0"/>
            </a:br>
            <a:r>
              <a:rPr lang="en-US" sz="3100" dirty="0" smtClean="0"/>
              <a:t>Activity Clubs          Interest Clubs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About the Club (1 Para Info)</a:t>
            </a:r>
          </a:p>
          <a:p>
            <a:r>
              <a:rPr lang="en-US" dirty="0" smtClean="0"/>
              <a:t>Live Projects  </a:t>
            </a:r>
            <a:r>
              <a:rPr lang="en-US" sz="1800" dirty="0" smtClean="0"/>
              <a:t>(Refer http://oysterconnect.com/internships/youth-connect-magazine)</a:t>
            </a:r>
            <a:endParaRPr lang="en-US" sz="4100" dirty="0" smtClean="0"/>
          </a:p>
          <a:p>
            <a:pPr lvl="1"/>
            <a:r>
              <a:rPr lang="en-US" sz="1800" dirty="0" smtClean="0"/>
              <a:t> Club Name</a:t>
            </a:r>
          </a:p>
          <a:p>
            <a:pPr lvl="1"/>
            <a:r>
              <a:rPr lang="en-US" sz="1800" dirty="0" smtClean="0"/>
              <a:t> Company Name</a:t>
            </a:r>
          </a:p>
          <a:p>
            <a:pPr lvl="1"/>
            <a:r>
              <a:rPr lang="en-US" sz="1800" dirty="0"/>
              <a:t> </a:t>
            </a:r>
            <a:r>
              <a:rPr lang="en-US" sz="1800" dirty="0" smtClean="0"/>
              <a:t>Company Logo</a:t>
            </a:r>
          </a:p>
          <a:p>
            <a:pPr lvl="1"/>
            <a:r>
              <a:rPr lang="en-US" sz="1800" dirty="0" smtClean="0"/>
              <a:t> Title</a:t>
            </a:r>
          </a:p>
          <a:p>
            <a:pPr lvl="1"/>
            <a:r>
              <a:rPr lang="en-US" sz="1800" dirty="0" smtClean="0"/>
              <a:t> Problem Description</a:t>
            </a:r>
          </a:p>
          <a:p>
            <a:r>
              <a:rPr lang="en-US" dirty="0" smtClean="0"/>
              <a:t>Live Project Application Form </a:t>
            </a:r>
          </a:p>
          <a:p>
            <a:r>
              <a:rPr lang="en-US" dirty="0" smtClean="0"/>
              <a:t>Live Projects Applicants’ Report (Tabular Format)</a:t>
            </a:r>
          </a:p>
          <a:p>
            <a:r>
              <a:rPr lang="en-US" dirty="0" smtClean="0"/>
              <a:t>Report Downloadable to Excel</a:t>
            </a:r>
          </a:p>
          <a:p>
            <a:r>
              <a:rPr lang="en-US" dirty="0" smtClean="0"/>
              <a:t>Send Email to All Applicants</a:t>
            </a:r>
          </a:p>
          <a:p>
            <a:endParaRPr lang="en-US" dirty="0" smtClean="0"/>
          </a:p>
          <a:p>
            <a:r>
              <a:rPr lang="en-US" dirty="0" smtClean="0"/>
              <a:t>Magazines </a:t>
            </a:r>
          </a:p>
          <a:p>
            <a:pPr>
              <a:buNone/>
            </a:pPr>
            <a:r>
              <a:rPr lang="en-US" sz="2400" dirty="0" smtClean="0"/>
              <a:t>(Many Magazine, </a:t>
            </a:r>
            <a:r>
              <a:rPr lang="en-US" sz="2400" dirty="0" err="1" smtClean="0"/>
              <a:t>Monthwise</a:t>
            </a:r>
            <a:r>
              <a:rPr lang="en-US" sz="2400" dirty="0" smtClean="0"/>
              <a:t> View, Downloadable, PDF)</a:t>
            </a:r>
            <a:endParaRPr lang="en-US" dirty="0" smtClean="0"/>
          </a:p>
          <a:p>
            <a:r>
              <a:rPr lang="en-US" dirty="0" smtClean="0"/>
              <a:t>Upcoming Events </a:t>
            </a:r>
            <a:r>
              <a:rPr lang="en-US" dirty="0" smtClean="0"/>
              <a:t>(Calendar)</a:t>
            </a:r>
          </a:p>
          <a:p>
            <a:r>
              <a:rPr lang="en-US" dirty="0" smtClean="0"/>
              <a:t>Competitions (Calendar)</a:t>
            </a:r>
          </a:p>
          <a:p>
            <a:r>
              <a:rPr lang="en-US" dirty="0" smtClean="0"/>
              <a:t>Meet the Team</a:t>
            </a:r>
          </a:p>
          <a:p>
            <a:r>
              <a:rPr lang="en-US" dirty="0" smtClean="0"/>
              <a:t>Photo Gallery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PGP SAC Committees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About the Committee (1 Para Info)</a:t>
            </a:r>
          </a:p>
          <a:p>
            <a:r>
              <a:rPr lang="en-US" dirty="0" smtClean="0"/>
              <a:t>Generic Notice Board</a:t>
            </a:r>
          </a:p>
          <a:p>
            <a:r>
              <a:rPr lang="en-US" dirty="0" smtClean="0"/>
              <a:t>Upcoming Events (Calendar)</a:t>
            </a:r>
          </a:p>
          <a:p>
            <a:r>
              <a:rPr lang="en-US" dirty="0" smtClean="0"/>
              <a:t>Live Projects</a:t>
            </a:r>
            <a:endParaRPr lang="en-US" dirty="0" smtClean="0"/>
          </a:p>
          <a:p>
            <a:pPr lvl="1"/>
            <a:r>
              <a:rPr lang="en-US" dirty="0" smtClean="0"/>
              <a:t>Live Projects  </a:t>
            </a:r>
            <a:r>
              <a:rPr lang="en-US" sz="1400" dirty="0" smtClean="0"/>
              <a:t>(Refer http://oysterconnect.com/internships/youth-connect-magazine)</a:t>
            </a:r>
            <a:endParaRPr lang="en-US" sz="3700" dirty="0" smtClean="0"/>
          </a:p>
          <a:p>
            <a:pPr lvl="2"/>
            <a:r>
              <a:rPr lang="en-US" sz="1400" dirty="0" smtClean="0"/>
              <a:t> Club Name</a:t>
            </a:r>
          </a:p>
          <a:p>
            <a:pPr lvl="2"/>
            <a:r>
              <a:rPr lang="en-US" sz="1400" dirty="0" smtClean="0"/>
              <a:t> Company Name</a:t>
            </a:r>
          </a:p>
          <a:p>
            <a:pPr lvl="2"/>
            <a:r>
              <a:rPr lang="en-US" sz="1400" dirty="0"/>
              <a:t> </a:t>
            </a:r>
            <a:r>
              <a:rPr lang="en-US" sz="1400" dirty="0" smtClean="0"/>
              <a:t>Company Logo</a:t>
            </a:r>
          </a:p>
          <a:p>
            <a:pPr lvl="2"/>
            <a:r>
              <a:rPr lang="en-US" sz="1400" dirty="0" smtClean="0"/>
              <a:t> Title</a:t>
            </a:r>
          </a:p>
          <a:p>
            <a:pPr lvl="2"/>
            <a:r>
              <a:rPr lang="en-US" sz="1400" dirty="0" smtClean="0"/>
              <a:t> Problem Description</a:t>
            </a:r>
          </a:p>
          <a:p>
            <a:pPr lvl="1"/>
            <a:r>
              <a:rPr lang="en-US" dirty="0" smtClean="0"/>
              <a:t>Live Project Application Form </a:t>
            </a:r>
          </a:p>
          <a:p>
            <a:pPr lvl="1"/>
            <a:r>
              <a:rPr lang="en-US" dirty="0" smtClean="0"/>
              <a:t>Live Projects Applicants’ Report (Tabular Format)</a:t>
            </a:r>
          </a:p>
          <a:p>
            <a:pPr lvl="1"/>
            <a:r>
              <a:rPr lang="en-US" dirty="0" smtClean="0"/>
              <a:t>Report Downloadable to Excel</a:t>
            </a:r>
          </a:p>
          <a:p>
            <a:pPr lvl="1"/>
            <a:r>
              <a:rPr lang="en-US" dirty="0" smtClean="0"/>
              <a:t>Send Email to All Applicants</a:t>
            </a:r>
          </a:p>
          <a:p>
            <a:r>
              <a:rPr lang="en-US" dirty="0" smtClean="0"/>
              <a:t>Meet the Team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IPM SAC</a:t>
            </a:r>
            <a:br>
              <a:rPr lang="en-US" dirty="0" smtClean="0"/>
            </a:br>
            <a:r>
              <a:rPr lang="en-US" sz="3100" b="1" dirty="0" smtClean="0"/>
              <a:t> Committees           Clubs           Special Interest Groups</a:t>
            </a:r>
            <a:endParaRPr lang="en-IN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About the Club (1 Para Info) + Logo</a:t>
            </a:r>
          </a:p>
          <a:p>
            <a:r>
              <a:rPr lang="en-US" dirty="0" smtClean="0"/>
              <a:t>Upcoming Events (Calendar)</a:t>
            </a:r>
          </a:p>
          <a:p>
            <a:r>
              <a:rPr lang="en-US" dirty="0" smtClean="0"/>
              <a:t>Snap Shots (About Past Events + Detail Info of Event + PDF Attachment)</a:t>
            </a:r>
          </a:p>
          <a:p>
            <a:r>
              <a:rPr lang="en-US" dirty="0" smtClean="0"/>
              <a:t>Meet the Team</a:t>
            </a:r>
          </a:p>
          <a:p>
            <a:r>
              <a:rPr lang="en-US" dirty="0" smtClean="0"/>
              <a:t>Photo Gallery (Special Upload)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IPM</a:t>
            </a:r>
            <a:endParaRPr lang="en-I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About the Group (1 Para Info) + Logo</a:t>
            </a:r>
          </a:p>
          <a:p>
            <a:r>
              <a:rPr lang="en-US" dirty="0" smtClean="0"/>
              <a:t>Upcoming Events (Calendar)</a:t>
            </a:r>
          </a:p>
          <a:p>
            <a:r>
              <a:rPr lang="en-US" dirty="0" smtClean="0"/>
              <a:t>Snap Shots (About Past Events + Detail Info of Event + PDF Attachment)</a:t>
            </a:r>
          </a:p>
          <a:p>
            <a:r>
              <a:rPr lang="en-US" dirty="0" smtClean="0"/>
              <a:t>Meet the Team</a:t>
            </a:r>
          </a:p>
          <a:p>
            <a:r>
              <a:rPr lang="en-US" dirty="0" smtClean="0"/>
              <a:t>Photo Gallery (Special Upload)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447</Words>
  <Application>Microsoft Office PowerPoint</Application>
  <PresentationFormat>On-screen Show (4:3)</PresentationFormat>
  <Paragraphs>97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User Management</vt:lpstr>
      <vt:lpstr>Registration Form</vt:lpstr>
      <vt:lpstr>Generic Notice Board</vt:lpstr>
      <vt:lpstr>Articles &amp; Blogs</vt:lpstr>
      <vt:lpstr>Slide 5</vt:lpstr>
      <vt:lpstr>PGP SAC Clubs Activity Clubs          Interest Clubs</vt:lpstr>
      <vt:lpstr>PGP SAC Committees</vt:lpstr>
      <vt:lpstr>IPM SAC  Committees           Clubs           Special Interest Groups</vt:lpstr>
      <vt:lpstr>IPM</vt:lpstr>
      <vt:lpstr>Calendar Events (FESTS)</vt:lpstr>
      <vt:lpstr>Forms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annie sylvia</dc:creator>
  <cp:lastModifiedBy>annie sylvia</cp:lastModifiedBy>
  <cp:revision>52</cp:revision>
  <dcterms:created xsi:type="dcterms:W3CDTF">2016-01-28T06:17:38Z</dcterms:created>
  <dcterms:modified xsi:type="dcterms:W3CDTF">2016-01-28T12:25:39Z</dcterms:modified>
</cp:coreProperties>
</file>